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317" r:id="rId3"/>
    <p:sldId id="345" r:id="rId4"/>
    <p:sldId id="260" r:id="rId5"/>
    <p:sldId id="276" r:id="rId6"/>
    <p:sldId id="341" r:id="rId7"/>
    <p:sldId id="280" r:id="rId8"/>
    <p:sldId id="275" r:id="rId9"/>
    <p:sldId id="304" r:id="rId10"/>
    <p:sldId id="262" r:id="rId11"/>
    <p:sldId id="305" r:id="rId12"/>
    <p:sldId id="269" r:id="rId13"/>
    <p:sldId id="327" r:id="rId14"/>
    <p:sldId id="334" r:id="rId15"/>
    <p:sldId id="336" r:id="rId16"/>
    <p:sldId id="263" r:id="rId17"/>
    <p:sldId id="265" r:id="rId18"/>
    <p:sldId id="333" r:id="rId19"/>
    <p:sldId id="318" r:id="rId20"/>
    <p:sldId id="321" r:id="rId21"/>
    <p:sldId id="306" r:id="rId22"/>
    <p:sldId id="324" r:id="rId23"/>
    <p:sldId id="346" r:id="rId24"/>
    <p:sldId id="328" r:id="rId25"/>
    <p:sldId id="303" r:id="rId26"/>
    <p:sldId id="264" r:id="rId27"/>
    <p:sldId id="316" r:id="rId28"/>
    <p:sldId id="337" r:id="rId29"/>
    <p:sldId id="335" r:id="rId30"/>
    <p:sldId id="278" r:id="rId31"/>
    <p:sldId id="329" r:id="rId32"/>
    <p:sldId id="258" r:id="rId33"/>
    <p:sldId id="323" r:id="rId34"/>
    <p:sldId id="27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64"/>
    <p:restoredTop sz="96329"/>
  </p:normalViewPr>
  <p:slideViewPr>
    <p:cSldViewPr snapToGrid="0">
      <p:cViewPr varScale="1">
        <p:scale>
          <a:sx n="145" d="100"/>
          <a:sy n="145" d="100"/>
        </p:scale>
        <p:origin x="11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image" Target="../media/image10.svg"/><Relationship Id="rId16" Type="http://schemas.openxmlformats.org/officeDocument/2006/relationships/image" Target="../media/image23.svg"/><Relationship Id="rId1" Type="http://schemas.openxmlformats.org/officeDocument/2006/relationships/image" Target="../media/image9.png"/><Relationship Id="rId6" Type="http://schemas.openxmlformats.org/officeDocument/2006/relationships/hyperlink" Target="https://pixabay.com/en/eye-computer-icon-vector-2387853/" TargetMode="External"/><Relationship Id="rId11" Type="http://schemas.openxmlformats.org/officeDocument/2006/relationships/image" Target="../media/image18.png"/><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2.svg"/><Relationship Id="rId9" Type="http://schemas.openxmlformats.org/officeDocument/2006/relationships/image" Target="../media/image16.png"/><Relationship Id="rId14" Type="http://schemas.openxmlformats.org/officeDocument/2006/relationships/image" Target="../media/image21.svg"/></Relationships>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61.png"/><Relationship Id="rId7" Type="http://schemas.openxmlformats.org/officeDocument/2006/relationships/image" Target="../media/image44.png"/><Relationship Id="rId12" Type="http://schemas.openxmlformats.org/officeDocument/2006/relationships/image" Target="../media/image68.sv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11" Type="http://schemas.openxmlformats.org/officeDocument/2006/relationships/image" Target="../media/image67.png"/><Relationship Id="rId5" Type="http://schemas.openxmlformats.org/officeDocument/2006/relationships/image" Target="../media/image63.png"/><Relationship Id="rId10" Type="http://schemas.openxmlformats.org/officeDocument/2006/relationships/image" Target="../media/image66.svg"/><Relationship Id="rId4" Type="http://schemas.openxmlformats.org/officeDocument/2006/relationships/image" Target="../media/image62.svg"/><Relationship Id="rId9" Type="http://schemas.openxmlformats.org/officeDocument/2006/relationships/image" Target="../media/image6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image" Target="../media/image10.svg"/><Relationship Id="rId16" Type="http://schemas.openxmlformats.org/officeDocument/2006/relationships/image" Target="../media/image23.svg"/><Relationship Id="rId1" Type="http://schemas.openxmlformats.org/officeDocument/2006/relationships/image" Target="../media/image9.png"/><Relationship Id="rId6" Type="http://schemas.openxmlformats.org/officeDocument/2006/relationships/hyperlink" Target="https://pixabay.com/en/eye-computer-icon-vector-2387853/" TargetMode="External"/><Relationship Id="rId11" Type="http://schemas.openxmlformats.org/officeDocument/2006/relationships/image" Target="../media/image18.png"/><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2.svg"/><Relationship Id="rId9" Type="http://schemas.openxmlformats.org/officeDocument/2006/relationships/image" Target="../media/image16.png"/><Relationship Id="rId1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61.png"/><Relationship Id="rId7" Type="http://schemas.openxmlformats.org/officeDocument/2006/relationships/image" Target="../media/image44.png"/><Relationship Id="rId12" Type="http://schemas.openxmlformats.org/officeDocument/2006/relationships/image" Target="../media/image68.sv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11" Type="http://schemas.openxmlformats.org/officeDocument/2006/relationships/image" Target="../media/image67.png"/><Relationship Id="rId5" Type="http://schemas.openxmlformats.org/officeDocument/2006/relationships/image" Target="../media/image63.png"/><Relationship Id="rId10" Type="http://schemas.openxmlformats.org/officeDocument/2006/relationships/image" Target="../media/image66.svg"/><Relationship Id="rId4" Type="http://schemas.openxmlformats.org/officeDocument/2006/relationships/image" Target="../media/image62.svg"/><Relationship Id="rId9" Type="http://schemas.openxmlformats.org/officeDocument/2006/relationships/image" Target="../media/image65.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49067F-EB6E-4503-9E10-ED404996EFB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4ABA6D4-4727-4E7C-9011-E47701CEDDC3}">
      <dgm:prSet/>
      <dgm:spPr/>
      <dgm:t>
        <a:bodyPr/>
        <a:lstStyle/>
        <a:p>
          <a:pPr>
            <a:lnSpc>
              <a:spcPct val="100000"/>
            </a:lnSpc>
          </a:pPr>
          <a:r>
            <a:rPr lang="en-US" dirty="0"/>
            <a:t>Serve as a way to connect into Extension</a:t>
          </a:r>
        </a:p>
      </dgm:t>
    </dgm:pt>
    <dgm:pt modelId="{34077D1D-E364-48AE-ADB5-B40350129A3A}" type="parTrans" cxnId="{4943E400-B75D-4C80-85F8-E6166A2188FC}">
      <dgm:prSet/>
      <dgm:spPr/>
      <dgm:t>
        <a:bodyPr/>
        <a:lstStyle/>
        <a:p>
          <a:endParaRPr lang="en-US"/>
        </a:p>
      </dgm:t>
    </dgm:pt>
    <dgm:pt modelId="{1894B2A4-AACF-4F12-B87F-61545CB69A36}" type="sibTrans" cxnId="{4943E400-B75D-4C80-85F8-E6166A2188FC}">
      <dgm:prSet/>
      <dgm:spPr/>
      <dgm:t>
        <a:bodyPr/>
        <a:lstStyle/>
        <a:p>
          <a:pPr>
            <a:lnSpc>
              <a:spcPct val="100000"/>
            </a:lnSpc>
          </a:pPr>
          <a:endParaRPr lang="en-US"/>
        </a:p>
      </dgm:t>
    </dgm:pt>
    <dgm:pt modelId="{E72F8F3E-A60E-4514-96F2-F1BC81DA0CDE}">
      <dgm:prSet/>
      <dgm:spPr/>
      <dgm:t>
        <a:bodyPr/>
        <a:lstStyle/>
        <a:p>
          <a:pPr>
            <a:lnSpc>
              <a:spcPct val="100000"/>
            </a:lnSpc>
          </a:pPr>
          <a:r>
            <a:rPr lang="en-US" dirty="0"/>
            <a:t>Localized and configurable</a:t>
          </a:r>
        </a:p>
      </dgm:t>
    </dgm:pt>
    <dgm:pt modelId="{6E3B422A-9937-4145-BCC1-AF8C2C9BB8F0}" type="parTrans" cxnId="{5C4D5FDD-69AD-4E23-84F1-CB8C1BC58B84}">
      <dgm:prSet/>
      <dgm:spPr/>
      <dgm:t>
        <a:bodyPr/>
        <a:lstStyle/>
        <a:p>
          <a:endParaRPr lang="en-US"/>
        </a:p>
      </dgm:t>
    </dgm:pt>
    <dgm:pt modelId="{A7CAE696-BDC6-4AEC-98D4-9EC08CD83B27}" type="sibTrans" cxnId="{5C4D5FDD-69AD-4E23-84F1-CB8C1BC58B84}">
      <dgm:prSet/>
      <dgm:spPr/>
      <dgm:t>
        <a:bodyPr/>
        <a:lstStyle/>
        <a:p>
          <a:pPr>
            <a:lnSpc>
              <a:spcPct val="100000"/>
            </a:lnSpc>
          </a:pPr>
          <a:endParaRPr lang="en-US"/>
        </a:p>
      </dgm:t>
    </dgm:pt>
    <dgm:pt modelId="{AC42CA88-4158-4C26-9B22-B256FCDDE1D8}">
      <dgm:prSet/>
      <dgm:spPr/>
      <dgm:t>
        <a:bodyPr/>
        <a:lstStyle/>
        <a:p>
          <a:pPr>
            <a:lnSpc>
              <a:spcPct val="100000"/>
            </a:lnSpc>
          </a:pPr>
          <a:r>
            <a:rPr lang="en-US" dirty="0"/>
            <a:t>Respect privacy of users</a:t>
          </a:r>
        </a:p>
      </dgm:t>
    </dgm:pt>
    <dgm:pt modelId="{B8F21A4F-B945-4242-8329-3CA91E0BBD8C}" type="parTrans" cxnId="{891158A0-D3AD-4C5F-BA88-2107ADD61890}">
      <dgm:prSet/>
      <dgm:spPr/>
      <dgm:t>
        <a:bodyPr/>
        <a:lstStyle/>
        <a:p>
          <a:endParaRPr lang="en-US"/>
        </a:p>
      </dgm:t>
    </dgm:pt>
    <dgm:pt modelId="{677B7E9A-2637-4DC6-8DD6-8E678DD6CC50}" type="sibTrans" cxnId="{891158A0-D3AD-4C5F-BA88-2107ADD61890}">
      <dgm:prSet/>
      <dgm:spPr/>
      <dgm:t>
        <a:bodyPr/>
        <a:lstStyle/>
        <a:p>
          <a:pPr>
            <a:lnSpc>
              <a:spcPct val="100000"/>
            </a:lnSpc>
          </a:pPr>
          <a:endParaRPr lang="en-US"/>
        </a:p>
      </dgm:t>
    </dgm:pt>
    <dgm:pt modelId="{123399B8-3751-4F4B-A190-EDD12ABFA2B0}">
      <dgm:prSet/>
      <dgm:spPr/>
      <dgm:t>
        <a:bodyPr/>
        <a:lstStyle/>
        <a:p>
          <a:pPr>
            <a:lnSpc>
              <a:spcPct val="100000"/>
            </a:lnSpc>
          </a:pPr>
          <a:r>
            <a:rPr lang="en-US" dirty="0"/>
            <a:t>Cite sources</a:t>
          </a:r>
        </a:p>
      </dgm:t>
    </dgm:pt>
    <dgm:pt modelId="{2669B0D1-4A98-4935-A9BE-5DECCD623069}" type="parTrans" cxnId="{F9EE318D-CB5C-4EE5-A505-4003649E974C}">
      <dgm:prSet/>
      <dgm:spPr/>
      <dgm:t>
        <a:bodyPr/>
        <a:lstStyle/>
        <a:p>
          <a:endParaRPr lang="en-US"/>
        </a:p>
      </dgm:t>
    </dgm:pt>
    <dgm:pt modelId="{1B0D05F1-52D1-4541-8213-BD904FD9D91C}" type="sibTrans" cxnId="{F9EE318D-CB5C-4EE5-A505-4003649E974C}">
      <dgm:prSet/>
      <dgm:spPr/>
      <dgm:t>
        <a:bodyPr/>
        <a:lstStyle/>
        <a:p>
          <a:pPr>
            <a:lnSpc>
              <a:spcPct val="100000"/>
            </a:lnSpc>
          </a:pPr>
          <a:endParaRPr lang="en-US"/>
        </a:p>
      </dgm:t>
    </dgm:pt>
    <dgm:pt modelId="{4F635AF4-3252-4C3A-AC3E-0854C838E59C}">
      <dgm:prSet/>
      <dgm:spPr/>
      <dgm:t>
        <a:bodyPr/>
        <a:lstStyle/>
        <a:p>
          <a:pPr>
            <a:lnSpc>
              <a:spcPct val="100000"/>
            </a:lnSpc>
          </a:pPr>
          <a:r>
            <a:rPr lang="en-US" dirty="0"/>
            <a:t>Respect provenance, ownership, and attribution of resources</a:t>
          </a:r>
        </a:p>
      </dgm:t>
    </dgm:pt>
    <dgm:pt modelId="{F3BD8D25-5DE2-4BB1-AC3F-EA20A6CC0780}" type="parTrans" cxnId="{A699ADA5-AF6A-4250-B893-15FB336A4994}">
      <dgm:prSet/>
      <dgm:spPr/>
      <dgm:t>
        <a:bodyPr/>
        <a:lstStyle/>
        <a:p>
          <a:endParaRPr lang="en-US"/>
        </a:p>
      </dgm:t>
    </dgm:pt>
    <dgm:pt modelId="{CBB2F7B5-E4C5-4B91-8382-F93E095092EE}" type="sibTrans" cxnId="{A699ADA5-AF6A-4250-B893-15FB336A4994}">
      <dgm:prSet/>
      <dgm:spPr/>
      <dgm:t>
        <a:bodyPr/>
        <a:lstStyle/>
        <a:p>
          <a:pPr>
            <a:lnSpc>
              <a:spcPct val="100000"/>
            </a:lnSpc>
          </a:pPr>
          <a:endParaRPr lang="en-US"/>
        </a:p>
      </dgm:t>
    </dgm:pt>
    <dgm:pt modelId="{A8372A48-18F6-449B-B459-F67F16622E20}">
      <dgm:prSet/>
      <dgm:spPr/>
      <dgm:t>
        <a:bodyPr/>
        <a:lstStyle/>
        <a:p>
          <a:pPr>
            <a:lnSpc>
              <a:spcPct val="100000"/>
            </a:lnSpc>
          </a:pPr>
          <a:r>
            <a:rPr lang="en-US" dirty="0"/>
            <a:t>Content/data should be updated frequently</a:t>
          </a:r>
        </a:p>
      </dgm:t>
    </dgm:pt>
    <dgm:pt modelId="{5B948122-F3D6-46EF-854C-EFF48107C94C}" type="parTrans" cxnId="{F3E571E6-BDCD-47BF-9B63-05EDC58ED1D4}">
      <dgm:prSet/>
      <dgm:spPr/>
      <dgm:t>
        <a:bodyPr/>
        <a:lstStyle/>
        <a:p>
          <a:endParaRPr lang="en-US"/>
        </a:p>
      </dgm:t>
    </dgm:pt>
    <dgm:pt modelId="{5A9F5409-E0FB-457F-AD73-FFB1AA236B42}" type="sibTrans" cxnId="{F3E571E6-BDCD-47BF-9B63-05EDC58ED1D4}">
      <dgm:prSet/>
      <dgm:spPr/>
      <dgm:t>
        <a:bodyPr/>
        <a:lstStyle/>
        <a:p>
          <a:pPr>
            <a:lnSpc>
              <a:spcPct val="100000"/>
            </a:lnSpc>
          </a:pPr>
          <a:endParaRPr lang="en-US"/>
        </a:p>
      </dgm:t>
    </dgm:pt>
    <dgm:pt modelId="{10FB5687-3BFC-466C-8A81-6713D45648D6}">
      <dgm:prSet/>
      <dgm:spPr/>
      <dgm:t>
        <a:bodyPr/>
        <a:lstStyle/>
        <a:p>
          <a:pPr>
            <a:lnSpc>
              <a:spcPct val="100000"/>
            </a:lnSpc>
          </a:pPr>
          <a:r>
            <a:rPr lang="en-US" dirty="0"/>
            <a:t>Reporting for participants</a:t>
          </a:r>
        </a:p>
      </dgm:t>
    </dgm:pt>
    <dgm:pt modelId="{74D492F3-1D68-4F1D-8653-B38BF0EA7089}" type="parTrans" cxnId="{887BA128-5446-4C78-BDEE-8143D1B5B3CF}">
      <dgm:prSet/>
      <dgm:spPr/>
      <dgm:t>
        <a:bodyPr/>
        <a:lstStyle/>
        <a:p>
          <a:endParaRPr lang="en-US"/>
        </a:p>
      </dgm:t>
    </dgm:pt>
    <dgm:pt modelId="{8ED97C2D-D793-4E1D-AA61-D913BAA99908}" type="sibTrans" cxnId="{887BA128-5446-4C78-BDEE-8143D1B5B3CF}">
      <dgm:prSet/>
      <dgm:spPr/>
      <dgm:t>
        <a:bodyPr/>
        <a:lstStyle/>
        <a:p>
          <a:pPr>
            <a:lnSpc>
              <a:spcPct val="100000"/>
            </a:lnSpc>
          </a:pPr>
          <a:endParaRPr lang="en-US"/>
        </a:p>
      </dgm:t>
    </dgm:pt>
    <dgm:pt modelId="{39FF88A7-55EA-491B-8F09-BF13B505B5E8}">
      <dgm:prSet/>
      <dgm:spPr/>
      <dgm:t>
        <a:bodyPr/>
        <a:lstStyle/>
        <a:p>
          <a:pPr>
            <a:lnSpc>
              <a:spcPct val="100000"/>
            </a:lnSpc>
          </a:pPr>
          <a:r>
            <a:rPr lang="en-US" dirty="0"/>
            <a:t>Leverage open-source tools (where feasible)</a:t>
          </a:r>
        </a:p>
      </dgm:t>
    </dgm:pt>
    <dgm:pt modelId="{8ABE9DE4-ADF5-40AC-8348-F33C2FDD8213}" type="parTrans" cxnId="{2641F00F-7DB8-4B62-B5D2-94B294DA59DC}">
      <dgm:prSet/>
      <dgm:spPr/>
      <dgm:t>
        <a:bodyPr/>
        <a:lstStyle/>
        <a:p>
          <a:endParaRPr lang="en-US"/>
        </a:p>
      </dgm:t>
    </dgm:pt>
    <dgm:pt modelId="{5A25C738-D9EE-4817-85E0-2125B7AF972F}" type="sibTrans" cxnId="{2641F00F-7DB8-4B62-B5D2-94B294DA59DC}">
      <dgm:prSet/>
      <dgm:spPr/>
      <dgm:t>
        <a:bodyPr/>
        <a:lstStyle/>
        <a:p>
          <a:endParaRPr lang="en-US"/>
        </a:p>
      </dgm:t>
    </dgm:pt>
    <dgm:pt modelId="{E119B9AD-7896-5847-BFF1-16A30A9FC665}">
      <dgm:prSet/>
      <dgm:spPr/>
      <dgm:t>
        <a:bodyPr/>
        <a:lstStyle/>
        <a:p>
          <a:pPr>
            <a:lnSpc>
              <a:spcPct val="100000"/>
            </a:lnSpc>
          </a:pPr>
          <a:r>
            <a:rPr lang="en-US" dirty="0"/>
            <a:t>Accurate (limited hallucinations)</a:t>
          </a:r>
        </a:p>
      </dgm:t>
    </dgm:pt>
    <dgm:pt modelId="{5F82E315-78C6-DF4C-961F-CD1732ED7060}" type="parTrans" cxnId="{F243DDE6-DD33-E240-AE94-A5CB27856673}">
      <dgm:prSet/>
      <dgm:spPr/>
      <dgm:t>
        <a:bodyPr/>
        <a:lstStyle/>
        <a:p>
          <a:endParaRPr lang="en-US"/>
        </a:p>
      </dgm:t>
    </dgm:pt>
    <dgm:pt modelId="{7B6C5DF5-2DBB-004D-82F5-636AF12EE481}" type="sibTrans" cxnId="{F243DDE6-DD33-E240-AE94-A5CB27856673}">
      <dgm:prSet/>
      <dgm:spPr/>
      <dgm:t>
        <a:bodyPr/>
        <a:lstStyle/>
        <a:p>
          <a:pPr>
            <a:lnSpc>
              <a:spcPct val="100000"/>
            </a:lnSpc>
          </a:pPr>
          <a:endParaRPr lang="en-US"/>
        </a:p>
      </dgm:t>
    </dgm:pt>
    <dgm:pt modelId="{036BDD8E-840C-4F43-B477-50077E01774F}" type="pres">
      <dgm:prSet presAssocID="{9749067F-EB6E-4503-9E10-ED404996EFBB}" presName="root" presStyleCnt="0">
        <dgm:presLayoutVars>
          <dgm:dir/>
          <dgm:resizeHandles val="exact"/>
        </dgm:presLayoutVars>
      </dgm:prSet>
      <dgm:spPr/>
    </dgm:pt>
    <dgm:pt modelId="{1ABF69C0-2151-4690-81F4-C13066AF8890}" type="pres">
      <dgm:prSet presAssocID="{9749067F-EB6E-4503-9E10-ED404996EFBB}" presName="container" presStyleCnt="0">
        <dgm:presLayoutVars>
          <dgm:dir/>
          <dgm:resizeHandles val="exact"/>
        </dgm:presLayoutVars>
      </dgm:prSet>
      <dgm:spPr/>
    </dgm:pt>
    <dgm:pt modelId="{1B89C11C-A329-45C3-BE0D-1C2A2E23304D}" type="pres">
      <dgm:prSet presAssocID="{04ABA6D4-4727-4E7C-9011-E47701CEDDC3}" presName="compNode" presStyleCnt="0"/>
      <dgm:spPr/>
    </dgm:pt>
    <dgm:pt modelId="{A0B31FCB-B179-4E2D-A581-3352C02761E3}" type="pres">
      <dgm:prSet presAssocID="{04ABA6D4-4727-4E7C-9011-E47701CEDDC3}" presName="iconBgRect" presStyleLbl="bgShp" presStyleIdx="0" presStyleCnt="9"/>
      <dgm:spPr/>
    </dgm:pt>
    <dgm:pt modelId="{36BAA963-6FE7-4C79-AAB9-885F7C91BB5A}" type="pres">
      <dgm:prSet presAssocID="{04ABA6D4-4727-4E7C-9011-E47701CEDDC3}" presName="iconRect" presStyleLbl="node1" presStyleIdx="0"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91EA195A-21F5-4C01-8340-408EEF7FA6A0}" type="pres">
      <dgm:prSet presAssocID="{04ABA6D4-4727-4E7C-9011-E47701CEDDC3}" presName="spaceRect" presStyleCnt="0"/>
      <dgm:spPr/>
    </dgm:pt>
    <dgm:pt modelId="{438052E5-781D-480A-9053-5130762E8093}" type="pres">
      <dgm:prSet presAssocID="{04ABA6D4-4727-4E7C-9011-E47701CEDDC3}" presName="textRect" presStyleLbl="revTx" presStyleIdx="0" presStyleCnt="9">
        <dgm:presLayoutVars>
          <dgm:chMax val="1"/>
          <dgm:chPref val="1"/>
        </dgm:presLayoutVars>
      </dgm:prSet>
      <dgm:spPr/>
    </dgm:pt>
    <dgm:pt modelId="{CB7CA681-CED7-4809-BE55-B6A7FA556DDA}" type="pres">
      <dgm:prSet presAssocID="{1894B2A4-AACF-4F12-B87F-61545CB69A36}" presName="sibTrans" presStyleLbl="sibTrans2D1" presStyleIdx="0" presStyleCnt="0"/>
      <dgm:spPr/>
    </dgm:pt>
    <dgm:pt modelId="{9FE7C677-877A-438D-8DCD-1AE336A6EC33}" type="pres">
      <dgm:prSet presAssocID="{E72F8F3E-A60E-4514-96F2-F1BC81DA0CDE}" presName="compNode" presStyleCnt="0"/>
      <dgm:spPr/>
    </dgm:pt>
    <dgm:pt modelId="{CF9A8CA5-D187-4F9A-847A-DB1363523E36}" type="pres">
      <dgm:prSet presAssocID="{E72F8F3E-A60E-4514-96F2-F1BC81DA0CDE}" presName="iconBgRect" presStyleLbl="bgShp" presStyleIdx="1" presStyleCnt="9"/>
      <dgm:spPr/>
    </dgm:pt>
    <dgm:pt modelId="{58B67441-8075-44E6-9E40-D4F89E724F94}" type="pres">
      <dgm:prSet presAssocID="{E72F8F3E-A60E-4514-96F2-F1BC81DA0CDE}" presName="iconRect" presStyleLbl="node1" presStyleIdx="1" presStyleCnt="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n"/>
        </a:ext>
      </dgm:extLst>
    </dgm:pt>
    <dgm:pt modelId="{A6134F09-3BCE-4354-A7F6-3C0C7CED4E07}" type="pres">
      <dgm:prSet presAssocID="{E72F8F3E-A60E-4514-96F2-F1BC81DA0CDE}" presName="spaceRect" presStyleCnt="0"/>
      <dgm:spPr/>
    </dgm:pt>
    <dgm:pt modelId="{85F91766-607D-4BE2-A5B0-E4E5548C3AE8}" type="pres">
      <dgm:prSet presAssocID="{E72F8F3E-A60E-4514-96F2-F1BC81DA0CDE}" presName="textRect" presStyleLbl="revTx" presStyleIdx="1" presStyleCnt="9">
        <dgm:presLayoutVars>
          <dgm:chMax val="1"/>
          <dgm:chPref val="1"/>
        </dgm:presLayoutVars>
      </dgm:prSet>
      <dgm:spPr/>
    </dgm:pt>
    <dgm:pt modelId="{86B04826-9E3F-4071-B569-FF0FAA89CE3F}" type="pres">
      <dgm:prSet presAssocID="{A7CAE696-BDC6-4AEC-98D4-9EC08CD83B27}" presName="sibTrans" presStyleLbl="sibTrans2D1" presStyleIdx="0" presStyleCnt="0"/>
      <dgm:spPr/>
    </dgm:pt>
    <dgm:pt modelId="{34DA4B63-5084-CF45-8F08-8094E48901E9}" type="pres">
      <dgm:prSet presAssocID="{E119B9AD-7896-5847-BFF1-16A30A9FC665}" presName="compNode" presStyleCnt="0"/>
      <dgm:spPr/>
    </dgm:pt>
    <dgm:pt modelId="{CFC3173B-6B0E-6443-8035-2377381D8294}" type="pres">
      <dgm:prSet presAssocID="{E119B9AD-7896-5847-BFF1-16A30A9FC665}" presName="iconBgRect" presStyleLbl="bgShp" presStyleIdx="2" presStyleCnt="9"/>
      <dgm:spPr>
        <a:solidFill>
          <a:schemeClr val="bg2">
            <a:lumMod val="50000"/>
            <a:lumOff val="50000"/>
          </a:schemeClr>
        </a:solidFill>
      </dgm:spPr>
    </dgm:pt>
    <dgm:pt modelId="{67B2E24A-AB6D-ED43-AEBA-2B00FE35D5BA}" type="pres">
      <dgm:prSet presAssocID="{E119B9AD-7896-5847-BFF1-16A30A9FC665}" presName="iconRect" presStyleLbl="node1" presStyleIdx="2" presStyleCnt="9"/>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dgm:spPr>
    </dgm:pt>
    <dgm:pt modelId="{2DDEDCEF-3107-3340-93CB-17A786729F40}" type="pres">
      <dgm:prSet presAssocID="{E119B9AD-7896-5847-BFF1-16A30A9FC665}" presName="spaceRect" presStyleCnt="0"/>
      <dgm:spPr/>
    </dgm:pt>
    <dgm:pt modelId="{3B8C48BF-EB9D-9645-93A7-DD5DA035E02D}" type="pres">
      <dgm:prSet presAssocID="{E119B9AD-7896-5847-BFF1-16A30A9FC665}" presName="textRect" presStyleLbl="revTx" presStyleIdx="2" presStyleCnt="9">
        <dgm:presLayoutVars>
          <dgm:chMax val="1"/>
          <dgm:chPref val="1"/>
        </dgm:presLayoutVars>
      </dgm:prSet>
      <dgm:spPr/>
    </dgm:pt>
    <dgm:pt modelId="{BFDD7E40-3C0B-9C42-96FA-5FD9A0FE2FEF}" type="pres">
      <dgm:prSet presAssocID="{7B6C5DF5-2DBB-004D-82F5-636AF12EE481}" presName="sibTrans" presStyleLbl="sibTrans2D1" presStyleIdx="0" presStyleCnt="0"/>
      <dgm:spPr/>
    </dgm:pt>
    <dgm:pt modelId="{0B0D3EEE-6905-4D44-845D-C5E26954A988}" type="pres">
      <dgm:prSet presAssocID="{AC42CA88-4158-4C26-9B22-B256FCDDE1D8}" presName="compNode" presStyleCnt="0"/>
      <dgm:spPr/>
    </dgm:pt>
    <dgm:pt modelId="{34991B89-9AB8-44EA-B6A0-9F346440406E}" type="pres">
      <dgm:prSet presAssocID="{AC42CA88-4158-4C26-9B22-B256FCDDE1D8}" presName="iconBgRect" presStyleLbl="bgShp" presStyleIdx="3" presStyleCnt="9"/>
      <dgm:spPr/>
    </dgm:pt>
    <dgm:pt modelId="{F082432E-588D-4BA4-8771-10A4FB707E20}" type="pres">
      <dgm:prSet presAssocID="{AC42CA88-4158-4C26-9B22-B256FCDDE1D8}" presName="iconRect" presStyleLbl="node1" presStyleIdx="3"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C4A503A4-1BE5-447D-B683-719B4CA59581}" type="pres">
      <dgm:prSet presAssocID="{AC42CA88-4158-4C26-9B22-B256FCDDE1D8}" presName="spaceRect" presStyleCnt="0"/>
      <dgm:spPr/>
    </dgm:pt>
    <dgm:pt modelId="{598F31A3-83CB-4F8E-AC48-80A3869F06D6}" type="pres">
      <dgm:prSet presAssocID="{AC42CA88-4158-4C26-9B22-B256FCDDE1D8}" presName="textRect" presStyleLbl="revTx" presStyleIdx="3" presStyleCnt="9">
        <dgm:presLayoutVars>
          <dgm:chMax val="1"/>
          <dgm:chPref val="1"/>
        </dgm:presLayoutVars>
      </dgm:prSet>
      <dgm:spPr/>
    </dgm:pt>
    <dgm:pt modelId="{D7BEC674-5FEB-4D71-88B4-2112EDC4E9FE}" type="pres">
      <dgm:prSet presAssocID="{677B7E9A-2637-4DC6-8DD6-8E678DD6CC50}" presName="sibTrans" presStyleLbl="sibTrans2D1" presStyleIdx="0" presStyleCnt="0"/>
      <dgm:spPr/>
    </dgm:pt>
    <dgm:pt modelId="{AE48725D-4720-41D9-99B8-B13FBABC13B7}" type="pres">
      <dgm:prSet presAssocID="{123399B8-3751-4F4B-A190-EDD12ABFA2B0}" presName="compNode" presStyleCnt="0"/>
      <dgm:spPr/>
    </dgm:pt>
    <dgm:pt modelId="{516B59E5-9FE6-4E59-90FF-1192E39DBDBC}" type="pres">
      <dgm:prSet presAssocID="{123399B8-3751-4F4B-A190-EDD12ABFA2B0}" presName="iconBgRect" presStyleLbl="bgShp" presStyleIdx="4" presStyleCnt="9"/>
      <dgm:spPr/>
    </dgm:pt>
    <dgm:pt modelId="{B0D5989D-F0BF-4B7C-8047-C9284338FB29}" type="pres">
      <dgm:prSet presAssocID="{123399B8-3751-4F4B-A190-EDD12ABFA2B0}" presName="iconRect" presStyleLbl="node1" presStyleIdx="4"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nk"/>
        </a:ext>
      </dgm:extLst>
    </dgm:pt>
    <dgm:pt modelId="{5A16A332-4D20-4037-AFB3-31BD40978F67}" type="pres">
      <dgm:prSet presAssocID="{123399B8-3751-4F4B-A190-EDD12ABFA2B0}" presName="spaceRect" presStyleCnt="0"/>
      <dgm:spPr/>
    </dgm:pt>
    <dgm:pt modelId="{FF66E16A-1ABD-40BC-8692-2DDDF499B1F4}" type="pres">
      <dgm:prSet presAssocID="{123399B8-3751-4F4B-A190-EDD12ABFA2B0}" presName="textRect" presStyleLbl="revTx" presStyleIdx="4" presStyleCnt="9">
        <dgm:presLayoutVars>
          <dgm:chMax val="1"/>
          <dgm:chPref val="1"/>
        </dgm:presLayoutVars>
      </dgm:prSet>
      <dgm:spPr/>
    </dgm:pt>
    <dgm:pt modelId="{47385070-DEC9-4D82-96A2-9E75DF501D57}" type="pres">
      <dgm:prSet presAssocID="{1B0D05F1-52D1-4541-8213-BD904FD9D91C}" presName="sibTrans" presStyleLbl="sibTrans2D1" presStyleIdx="0" presStyleCnt="0"/>
      <dgm:spPr/>
    </dgm:pt>
    <dgm:pt modelId="{11E582C1-CDBD-4A47-AE2E-BF2C3EDE9728}" type="pres">
      <dgm:prSet presAssocID="{4F635AF4-3252-4C3A-AC3E-0854C838E59C}" presName="compNode" presStyleCnt="0"/>
      <dgm:spPr/>
    </dgm:pt>
    <dgm:pt modelId="{8E838000-9D21-4797-ADD8-9342EDD0A68E}" type="pres">
      <dgm:prSet presAssocID="{4F635AF4-3252-4C3A-AC3E-0854C838E59C}" presName="iconBgRect" presStyleLbl="bgShp" presStyleIdx="5" presStyleCnt="9"/>
      <dgm:spPr/>
    </dgm:pt>
    <dgm:pt modelId="{92E0A739-6D97-4324-9365-F9620CF3859D}" type="pres">
      <dgm:prSet presAssocID="{4F635AF4-3252-4C3A-AC3E-0854C838E59C}" presName="iconRect" presStyleLbl="node1" presStyleIdx="5" presStyleCnt="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ank"/>
        </a:ext>
      </dgm:extLst>
    </dgm:pt>
    <dgm:pt modelId="{08084F69-1F99-48C6-8FDC-F3992B2B416A}" type="pres">
      <dgm:prSet presAssocID="{4F635AF4-3252-4C3A-AC3E-0854C838E59C}" presName="spaceRect" presStyleCnt="0"/>
      <dgm:spPr/>
    </dgm:pt>
    <dgm:pt modelId="{BBD87E28-8189-4328-9211-F6A0D23B3904}" type="pres">
      <dgm:prSet presAssocID="{4F635AF4-3252-4C3A-AC3E-0854C838E59C}" presName="textRect" presStyleLbl="revTx" presStyleIdx="5" presStyleCnt="9">
        <dgm:presLayoutVars>
          <dgm:chMax val="1"/>
          <dgm:chPref val="1"/>
        </dgm:presLayoutVars>
      </dgm:prSet>
      <dgm:spPr/>
    </dgm:pt>
    <dgm:pt modelId="{55EAB309-504A-4DF5-8B92-9D151DF98190}" type="pres">
      <dgm:prSet presAssocID="{CBB2F7B5-E4C5-4B91-8382-F93E095092EE}" presName="sibTrans" presStyleLbl="sibTrans2D1" presStyleIdx="0" presStyleCnt="0"/>
      <dgm:spPr/>
    </dgm:pt>
    <dgm:pt modelId="{6B687B36-AC3C-47FE-8C31-14532A746F68}" type="pres">
      <dgm:prSet presAssocID="{A8372A48-18F6-449B-B459-F67F16622E20}" presName="compNode" presStyleCnt="0"/>
      <dgm:spPr/>
    </dgm:pt>
    <dgm:pt modelId="{2313A490-7B2E-409F-B09D-DD1BAC7ED538}" type="pres">
      <dgm:prSet presAssocID="{A8372A48-18F6-449B-B459-F67F16622E20}" presName="iconBgRect" presStyleLbl="bgShp" presStyleIdx="6" presStyleCnt="9"/>
      <dgm:spPr/>
    </dgm:pt>
    <dgm:pt modelId="{A043F0B8-162A-46B1-BED2-7782414BF3E4}" type="pres">
      <dgm:prSet presAssocID="{A8372A48-18F6-449B-B459-F67F16622E20}" presName="iconRect" presStyleLbl="node1" presStyleIdx="6" presStyleCnt="9"/>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Newspaper"/>
        </a:ext>
      </dgm:extLst>
    </dgm:pt>
    <dgm:pt modelId="{9B800C3E-F4AC-42BA-AB6A-744F78BBC7FB}" type="pres">
      <dgm:prSet presAssocID="{A8372A48-18F6-449B-B459-F67F16622E20}" presName="spaceRect" presStyleCnt="0"/>
      <dgm:spPr/>
    </dgm:pt>
    <dgm:pt modelId="{4E95D2CF-3E8E-42BF-A19D-70FED8FE136A}" type="pres">
      <dgm:prSet presAssocID="{A8372A48-18F6-449B-B459-F67F16622E20}" presName="textRect" presStyleLbl="revTx" presStyleIdx="6" presStyleCnt="9">
        <dgm:presLayoutVars>
          <dgm:chMax val="1"/>
          <dgm:chPref val="1"/>
        </dgm:presLayoutVars>
      </dgm:prSet>
      <dgm:spPr/>
    </dgm:pt>
    <dgm:pt modelId="{050ED7B6-BF50-46B8-86CA-2C4E46FBDE50}" type="pres">
      <dgm:prSet presAssocID="{5A9F5409-E0FB-457F-AD73-FFB1AA236B42}" presName="sibTrans" presStyleLbl="sibTrans2D1" presStyleIdx="0" presStyleCnt="0"/>
      <dgm:spPr/>
    </dgm:pt>
    <dgm:pt modelId="{6E036451-C47B-4934-AF57-7C5EB02DD0D0}" type="pres">
      <dgm:prSet presAssocID="{10FB5687-3BFC-466C-8A81-6713D45648D6}" presName="compNode" presStyleCnt="0"/>
      <dgm:spPr/>
    </dgm:pt>
    <dgm:pt modelId="{7F80BC77-4919-4D45-8AF7-86B2AF663827}" type="pres">
      <dgm:prSet presAssocID="{10FB5687-3BFC-466C-8A81-6713D45648D6}" presName="iconBgRect" presStyleLbl="bgShp" presStyleIdx="7" presStyleCnt="9"/>
      <dgm:spPr/>
    </dgm:pt>
    <dgm:pt modelId="{8071B8C0-A307-449F-B97C-8DD29A6E8AB9}" type="pres">
      <dgm:prSet presAssocID="{10FB5687-3BFC-466C-8A81-6713D45648D6}" presName="iconRect" presStyleLbl="node1" presStyleIdx="7" presStyleCnt="9"/>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Bar chart"/>
        </a:ext>
      </dgm:extLst>
    </dgm:pt>
    <dgm:pt modelId="{B9F113F8-327A-4C3E-82AE-6648D730E3AA}" type="pres">
      <dgm:prSet presAssocID="{10FB5687-3BFC-466C-8A81-6713D45648D6}" presName="spaceRect" presStyleCnt="0"/>
      <dgm:spPr/>
    </dgm:pt>
    <dgm:pt modelId="{4EA7FE77-B93E-4ED9-8A71-B3B0626E286C}" type="pres">
      <dgm:prSet presAssocID="{10FB5687-3BFC-466C-8A81-6713D45648D6}" presName="textRect" presStyleLbl="revTx" presStyleIdx="7" presStyleCnt="9">
        <dgm:presLayoutVars>
          <dgm:chMax val="1"/>
          <dgm:chPref val="1"/>
        </dgm:presLayoutVars>
      </dgm:prSet>
      <dgm:spPr/>
    </dgm:pt>
    <dgm:pt modelId="{B210B124-50ED-4C3D-8D59-44312FEED079}" type="pres">
      <dgm:prSet presAssocID="{8ED97C2D-D793-4E1D-AA61-D913BAA99908}" presName="sibTrans" presStyleLbl="sibTrans2D1" presStyleIdx="0" presStyleCnt="0"/>
      <dgm:spPr/>
    </dgm:pt>
    <dgm:pt modelId="{A5F0AF77-3C47-4B88-9AD8-94C39781D2E4}" type="pres">
      <dgm:prSet presAssocID="{39FF88A7-55EA-491B-8F09-BF13B505B5E8}" presName="compNode" presStyleCnt="0"/>
      <dgm:spPr/>
    </dgm:pt>
    <dgm:pt modelId="{57B70420-B121-4B38-8A07-12C256EC69D2}" type="pres">
      <dgm:prSet presAssocID="{39FF88A7-55EA-491B-8F09-BF13B505B5E8}" presName="iconBgRect" presStyleLbl="bgShp" presStyleIdx="8" presStyleCnt="9"/>
      <dgm:spPr/>
    </dgm:pt>
    <dgm:pt modelId="{6BE44ED2-BE05-485F-B10B-7610F6C4A712}" type="pres">
      <dgm:prSet presAssocID="{39FF88A7-55EA-491B-8F09-BF13B505B5E8}" presName="iconRect" presStyleLbl="node1" presStyleIdx="8" presStyleCnt="9"/>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a:noFill/>
        </a:ln>
      </dgm:spPr>
      <dgm:extLst>
        <a:ext uri="{E40237B7-FDA0-4F09-8148-C483321AD2D9}">
          <dgm14:cNvPr xmlns:dgm14="http://schemas.microsoft.com/office/drawing/2010/diagram" id="0" name="" descr="Saw blade"/>
        </a:ext>
      </dgm:extLst>
    </dgm:pt>
    <dgm:pt modelId="{1291EF05-E5F2-4217-95E0-014E7DE59276}" type="pres">
      <dgm:prSet presAssocID="{39FF88A7-55EA-491B-8F09-BF13B505B5E8}" presName="spaceRect" presStyleCnt="0"/>
      <dgm:spPr/>
    </dgm:pt>
    <dgm:pt modelId="{8E041884-03A6-4EF7-B2D9-D84E3FB6CBA7}" type="pres">
      <dgm:prSet presAssocID="{39FF88A7-55EA-491B-8F09-BF13B505B5E8}" presName="textRect" presStyleLbl="revTx" presStyleIdx="8" presStyleCnt="9">
        <dgm:presLayoutVars>
          <dgm:chMax val="1"/>
          <dgm:chPref val="1"/>
        </dgm:presLayoutVars>
      </dgm:prSet>
      <dgm:spPr/>
    </dgm:pt>
  </dgm:ptLst>
  <dgm:cxnLst>
    <dgm:cxn modelId="{4943E400-B75D-4C80-85F8-E6166A2188FC}" srcId="{9749067F-EB6E-4503-9E10-ED404996EFBB}" destId="{04ABA6D4-4727-4E7C-9011-E47701CEDDC3}" srcOrd="0" destOrd="0" parTransId="{34077D1D-E364-48AE-ADB5-B40350129A3A}" sibTransId="{1894B2A4-AACF-4F12-B87F-61545CB69A36}"/>
    <dgm:cxn modelId="{32B64F07-720D-4E5D-A629-F4D7F493C0AF}" type="presOf" srcId="{AC42CA88-4158-4C26-9B22-B256FCDDE1D8}" destId="{598F31A3-83CB-4F8E-AC48-80A3869F06D6}" srcOrd="0" destOrd="0" presId="urn:microsoft.com/office/officeart/2018/2/layout/IconCircleList"/>
    <dgm:cxn modelId="{2641F00F-7DB8-4B62-B5D2-94B294DA59DC}" srcId="{9749067F-EB6E-4503-9E10-ED404996EFBB}" destId="{39FF88A7-55EA-491B-8F09-BF13B505B5E8}" srcOrd="8" destOrd="0" parTransId="{8ABE9DE4-ADF5-40AC-8348-F33C2FDD8213}" sibTransId="{5A25C738-D9EE-4817-85E0-2125B7AF972F}"/>
    <dgm:cxn modelId="{48A9B311-2B41-4F79-B429-F2D9B70C8422}" type="presOf" srcId="{5A9F5409-E0FB-457F-AD73-FFB1AA236B42}" destId="{050ED7B6-BF50-46B8-86CA-2C4E46FBDE50}" srcOrd="0" destOrd="0" presId="urn:microsoft.com/office/officeart/2018/2/layout/IconCircleList"/>
    <dgm:cxn modelId="{3BE6BA13-8B64-499C-AD9D-5ECF5BE4C4D8}" type="presOf" srcId="{1894B2A4-AACF-4F12-B87F-61545CB69A36}" destId="{CB7CA681-CED7-4809-BE55-B6A7FA556DDA}" srcOrd="0" destOrd="0" presId="urn:microsoft.com/office/officeart/2018/2/layout/IconCircleList"/>
    <dgm:cxn modelId="{EFAA3416-C730-4378-B393-A669397B0999}" type="presOf" srcId="{4F635AF4-3252-4C3A-AC3E-0854C838E59C}" destId="{BBD87E28-8189-4328-9211-F6A0D23B3904}" srcOrd="0" destOrd="0" presId="urn:microsoft.com/office/officeart/2018/2/layout/IconCircleList"/>
    <dgm:cxn modelId="{887BA128-5446-4C78-BDEE-8143D1B5B3CF}" srcId="{9749067F-EB6E-4503-9E10-ED404996EFBB}" destId="{10FB5687-3BFC-466C-8A81-6713D45648D6}" srcOrd="7" destOrd="0" parTransId="{74D492F3-1D68-4F1D-8653-B38BF0EA7089}" sibTransId="{8ED97C2D-D793-4E1D-AA61-D913BAA99908}"/>
    <dgm:cxn modelId="{323BD231-DA59-4D18-AA62-AA5B255875F8}" type="presOf" srcId="{04ABA6D4-4727-4E7C-9011-E47701CEDDC3}" destId="{438052E5-781D-480A-9053-5130762E8093}" srcOrd="0" destOrd="0" presId="urn:microsoft.com/office/officeart/2018/2/layout/IconCircleList"/>
    <dgm:cxn modelId="{FFEBBA48-A99D-4607-960D-A65DE082EE91}" type="presOf" srcId="{123399B8-3751-4F4B-A190-EDD12ABFA2B0}" destId="{FF66E16A-1ABD-40BC-8692-2DDDF499B1F4}" srcOrd="0" destOrd="0" presId="urn:microsoft.com/office/officeart/2018/2/layout/IconCircleList"/>
    <dgm:cxn modelId="{5C3E5652-9768-4C17-9762-951FAD40428A}" type="presOf" srcId="{A8372A48-18F6-449B-B459-F67F16622E20}" destId="{4E95D2CF-3E8E-42BF-A19D-70FED8FE136A}" srcOrd="0" destOrd="0" presId="urn:microsoft.com/office/officeart/2018/2/layout/IconCircleList"/>
    <dgm:cxn modelId="{0D73296D-44D3-4C69-B59E-01FAC9B4E72F}" type="presOf" srcId="{1B0D05F1-52D1-4541-8213-BD904FD9D91C}" destId="{47385070-DEC9-4D82-96A2-9E75DF501D57}" srcOrd="0" destOrd="0" presId="urn:microsoft.com/office/officeart/2018/2/layout/IconCircleList"/>
    <dgm:cxn modelId="{0FB1B382-36B0-48F8-831C-8AE149F1ECF5}" type="presOf" srcId="{9749067F-EB6E-4503-9E10-ED404996EFBB}" destId="{036BDD8E-840C-4F43-B477-50077E01774F}" srcOrd="0" destOrd="0" presId="urn:microsoft.com/office/officeart/2018/2/layout/IconCircleList"/>
    <dgm:cxn modelId="{F9EE318D-CB5C-4EE5-A505-4003649E974C}" srcId="{9749067F-EB6E-4503-9E10-ED404996EFBB}" destId="{123399B8-3751-4F4B-A190-EDD12ABFA2B0}" srcOrd="4" destOrd="0" parTransId="{2669B0D1-4A98-4935-A9BE-5DECCD623069}" sibTransId="{1B0D05F1-52D1-4541-8213-BD904FD9D91C}"/>
    <dgm:cxn modelId="{A5F78D9B-CA30-9E4C-AC65-2D4DED062B3F}" type="presOf" srcId="{E119B9AD-7896-5847-BFF1-16A30A9FC665}" destId="{3B8C48BF-EB9D-9645-93A7-DD5DA035E02D}" srcOrd="0" destOrd="0" presId="urn:microsoft.com/office/officeart/2018/2/layout/IconCircleList"/>
    <dgm:cxn modelId="{891158A0-D3AD-4C5F-BA88-2107ADD61890}" srcId="{9749067F-EB6E-4503-9E10-ED404996EFBB}" destId="{AC42CA88-4158-4C26-9B22-B256FCDDE1D8}" srcOrd="3" destOrd="0" parTransId="{B8F21A4F-B945-4242-8329-3CA91E0BBD8C}" sibTransId="{677B7E9A-2637-4DC6-8DD6-8E678DD6CC50}"/>
    <dgm:cxn modelId="{A699ADA5-AF6A-4250-B893-15FB336A4994}" srcId="{9749067F-EB6E-4503-9E10-ED404996EFBB}" destId="{4F635AF4-3252-4C3A-AC3E-0854C838E59C}" srcOrd="5" destOrd="0" parTransId="{F3BD8D25-5DE2-4BB1-AC3F-EA20A6CC0780}" sibTransId="{CBB2F7B5-E4C5-4B91-8382-F93E095092EE}"/>
    <dgm:cxn modelId="{23F3B2A5-3E99-457E-883E-E61ED3065C2A}" type="presOf" srcId="{CBB2F7B5-E4C5-4B91-8382-F93E095092EE}" destId="{55EAB309-504A-4DF5-8B92-9D151DF98190}" srcOrd="0" destOrd="0" presId="urn:microsoft.com/office/officeart/2018/2/layout/IconCircleList"/>
    <dgm:cxn modelId="{0912CAC7-4E5B-41D7-A029-0A37D5C1A777}" type="presOf" srcId="{E72F8F3E-A60E-4514-96F2-F1BC81DA0CDE}" destId="{85F91766-607D-4BE2-A5B0-E4E5548C3AE8}" srcOrd="0" destOrd="0" presId="urn:microsoft.com/office/officeart/2018/2/layout/IconCircleList"/>
    <dgm:cxn modelId="{23D16DCF-1A4D-446B-BA23-2E9ED874F0FC}" type="presOf" srcId="{677B7E9A-2637-4DC6-8DD6-8E678DD6CC50}" destId="{D7BEC674-5FEB-4D71-88B4-2112EDC4E9FE}" srcOrd="0" destOrd="0" presId="urn:microsoft.com/office/officeart/2018/2/layout/IconCircleList"/>
    <dgm:cxn modelId="{5C4D5FDD-69AD-4E23-84F1-CB8C1BC58B84}" srcId="{9749067F-EB6E-4503-9E10-ED404996EFBB}" destId="{E72F8F3E-A60E-4514-96F2-F1BC81DA0CDE}" srcOrd="1" destOrd="0" parTransId="{6E3B422A-9937-4145-BCC1-AF8C2C9BB8F0}" sibTransId="{A7CAE696-BDC6-4AEC-98D4-9EC08CD83B27}"/>
    <dgm:cxn modelId="{9D2F6CE2-DE22-4395-8B2E-39FBDC6FE4B7}" type="presOf" srcId="{39FF88A7-55EA-491B-8F09-BF13B505B5E8}" destId="{8E041884-03A6-4EF7-B2D9-D84E3FB6CBA7}" srcOrd="0" destOrd="0" presId="urn:microsoft.com/office/officeart/2018/2/layout/IconCircleList"/>
    <dgm:cxn modelId="{F3E571E6-BDCD-47BF-9B63-05EDC58ED1D4}" srcId="{9749067F-EB6E-4503-9E10-ED404996EFBB}" destId="{A8372A48-18F6-449B-B459-F67F16622E20}" srcOrd="6" destOrd="0" parTransId="{5B948122-F3D6-46EF-854C-EFF48107C94C}" sibTransId="{5A9F5409-E0FB-457F-AD73-FFB1AA236B42}"/>
    <dgm:cxn modelId="{F243DDE6-DD33-E240-AE94-A5CB27856673}" srcId="{9749067F-EB6E-4503-9E10-ED404996EFBB}" destId="{E119B9AD-7896-5847-BFF1-16A30A9FC665}" srcOrd="2" destOrd="0" parTransId="{5F82E315-78C6-DF4C-961F-CD1732ED7060}" sibTransId="{7B6C5DF5-2DBB-004D-82F5-636AF12EE481}"/>
    <dgm:cxn modelId="{FD80F2F5-5876-4470-8608-634FAE6378AB}" type="presOf" srcId="{8ED97C2D-D793-4E1D-AA61-D913BAA99908}" destId="{B210B124-50ED-4C3D-8D59-44312FEED079}" srcOrd="0" destOrd="0" presId="urn:microsoft.com/office/officeart/2018/2/layout/IconCircleList"/>
    <dgm:cxn modelId="{4FE347F7-1AF2-4DA1-A079-D3A14C585CC2}" type="presOf" srcId="{10FB5687-3BFC-466C-8A81-6713D45648D6}" destId="{4EA7FE77-B93E-4ED9-8A71-B3B0626E286C}" srcOrd="0" destOrd="0" presId="urn:microsoft.com/office/officeart/2018/2/layout/IconCircleList"/>
    <dgm:cxn modelId="{DDEAD7FB-9FE3-BF49-A45A-0697D5FA1671}" type="presOf" srcId="{7B6C5DF5-2DBB-004D-82F5-636AF12EE481}" destId="{BFDD7E40-3C0B-9C42-96FA-5FD9A0FE2FEF}" srcOrd="0" destOrd="0" presId="urn:microsoft.com/office/officeart/2018/2/layout/IconCircleList"/>
    <dgm:cxn modelId="{BA7AF5FB-9362-4C57-ABFC-A4D7031D2FDD}" type="presOf" srcId="{A7CAE696-BDC6-4AEC-98D4-9EC08CD83B27}" destId="{86B04826-9E3F-4071-B569-FF0FAA89CE3F}" srcOrd="0" destOrd="0" presId="urn:microsoft.com/office/officeart/2018/2/layout/IconCircleList"/>
    <dgm:cxn modelId="{57A21C82-13C9-4D7B-8C1D-6F6DF0FD8D87}" type="presParOf" srcId="{036BDD8E-840C-4F43-B477-50077E01774F}" destId="{1ABF69C0-2151-4690-81F4-C13066AF8890}" srcOrd="0" destOrd="0" presId="urn:microsoft.com/office/officeart/2018/2/layout/IconCircleList"/>
    <dgm:cxn modelId="{BC46CFB5-2394-43E0-B5B3-84722C4E2098}" type="presParOf" srcId="{1ABF69C0-2151-4690-81F4-C13066AF8890}" destId="{1B89C11C-A329-45C3-BE0D-1C2A2E23304D}" srcOrd="0" destOrd="0" presId="urn:microsoft.com/office/officeart/2018/2/layout/IconCircleList"/>
    <dgm:cxn modelId="{2F5FE535-59C2-46ED-A074-EE8875594020}" type="presParOf" srcId="{1B89C11C-A329-45C3-BE0D-1C2A2E23304D}" destId="{A0B31FCB-B179-4E2D-A581-3352C02761E3}" srcOrd="0" destOrd="0" presId="urn:microsoft.com/office/officeart/2018/2/layout/IconCircleList"/>
    <dgm:cxn modelId="{3B543BFD-BCF8-431C-BC0D-DF9916DB7107}" type="presParOf" srcId="{1B89C11C-A329-45C3-BE0D-1C2A2E23304D}" destId="{36BAA963-6FE7-4C79-AAB9-885F7C91BB5A}" srcOrd="1" destOrd="0" presId="urn:microsoft.com/office/officeart/2018/2/layout/IconCircleList"/>
    <dgm:cxn modelId="{726785CD-81ED-4F8E-BE48-EC1CEA9E0DF3}" type="presParOf" srcId="{1B89C11C-A329-45C3-BE0D-1C2A2E23304D}" destId="{91EA195A-21F5-4C01-8340-408EEF7FA6A0}" srcOrd="2" destOrd="0" presId="urn:microsoft.com/office/officeart/2018/2/layout/IconCircleList"/>
    <dgm:cxn modelId="{7105DFE9-DF9A-4125-B890-A989B3480BE0}" type="presParOf" srcId="{1B89C11C-A329-45C3-BE0D-1C2A2E23304D}" destId="{438052E5-781D-480A-9053-5130762E8093}" srcOrd="3" destOrd="0" presId="urn:microsoft.com/office/officeart/2018/2/layout/IconCircleList"/>
    <dgm:cxn modelId="{A9D0DDB9-506F-4259-8861-83F2BAB9D342}" type="presParOf" srcId="{1ABF69C0-2151-4690-81F4-C13066AF8890}" destId="{CB7CA681-CED7-4809-BE55-B6A7FA556DDA}" srcOrd="1" destOrd="0" presId="urn:microsoft.com/office/officeart/2018/2/layout/IconCircleList"/>
    <dgm:cxn modelId="{CB0538E6-46BE-4FEB-9AAE-643251EE4B30}" type="presParOf" srcId="{1ABF69C0-2151-4690-81F4-C13066AF8890}" destId="{9FE7C677-877A-438D-8DCD-1AE336A6EC33}" srcOrd="2" destOrd="0" presId="urn:microsoft.com/office/officeart/2018/2/layout/IconCircleList"/>
    <dgm:cxn modelId="{D50A4FB5-8E85-4E74-BF44-7AA9395D7A02}" type="presParOf" srcId="{9FE7C677-877A-438D-8DCD-1AE336A6EC33}" destId="{CF9A8CA5-D187-4F9A-847A-DB1363523E36}" srcOrd="0" destOrd="0" presId="urn:microsoft.com/office/officeart/2018/2/layout/IconCircleList"/>
    <dgm:cxn modelId="{0A5E0A22-09C8-428C-ADD1-20F54AA7EBC2}" type="presParOf" srcId="{9FE7C677-877A-438D-8DCD-1AE336A6EC33}" destId="{58B67441-8075-44E6-9E40-D4F89E724F94}" srcOrd="1" destOrd="0" presId="urn:microsoft.com/office/officeart/2018/2/layout/IconCircleList"/>
    <dgm:cxn modelId="{EF1ABFA3-8C04-4B88-BE6E-E78558F812F8}" type="presParOf" srcId="{9FE7C677-877A-438D-8DCD-1AE336A6EC33}" destId="{A6134F09-3BCE-4354-A7F6-3C0C7CED4E07}" srcOrd="2" destOrd="0" presId="urn:microsoft.com/office/officeart/2018/2/layout/IconCircleList"/>
    <dgm:cxn modelId="{948DA7EE-CAFA-488F-B735-57F895C2168C}" type="presParOf" srcId="{9FE7C677-877A-438D-8DCD-1AE336A6EC33}" destId="{85F91766-607D-4BE2-A5B0-E4E5548C3AE8}" srcOrd="3" destOrd="0" presId="urn:microsoft.com/office/officeart/2018/2/layout/IconCircleList"/>
    <dgm:cxn modelId="{2EA19182-DD4B-44FA-9143-08F87A037821}" type="presParOf" srcId="{1ABF69C0-2151-4690-81F4-C13066AF8890}" destId="{86B04826-9E3F-4071-B569-FF0FAA89CE3F}" srcOrd="3" destOrd="0" presId="urn:microsoft.com/office/officeart/2018/2/layout/IconCircleList"/>
    <dgm:cxn modelId="{46565A76-54F5-DD49-9DA5-6FF6D4375189}" type="presParOf" srcId="{1ABF69C0-2151-4690-81F4-C13066AF8890}" destId="{34DA4B63-5084-CF45-8F08-8094E48901E9}" srcOrd="4" destOrd="0" presId="urn:microsoft.com/office/officeart/2018/2/layout/IconCircleList"/>
    <dgm:cxn modelId="{CD527D90-F837-0A40-8B43-44A2E10ED3CE}" type="presParOf" srcId="{34DA4B63-5084-CF45-8F08-8094E48901E9}" destId="{CFC3173B-6B0E-6443-8035-2377381D8294}" srcOrd="0" destOrd="0" presId="urn:microsoft.com/office/officeart/2018/2/layout/IconCircleList"/>
    <dgm:cxn modelId="{49B41EBB-527A-3B42-8122-777A72134FD2}" type="presParOf" srcId="{34DA4B63-5084-CF45-8F08-8094E48901E9}" destId="{67B2E24A-AB6D-ED43-AEBA-2B00FE35D5BA}" srcOrd="1" destOrd="0" presId="urn:microsoft.com/office/officeart/2018/2/layout/IconCircleList"/>
    <dgm:cxn modelId="{4C1B014E-D8EA-924A-902A-5E1B33010B5A}" type="presParOf" srcId="{34DA4B63-5084-CF45-8F08-8094E48901E9}" destId="{2DDEDCEF-3107-3340-93CB-17A786729F40}" srcOrd="2" destOrd="0" presId="urn:microsoft.com/office/officeart/2018/2/layout/IconCircleList"/>
    <dgm:cxn modelId="{ABF3CE77-084F-7D44-B85C-5C52E07383ED}" type="presParOf" srcId="{34DA4B63-5084-CF45-8F08-8094E48901E9}" destId="{3B8C48BF-EB9D-9645-93A7-DD5DA035E02D}" srcOrd="3" destOrd="0" presId="urn:microsoft.com/office/officeart/2018/2/layout/IconCircleList"/>
    <dgm:cxn modelId="{F0EA6553-6E86-B844-96D1-9C4E3D6AC9CF}" type="presParOf" srcId="{1ABF69C0-2151-4690-81F4-C13066AF8890}" destId="{BFDD7E40-3C0B-9C42-96FA-5FD9A0FE2FEF}" srcOrd="5" destOrd="0" presId="urn:microsoft.com/office/officeart/2018/2/layout/IconCircleList"/>
    <dgm:cxn modelId="{71469E6A-D343-49D2-B417-3034693170B1}" type="presParOf" srcId="{1ABF69C0-2151-4690-81F4-C13066AF8890}" destId="{0B0D3EEE-6905-4D44-845D-C5E26954A988}" srcOrd="6" destOrd="0" presId="urn:microsoft.com/office/officeart/2018/2/layout/IconCircleList"/>
    <dgm:cxn modelId="{E75F74BA-2954-4F2F-85FE-161B341B861E}" type="presParOf" srcId="{0B0D3EEE-6905-4D44-845D-C5E26954A988}" destId="{34991B89-9AB8-44EA-B6A0-9F346440406E}" srcOrd="0" destOrd="0" presId="urn:microsoft.com/office/officeart/2018/2/layout/IconCircleList"/>
    <dgm:cxn modelId="{5BD67946-1C58-4713-92B3-A117FEB65BD1}" type="presParOf" srcId="{0B0D3EEE-6905-4D44-845D-C5E26954A988}" destId="{F082432E-588D-4BA4-8771-10A4FB707E20}" srcOrd="1" destOrd="0" presId="urn:microsoft.com/office/officeart/2018/2/layout/IconCircleList"/>
    <dgm:cxn modelId="{7286F867-051D-4062-895F-5B4AB20DC6DA}" type="presParOf" srcId="{0B0D3EEE-6905-4D44-845D-C5E26954A988}" destId="{C4A503A4-1BE5-447D-B683-719B4CA59581}" srcOrd="2" destOrd="0" presId="urn:microsoft.com/office/officeart/2018/2/layout/IconCircleList"/>
    <dgm:cxn modelId="{5591EAEB-6622-49A8-B490-0942B49956E1}" type="presParOf" srcId="{0B0D3EEE-6905-4D44-845D-C5E26954A988}" destId="{598F31A3-83CB-4F8E-AC48-80A3869F06D6}" srcOrd="3" destOrd="0" presId="urn:microsoft.com/office/officeart/2018/2/layout/IconCircleList"/>
    <dgm:cxn modelId="{38C0B630-5209-4FC0-9FA6-8DD6690FDF85}" type="presParOf" srcId="{1ABF69C0-2151-4690-81F4-C13066AF8890}" destId="{D7BEC674-5FEB-4D71-88B4-2112EDC4E9FE}" srcOrd="7" destOrd="0" presId="urn:microsoft.com/office/officeart/2018/2/layout/IconCircleList"/>
    <dgm:cxn modelId="{C8218C85-8E47-4245-9451-FF188A26F441}" type="presParOf" srcId="{1ABF69C0-2151-4690-81F4-C13066AF8890}" destId="{AE48725D-4720-41D9-99B8-B13FBABC13B7}" srcOrd="8" destOrd="0" presId="urn:microsoft.com/office/officeart/2018/2/layout/IconCircleList"/>
    <dgm:cxn modelId="{8A0CE72D-AED9-446B-AB5F-3EB4AAAB3934}" type="presParOf" srcId="{AE48725D-4720-41D9-99B8-B13FBABC13B7}" destId="{516B59E5-9FE6-4E59-90FF-1192E39DBDBC}" srcOrd="0" destOrd="0" presId="urn:microsoft.com/office/officeart/2018/2/layout/IconCircleList"/>
    <dgm:cxn modelId="{3C487AD9-505F-4A59-A251-F3E3101C5BD3}" type="presParOf" srcId="{AE48725D-4720-41D9-99B8-B13FBABC13B7}" destId="{B0D5989D-F0BF-4B7C-8047-C9284338FB29}" srcOrd="1" destOrd="0" presId="urn:microsoft.com/office/officeart/2018/2/layout/IconCircleList"/>
    <dgm:cxn modelId="{B29062D2-D3DE-4F42-8720-B7BDB63E6E6A}" type="presParOf" srcId="{AE48725D-4720-41D9-99B8-B13FBABC13B7}" destId="{5A16A332-4D20-4037-AFB3-31BD40978F67}" srcOrd="2" destOrd="0" presId="urn:microsoft.com/office/officeart/2018/2/layout/IconCircleList"/>
    <dgm:cxn modelId="{F0FBC637-B219-472F-B5A0-A0C1BF6D70DB}" type="presParOf" srcId="{AE48725D-4720-41D9-99B8-B13FBABC13B7}" destId="{FF66E16A-1ABD-40BC-8692-2DDDF499B1F4}" srcOrd="3" destOrd="0" presId="urn:microsoft.com/office/officeart/2018/2/layout/IconCircleList"/>
    <dgm:cxn modelId="{C9E48196-2EA0-42AA-9165-71124FE061A0}" type="presParOf" srcId="{1ABF69C0-2151-4690-81F4-C13066AF8890}" destId="{47385070-DEC9-4D82-96A2-9E75DF501D57}" srcOrd="9" destOrd="0" presId="urn:microsoft.com/office/officeart/2018/2/layout/IconCircleList"/>
    <dgm:cxn modelId="{1F660A0D-64DB-428E-B9F3-EE042A1C261C}" type="presParOf" srcId="{1ABF69C0-2151-4690-81F4-C13066AF8890}" destId="{11E582C1-CDBD-4A47-AE2E-BF2C3EDE9728}" srcOrd="10" destOrd="0" presId="urn:microsoft.com/office/officeart/2018/2/layout/IconCircleList"/>
    <dgm:cxn modelId="{ABD5D42D-1876-4E82-9087-A4AA5C8E18B7}" type="presParOf" srcId="{11E582C1-CDBD-4A47-AE2E-BF2C3EDE9728}" destId="{8E838000-9D21-4797-ADD8-9342EDD0A68E}" srcOrd="0" destOrd="0" presId="urn:microsoft.com/office/officeart/2018/2/layout/IconCircleList"/>
    <dgm:cxn modelId="{AF76B704-541F-49F9-B4C3-02F6314336BD}" type="presParOf" srcId="{11E582C1-CDBD-4A47-AE2E-BF2C3EDE9728}" destId="{92E0A739-6D97-4324-9365-F9620CF3859D}" srcOrd="1" destOrd="0" presId="urn:microsoft.com/office/officeart/2018/2/layout/IconCircleList"/>
    <dgm:cxn modelId="{DBCA505C-07A4-48D6-A088-0A307836DA2F}" type="presParOf" srcId="{11E582C1-CDBD-4A47-AE2E-BF2C3EDE9728}" destId="{08084F69-1F99-48C6-8FDC-F3992B2B416A}" srcOrd="2" destOrd="0" presId="urn:microsoft.com/office/officeart/2018/2/layout/IconCircleList"/>
    <dgm:cxn modelId="{7685D9E2-D979-4923-A483-EAD26955F739}" type="presParOf" srcId="{11E582C1-CDBD-4A47-AE2E-BF2C3EDE9728}" destId="{BBD87E28-8189-4328-9211-F6A0D23B3904}" srcOrd="3" destOrd="0" presId="urn:microsoft.com/office/officeart/2018/2/layout/IconCircleList"/>
    <dgm:cxn modelId="{327549C6-1DF5-4E24-A045-B2047CBF8F71}" type="presParOf" srcId="{1ABF69C0-2151-4690-81F4-C13066AF8890}" destId="{55EAB309-504A-4DF5-8B92-9D151DF98190}" srcOrd="11" destOrd="0" presId="urn:microsoft.com/office/officeart/2018/2/layout/IconCircleList"/>
    <dgm:cxn modelId="{89E18E23-1CD7-473B-8086-AF0483835CAA}" type="presParOf" srcId="{1ABF69C0-2151-4690-81F4-C13066AF8890}" destId="{6B687B36-AC3C-47FE-8C31-14532A746F68}" srcOrd="12" destOrd="0" presId="urn:microsoft.com/office/officeart/2018/2/layout/IconCircleList"/>
    <dgm:cxn modelId="{ED6179F7-9D4B-48EC-8CD3-6A08F04D7D38}" type="presParOf" srcId="{6B687B36-AC3C-47FE-8C31-14532A746F68}" destId="{2313A490-7B2E-409F-B09D-DD1BAC7ED538}" srcOrd="0" destOrd="0" presId="urn:microsoft.com/office/officeart/2018/2/layout/IconCircleList"/>
    <dgm:cxn modelId="{9A4D43FE-D83D-4D37-A344-FF34981ECEF6}" type="presParOf" srcId="{6B687B36-AC3C-47FE-8C31-14532A746F68}" destId="{A043F0B8-162A-46B1-BED2-7782414BF3E4}" srcOrd="1" destOrd="0" presId="urn:microsoft.com/office/officeart/2018/2/layout/IconCircleList"/>
    <dgm:cxn modelId="{F8D09EEF-99F2-4C67-9D92-28C54A4642B0}" type="presParOf" srcId="{6B687B36-AC3C-47FE-8C31-14532A746F68}" destId="{9B800C3E-F4AC-42BA-AB6A-744F78BBC7FB}" srcOrd="2" destOrd="0" presId="urn:microsoft.com/office/officeart/2018/2/layout/IconCircleList"/>
    <dgm:cxn modelId="{1A878AE9-F8BD-4C18-9F8B-F3C9F2EEEEC1}" type="presParOf" srcId="{6B687B36-AC3C-47FE-8C31-14532A746F68}" destId="{4E95D2CF-3E8E-42BF-A19D-70FED8FE136A}" srcOrd="3" destOrd="0" presId="urn:microsoft.com/office/officeart/2018/2/layout/IconCircleList"/>
    <dgm:cxn modelId="{178B24F3-B269-43E4-858D-C65DD617499E}" type="presParOf" srcId="{1ABF69C0-2151-4690-81F4-C13066AF8890}" destId="{050ED7B6-BF50-46B8-86CA-2C4E46FBDE50}" srcOrd="13" destOrd="0" presId="urn:microsoft.com/office/officeart/2018/2/layout/IconCircleList"/>
    <dgm:cxn modelId="{6DC275EF-5F5C-4538-B790-AA04CBF2175A}" type="presParOf" srcId="{1ABF69C0-2151-4690-81F4-C13066AF8890}" destId="{6E036451-C47B-4934-AF57-7C5EB02DD0D0}" srcOrd="14" destOrd="0" presId="urn:microsoft.com/office/officeart/2018/2/layout/IconCircleList"/>
    <dgm:cxn modelId="{B5CDBEA1-CC37-43D4-9CCD-5FFDB81CD942}" type="presParOf" srcId="{6E036451-C47B-4934-AF57-7C5EB02DD0D0}" destId="{7F80BC77-4919-4D45-8AF7-86B2AF663827}" srcOrd="0" destOrd="0" presId="urn:microsoft.com/office/officeart/2018/2/layout/IconCircleList"/>
    <dgm:cxn modelId="{9594CB8F-FE77-4D81-8391-CB0059C70561}" type="presParOf" srcId="{6E036451-C47B-4934-AF57-7C5EB02DD0D0}" destId="{8071B8C0-A307-449F-B97C-8DD29A6E8AB9}" srcOrd="1" destOrd="0" presId="urn:microsoft.com/office/officeart/2018/2/layout/IconCircleList"/>
    <dgm:cxn modelId="{9BC4541F-53E8-4855-85E9-76B6C6D5C9F4}" type="presParOf" srcId="{6E036451-C47B-4934-AF57-7C5EB02DD0D0}" destId="{B9F113F8-327A-4C3E-82AE-6648D730E3AA}" srcOrd="2" destOrd="0" presId="urn:microsoft.com/office/officeart/2018/2/layout/IconCircleList"/>
    <dgm:cxn modelId="{6C731236-EDDA-4051-BC63-A4FA5D89721B}" type="presParOf" srcId="{6E036451-C47B-4934-AF57-7C5EB02DD0D0}" destId="{4EA7FE77-B93E-4ED9-8A71-B3B0626E286C}" srcOrd="3" destOrd="0" presId="urn:microsoft.com/office/officeart/2018/2/layout/IconCircleList"/>
    <dgm:cxn modelId="{222DD8B9-444C-4F33-8ED5-A7993E64ADAD}" type="presParOf" srcId="{1ABF69C0-2151-4690-81F4-C13066AF8890}" destId="{B210B124-50ED-4C3D-8D59-44312FEED079}" srcOrd="15" destOrd="0" presId="urn:microsoft.com/office/officeart/2018/2/layout/IconCircleList"/>
    <dgm:cxn modelId="{1476E984-099A-4A13-BF22-F534BD1F0E6A}" type="presParOf" srcId="{1ABF69C0-2151-4690-81F4-C13066AF8890}" destId="{A5F0AF77-3C47-4B88-9AD8-94C39781D2E4}" srcOrd="16" destOrd="0" presId="urn:microsoft.com/office/officeart/2018/2/layout/IconCircleList"/>
    <dgm:cxn modelId="{7298205B-8DA6-40D7-B119-9E15BD2A49FC}" type="presParOf" srcId="{A5F0AF77-3C47-4B88-9AD8-94C39781D2E4}" destId="{57B70420-B121-4B38-8A07-12C256EC69D2}" srcOrd="0" destOrd="0" presId="urn:microsoft.com/office/officeart/2018/2/layout/IconCircleList"/>
    <dgm:cxn modelId="{0E196713-1BC9-4006-A5E6-5E1DAE266D87}" type="presParOf" srcId="{A5F0AF77-3C47-4B88-9AD8-94C39781D2E4}" destId="{6BE44ED2-BE05-485F-B10B-7610F6C4A712}" srcOrd="1" destOrd="0" presId="urn:microsoft.com/office/officeart/2018/2/layout/IconCircleList"/>
    <dgm:cxn modelId="{04321578-43F3-4B7C-AC71-5D716B1B18EF}" type="presParOf" srcId="{A5F0AF77-3C47-4B88-9AD8-94C39781D2E4}" destId="{1291EF05-E5F2-4217-95E0-014E7DE59276}" srcOrd="2" destOrd="0" presId="urn:microsoft.com/office/officeart/2018/2/layout/IconCircleList"/>
    <dgm:cxn modelId="{4FB5F2AC-4CEC-48BD-B6C4-FB0A4DD4696D}" type="presParOf" srcId="{A5F0AF77-3C47-4B88-9AD8-94C39781D2E4}" destId="{8E041884-03A6-4EF7-B2D9-D84E3FB6CBA7}"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0E062-521A-4B71-B079-97B90AB7328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03F17B7-85C0-484A-ACA3-C463DDCFBAD4}">
      <dgm:prSet/>
      <dgm:spPr/>
      <dgm:t>
        <a:bodyPr/>
        <a:lstStyle/>
        <a:p>
          <a:pPr>
            <a:lnSpc>
              <a:spcPct val="100000"/>
            </a:lnSpc>
          </a:pPr>
          <a:r>
            <a:rPr lang="en-US" dirty="0"/>
            <a:t>Augmenting Extension Educators and volunteers</a:t>
          </a:r>
        </a:p>
      </dgm:t>
    </dgm:pt>
    <dgm:pt modelId="{4D092022-3294-4EAB-8231-F2F2456D77FA}" type="parTrans" cxnId="{ECF715C7-4E54-4C23-A9A3-6241231124EE}">
      <dgm:prSet/>
      <dgm:spPr/>
      <dgm:t>
        <a:bodyPr/>
        <a:lstStyle/>
        <a:p>
          <a:endParaRPr lang="en-US"/>
        </a:p>
      </dgm:t>
    </dgm:pt>
    <dgm:pt modelId="{982B899F-510D-4715-90C6-4781F107CDF8}" type="sibTrans" cxnId="{ECF715C7-4E54-4C23-A9A3-6241231124EE}">
      <dgm:prSet/>
      <dgm:spPr/>
      <dgm:t>
        <a:bodyPr/>
        <a:lstStyle/>
        <a:p>
          <a:endParaRPr lang="en-US"/>
        </a:p>
      </dgm:t>
    </dgm:pt>
    <dgm:pt modelId="{3F6BD82F-9696-464E-AACF-1B05AEA77149}">
      <dgm:prSet/>
      <dgm:spPr/>
      <dgm:t>
        <a:bodyPr/>
        <a:lstStyle/>
        <a:p>
          <a:pPr>
            <a:lnSpc>
              <a:spcPct val="100000"/>
            </a:lnSpc>
          </a:pPr>
          <a:r>
            <a:rPr lang="en-US"/>
            <a:t>Answering questions from the public </a:t>
          </a:r>
        </a:p>
      </dgm:t>
    </dgm:pt>
    <dgm:pt modelId="{77F9FEEF-6715-4424-83BF-12CE38CF60C5}" type="parTrans" cxnId="{638AC67B-C334-451C-B493-D16CEAA2134B}">
      <dgm:prSet/>
      <dgm:spPr/>
      <dgm:t>
        <a:bodyPr/>
        <a:lstStyle/>
        <a:p>
          <a:endParaRPr lang="en-US"/>
        </a:p>
      </dgm:t>
    </dgm:pt>
    <dgm:pt modelId="{36B5FFF9-CE41-45A5-B064-16994D3A72FB}" type="sibTrans" cxnId="{638AC67B-C334-451C-B493-D16CEAA2134B}">
      <dgm:prSet/>
      <dgm:spPr/>
      <dgm:t>
        <a:bodyPr/>
        <a:lstStyle/>
        <a:p>
          <a:endParaRPr lang="en-US"/>
        </a:p>
      </dgm:t>
    </dgm:pt>
    <dgm:pt modelId="{AE39905F-D65D-4792-B335-B367EEB4E550}">
      <dgm:prSet/>
      <dgm:spPr/>
      <dgm:t>
        <a:bodyPr/>
        <a:lstStyle/>
        <a:p>
          <a:pPr>
            <a:lnSpc>
              <a:spcPct val="100000"/>
            </a:lnSpc>
          </a:pPr>
          <a:r>
            <a:rPr lang="en-US" dirty="0"/>
            <a:t>Supporting Ag Producers with complex questions*</a:t>
          </a:r>
        </a:p>
      </dgm:t>
    </dgm:pt>
    <dgm:pt modelId="{7924EB60-A964-40FF-9174-54A2261C6BF6}" type="parTrans" cxnId="{59BFFD13-F35B-4E35-86C8-F3908124FEEF}">
      <dgm:prSet/>
      <dgm:spPr/>
      <dgm:t>
        <a:bodyPr/>
        <a:lstStyle/>
        <a:p>
          <a:endParaRPr lang="en-US"/>
        </a:p>
      </dgm:t>
    </dgm:pt>
    <dgm:pt modelId="{8D52E3CD-529E-4DC0-90C7-AC36D2842160}" type="sibTrans" cxnId="{59BFFD13-F35B-4E35-86C8-F3908124FEEF}">
      <dgm:prSet/>
      <dgm:spPr/>
      <dgm:t>
        <a:bodyPr/>
        <a:lstStyle/>
        <a:p>
          <a:endParaRPr lang="en-US"/>
        </a:p>
      </dgm:t>
    </dgm:pt>
    <dgm:pt modelId="{238D9C51-76AE-4106-82E5-D53971934D48}" type="pres">
      <dgm:prSet presAssocID="{2C90E062-521A-4B71-B079-97B90AB73288}" presName="root" presStyleCnt="0">
        <dgm:presLayoutVars>
          <dgm:dir/>
          <dgm:resizeHandles val="exact"/>
        </dgm:presLayoutVars>
      </dgm:prSet>
      <dgm:spPr/>
    </dgm:pt>
    <dgm:pt modelId="{C537C1FB-114C-4BE0-B4DA-F0570EEF6B23}" type="pres">
      <dgm:prSet presAssocID="{903F17B7-85C0-484A-ACA3-C463DDCFBAD4}" presName="compNode" presStyleCnt="0"/>
      <dgm:spPr/>
    </dgm:pt>
    <dgm:pt modelId="{E8E12BB0-30B1-4E6E-9862-025B1AA57987}" type="pres">
      <dgm:prSet presAssocID="{903F17B7-85C0-484A-ACA3-C463DDCFBAD4}" presName="bgRect" presStyleLbl="bgShp" presStyleIdx="0" presStyleCnt="3"/>
      <dgm:spPr/>
    </dgm:pt>
    <dgm:pt modelId="{A8F9D9C2-1C71-4371-9D4C-AFCDA8153E15}" type="pres">
      <dgm:prSet presAssocID="{903F17B7-85C0-484A-ACA3-C463DDCFBAD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1CB14FBE-8BC1-4BAD-8C4B-1719EB6BDAEF}" type="pres">
      <dgm:prSet presAssocID="{903F17B7-85C0-484A-ACA3-C463DDCFBAD4}" presName="spaceRect" presStyleCnt="0"/>
      <dgm:spPr/>
    </dgm:pt>
    <dgm:pt modelId="{C081C97E-CD41-44A9-B0EC-F72F7A31FBC7}" type="pres">
      <dgm:prSet presAssocID="{903F17B7-85C0-484A-ACA3-C463DDCFBAD4}" presName="parTx" presStyleLbl="revTx" presStyleIdx="0" presStyleCnt="3">
        <dgm:presLayoutVars>
          <dgm:chMax val="0"/>
          <dgm:chPref val="0"/>
        </dgm:presLayoutVars>
      </dgm:prSet>
      <dgm:spPr/>
    </dgm:pt>
    <dgm:pt modelId="{6165B9FE-0ECC-45FC-AF96-BE4A1959DA14}" type="pres">
      <dgm:prSet presAssocID="{982B899F-510D-4715-90C6-4781F107CDF8}" presName="sibTrans" presStyleCnt="0"/>
      <dgm:spPr/>
    </dgm:pt>
    <dgm:pt modelId="{3AD6611E-A9F1-44AF-B089-51CE600F9412}" type="pres">
      <dgm:prSet presAssocID="{3F6BD82F-9696-464E-AACF-1B05AEA77149}" presName="compNode" presStyleCnt="0"/>
      <dgm:spPr/>
    </dgm:pt>
    <dgm:pt modelId="{B3A3671B-E305-481E-BA09-F6EC9E7F68B5}" type="pres">
      <dgm:prSet presAssocID="{3F6BD82F-9696-464E-AACF-1B05AEA77149}" presName="bgRect" presStyleLbl="bgShp" presStyleIdx="1" presStyleCnt="3"/>
      <dgm:spPr/>
    </dgm:pt>
    <dgm:pt modelId="{B3232D26-611C-4325-8ADA-85C99E5A3D31}" type="pres">
      <dgm:prSet presAssocID="{3F6BD82F-9696-464E-AACF-1B05AEA771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ought bubble"/>
        </a:ext>
      </dgm:extLst>
    </dgm:pt>
    <dgm:pt modelId="{B540969E-7748-4209-B4C6-B606B4E68A76}" type="pres">
      <dgm:prSet presAssocID="{3F6BD82F-9696-464E-AACF-1B05AEA77149}" presName="spaceRect" presStyleCnt="0"/>
      <dgm:spPr/>
    </dgm:pt>
    <dgm:pt modelId="{24CA3132-8A89-405D-B82A-C143B1220FD6}" type="pres">
      <dgm:prSet presAssocID="{3F6BD82F-9696-464E-AACF-1B05AEA77149}" presName="parTx" presStyleLbl="revTx" presStyleIdx="1" presStyleCnt="3">
        <dgm:presLayoutVars>
          <dgm:chMax val="0"/>
          <dgm:chPref val="0"/>
        </dgm:presLayoutVars>
      </dgm:prSet>
      <dgm:spPr/>
    </dgm:pt>
    <dgm:pt modelId="{2A030921-CD68-407A-8888-7F2CD5E112A0}" type="pres">
      <dgm:prSet presAssocID="{36B5FFF9-CE41-45A5-B064-16994D3A72FB}" presName="sibTrans" presStyleCnt="0"/>
      <dgm:spPr/>
    </dgm:pt>
    <dgm:pt modelId="{ACA96859-5C49-4A29-B7D2-3D3D6BB20C6E}" type="pres">
      <dgm:prSet presAssocID="{AE39905F-D65D-4792-B335-B367EEB4E550}" presName="compNode" presStyleCnt="0"/>
      <dgm:spPr/>
    </dgm:pt>
    <dgm:pt modelId="{BF31B712-45BC-422B-92F4-5FD2F79000E5}" type="pres">
      <dgm:prSet presAssocID="{AE39905F-D65D-4792-B335-B367EEB4E550}" presName="bgRect" presStyleLbl="bgShp" presStyleIdx="2" presStyleCnt="3"/>
      <dgm:spPr/>
    </dgm:pt>
    <dgm:pt modelId="{0AAC7D62-5036-4F47-AEC5-FEE43E3F3F02}" type="pres">
      <dgm:prSet presAssocID="{AE39905F-D65D-4792-B335-B367EEB4E55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arm scene"/>
        </a:ext>
      </dgm:extLst>
    </dgm:pt>
    <dgm:pt modelId="{99D0D0B8-C28D-4E7D-9B43-782ED36099A4}" type="pres">
      <dgm:prSet presAssocID="{AE39905F-D65D-4792-B335-B367EEB4E550}" presName="spaceRect" presStyleCnt="0"/>
      <dgm:spPr/>
    </dgm:pt>
    <dgm:pt modelId="{ECDDC0FF-BE93-41A5-8AA2-0769F433299D}" type="pres">
      <dgm:prSet presAssocID="{AE39905F-D65D-4792-B335-B367EEB4E550}" presName="parTx" presStyleLbl="revTx" presStyleIdx="2" presStyleCnt="3">
        <dgm:presLayoutVars>
          <dgm:chMax val="0"/>
          <dgm:chPref val="0"/>
        </dgm:presLayoutVars>
      </dgm:prSet>
      <dgm:spPr/>
    </dgm:pt>
  </dgm:ptLst>
  <dgm:cxnLst>
    <dgm:cxn modelId="{59BFFD13-F35B-4E35-86C8-F3908124FEEF}" srcId="{2C90E062-521A-4B71-B079-97B90AB73288}" destId="{AE39905F-D65D-4792-B335-B367EEB4E550}" srcOrd="2" destOrd="0" parTransId="{7924EB60-A964-40FF-9174-54A2261C6BF6}" sibTransId="{8D52E3CD-529E-4DC0-90C7-AC36D2842160}"/>
    <dgm:cxn modelId="{1F062B6D-C306-2348-9EA3-1BB6D97A8D25}" type="presOf" srcId="{903F17B7-85C0-484A-ACA3-C463DDCFBAD4}" destId="{C081C97E-CD41-44A9-B0EC-F72F7A31FBC7}" srcOrd="0" destOrd="0" presId="urn:microsoft.com/office/officeart/2018/2/layout/IconVerticalSolidList"/>
    <dgm:cxn modelId="{7B4B4678-C4BD-8B4C-9442-6180A836AA77}" type="presOf" srcId="{3F6BD82F-9696-464E-AACF-1B05AEA77149}" destId="{24CA3132-8A89-405D-B82A-C143B1220FD6}" srcOrd="0" destOrd="0" presId="urn:microsoft.com/office/officeart/2018/2/layout/IconVerticalSolidList"/>
    <dgm:cxn modelId="{638AC67B-C334-451C-B493-D16CEAA2134B}" srcId="{2C90E062-521A-4B71-B079-97B90AB73288}" destId="{3F6BD82F-9696-464E-AACF-1B05AEA77149}" srcOrd="1" destOrd="0" parTransId="{77F9FEEF-6715-4424-83BF-12CE38CF60C5}" sibTransId="{36B5FFF9-CE41-45A5-B064-16994D3A72FB}"/>
    <dgm:cxn modelId="{881118A4-5B2A-DD49-B51C-7875A885E84F}" type="presOf" srcId="{AE39905F-D65D-4792-B335-B367EEB4E550}" destId="{ECDDC0FF-BE93-41A5-8AA2-0769F433299D}" srcOrd="0" destOrd="0" presId="urn:microsoft.com/office/officeart/2018/2/layout/IconVerticalSolidList"/>
    <dgm:cxn modelId="{ECF715C7-4E54-4C23-A9A3-6241231124EE}" srcId="{2C90E062-521A-4B71-B079-97B90AB73288}" destId="{903F17B7-85C0-484A-ACA3-C463DDCFBAD4}" srcOrd="0" destOrd="0" parTransId="{4D092022-3294-4EAB-8231-F2F2456D77FA}" sibTransId="{982B899F-510D-4715-90C6-4781F107CDF8}"/>
    <dgm:cxn modelId="{F96F1DE1-A176-8F4F-8B0B-1E114865F5B8}" type="presOf" srcId="{2C90E062-521A-4B71-B079-97B90AB73288}" destId="{238D9C51-76AE-4106-82E5-D53971934D48}" srcOrd="0" destOrd="0" presId="urn:microsoft.com/office/officeart/2018/2/layout/IconVerticalSolidList"/>
    <dgm:cxn modelId="{693B4655-8AEF-4B4C-B665-5D090B7F2A8F}" type="presParOf" srcId="{238D9C51-76AE-4106-82E5-D53971934D48}" destId="{C537C1FB-114C-4BE0-B4DA-F0570EEF6B23}" srcOrd="0" destOrd="0" presId="urn:microsoft.com/office/officeart/2018/2/layout/IconVerticalSolidList"/>
    <dgm:cxn modelId="{839C9846-BCDD-EA4D-9750-6337B741F638}" type="presParOf" srcId="{C537C1FB-114C-4BE0-B4DA-F0570EEF6B23}" destId="{E8E12BB0-30B1-4E6E-9862-025B1AA57987}" srcOrd="0" destOrd="0" presId="urn:microsoft.com/office/officeart/2018/2/layout/IconVerticalSolidList"/>
    <dgm:cxn modelId="{3FB3CA7D-CC84-A74F-B873-C8D2332236CD}" type="presParOf" srcId="{C537C1FB-114C-4BE0-B4DA-F0570EEF6B23}" destId="{A8F9D9C2-1C71-4371-9D4C-AFCDA8153E15}" srcOrd="1" destOrd="0" presId="urn:microsoft.com/office/officeart/2018/2/layout/IconVerticalSolidList"/>
    <dgm:cxn modelId="{C3CD658E-A539-E64A-B7F0-4BB92D3CCDB2}" type="presParOf" srcId="{C537C1FB-114C-4BE0-B4DA-F0570EEF6B23}" destId="{1CB14FBE-8BC1-4BAD-8C4B-1719EB6BDAEF}" srcOrd="2" destOrd="0" presId="urn:microsoft.com/office/officeart/2018/2/layout/IconVerticalSolidList"/>
    <dgm:cxn modelId="{6E94B3F1-F50D-B84C-B778-A0239B494A17}" type="presParOf" srcId="{C537C1FB-114C-4BE0-B4DA-F0570EEF6B23}" destId="{C081C97E-CD41-44A9-B0EC-F72F7A31FBC7}" srcOrd="3" destOrd="0" presId="urn:microsoft.com/office/officeart/2018/2/layout/IconVerticalSolidList"/>
    <dgm:cxn modelId="{2443245A-90E0-684A-9571-08B90854497C}" type="presParOf" srcId="{238D9C51-76AE-4106-82E5-D53971934D48}" destId="{6165B9FE-0ECC-45FC-AF96-BE4A1959DA14}" srcOrd="1" destOrd="0" presId="urn:microsoft.com/office/officeart/2018/2/layout/IconVerticalSolidList"/>
    <dgm:cxn modelId="{C07CB2A0-495E-CB4E-8ADE-5A96B60339E1}" type="presParOf" srcId="{238D9C51-76AE-4106-82E5-D53971934D48}" destId="{3AD6611E-A9F1-44AF-B089-51CE600F9412}" srcOrd="2" destOrd="0" presId="urn:microsoft.com/office/officeart/2018/2/layout/IconVerticalSolidList"/>
    <dgm:cxn modelId="{D8446D43-3ED0-734D-87ED-FEC3F8D76395}" type="presParOf" srcId="{3AD6611E-A9F1-44AF-B089-51CE600F9412}" destId="{B3A3671B-E305-481E-BA09-F6EC9E7F68B5}" srcOrd="0" destOrd="0" presId="urn:microsoft.com/office/officeart/2018/2/layout/IconVerticalSolidList"/>
    <dgm:cxn modelId="{637EC23F-2579-5144-885C-BE5143EE55AF}" type="presParOf" srcId="{3AD6611E-A9F1-44AF-B089-51CE600F9412}" destId="{B3232D26-611C-4325-8ADA-85C99E5A3D31}" srcOrd="1" destOrd="0" presId="urn:microsoft.com/office/officeart/2018/2/layout/IconVerticalSolidList"/>
    <dgm:cxn modelId="{D7870060-3A85-D046-8E3E-63C3B7997F38}" type="presParOf" srcId="{3AD6611E-A9F1-44AF-B089-51CE600F9412}" destId="{B540969E-7748-4209-B4C6-B606B4E68A76}" srcOrd="2" destOrd="0" presId="urn:microsoft.com/office/officeart/2018/2/layout/IconVerticalSolidList"/>
    <dgm:cxn modelId="{AFDE7EDB-6C6C-9545-A0D4-CB2B072755FE}" type="presParOf" srcId="{3AD6611E-A9F1-44AF-B089-51CE600F9412}" destId="{24CA3132-8A89-405D-B82A-C143B1220FD6}" srcOrd="3" destOrd="0" presId="urn:microsoft.com/office/officeart/2018/2/layout/IconVerticalSolidList"/>
    <dgm:cxn modelId="{286CF894-6B11-D240-9F6B-2C5351561B85}" type="presParOf" srcId="{238D9C51-76AE-4106-82E5-D53971934D48}" destId="{2A030921-CD68-407A-8888-7F2CD5E112A0}" srcOrd="3" destOrd="0" presId="urn:microsoft.com/office/officeart/2018/2/layout/IconVerticalSolidList"/>
    <dgm:cxn modelId="{F6BA3F47-9C4F-DC42-AC30-3B3D5E7F80FE}" type="presParOf" srcId="{238D9C51-76AE-4106-82E5-D53971934D48}" destId="{ACA96859-5C49-4A29-B7D2-3D3D6BB20C6E}" srcOrd="4" destOrd="0" presId="urn:microsoft.com/office/officeart/2018/2/layout/IconVerticalSolidList"/>
    <dgm:cxn modelId="{02584D4A-F6B5-214D-AFAD-3CEBADCFE7BD}" type="presParOf" srcId="{ACA96859-5C49-4A29-B7D2-3D3D6BB20C6E}" destId="{BF31B712-45BC-422B-92F4-5FD2F79000E5}" srcOrd="0" destOrd="0" presId="urn:microsoft.com/office/officeart/2018/2/layout/IconVerticalSolidList"/>
    <dgm:cxn modelId="{25415354-0C7A-2447-8CD8-F729EA55F0FF}" type="presParOf" srcId="{ACA96859-5C49-4A29-B7D2-3D3D6BB20C6E}" destId="{0AAC7D62-5036-4F47-AEC5-FEE43E3F3F02}" srcOrd="1" destOrd="0" presId="urn:microsoft.com/office/officeart/2018/2/layout/IconVerticalSolidList"/>
    <dgm:cxn modelId="{2C0AA82C-9FF2-A14A-B292-583F534C896B}" type="presParOf" srcId="{ACA96859-5C49-4A29-B7D2-3D3D6BB20C6E}" destId="{99D0D0B8-C28D-4E7D-9B43-782ED36099A4}" srcOrd="2" destOrd="0" presId="urn:microsoft.com/office/officeart/2018/2/layout/IconVerticalSolidList"/>
    <dgm:cxn modelId="{D538B171-C3E7-5343-AE47-E91CAE7949FB}" type="presParOf" srcId="{ACA96859-5C49-4A29-B7D2-3D3D6BB20C6E}" destId="{ECDDC0FF-BE93-41A5-8AA2-0769F433299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E43DF0-2B38-4235-BEEB-5A5934EFFFD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289B0E6-3E7A-4C44-B0CD-C0E347553179}">
      <dgm:prSet/>
      <dgm:spPr/>
      <dgm:t>
        <a:bodyPr/>
        <a:lstStyle/>
        <a:p>
          <a:pPr>
            <a:lnSpc>
              <a:spcPct val="100000"/>
            </a:lnSpc>
          </a:pPr>
          <a:r>
            <a:rPr lang="en-US" dirty="0"/>
            <a:t>Immediate answers 24/7/365 </a:t>
          </a:r>
        </a:p>
      </dgm:t>
    </dgm:pt>
    <dgm:pt modelId="{FF15A988-DED7-47EA-BE6A-84EFADB309FB}" type="parTrans" cxnId="{9B609ED8-78F2-4F2E-BA5A-AB61CF44CF7A}">
      <dgm:prSet/>
      <dgm:spPr/>
      <dgm:t>
        <a:bodyPr/>
        <a:lstStyle/>
        <a:p>
          <a:endParaRPr lang="en-US"/>
        </a:p>
      </dgm:t>
    </dgm:pt>
    <dgm:pt modelId="{41C752A6-FB0A-49EA-99BC-779DD53FBD0F}" type="sibTrans" cxnId="{9B609ED8-78F2-4F2E-BA5A-AB61CF44CF7A}">
      <dgm:prSet/>
      <dgm:spPr/>
      <dgm:t>
        <a:bodyPr/>
        <a:lstStyle/>
        <a:p>
          <a:endParaRPr lang="en-US"/>
        </a:p>
      </dgm:t>
    </dgm:pt>
    <dgm:pt modelId="{3A3CDB2D-9F48-42E6-B7EC-E9A9B19FF3EB}">
      <dgm:prSet/>
      <dgm:spPr/>
      <dgm:t>
        <a:bodyPr/>
        <a:lstStyle/>
        <a:p>
          <a:pPr>
            <a:lnSpc>
              <a:spcPct val="100000"/>
            </a:lnSpc>
          </a:pPr>
          <a:r>
            <a:rPr lang="en-US" dirty="0"/>
            <a:t>Scalable for crises/hot topics</a:t>
          </a:r>
        </a:p>
      </dgm:t>
    </dgm:pt>
    <dgm:pt modelId="{D40409DB-3393-4143-B1E5-36697814713E}" type="parTrans" cxnId="{B46D3C15-4115-4221-91E0-F06D48BD5DFE}">
      <dgm:prSet/>
      <dgm:spPr/>
      <dgm:t>
        <a:bodyPr/>
        <a:lstStyle/>
        <a:p>
          <a:endParaRPr lang="en-US"/>
        </a:p>
      </dgm:t>
    </dgm:pt>
    <dgm:pt modelId="{0EC559B7-0221-4AB6-837C-9C24B608FAF0}" type="sibTrans" cxnId="{B46D3C15-4115-4221-91E0-F06D48BD5DFE}">
      <dgm:prSet/>
      <dgm:spPr/>
      <dgm:t>
        <a:bodyPr/>
        <a:lstStyle/>
        <a:p>
          <a:endParaRPr lang="en-US"/>
        </a:p>
      </dgm:t>
    </dgm:pt>
    <dgm:pt modelId="{09351CA3-9130-4622-978A-A76D51C9F463}">
      <dgm:prSet/>
      <dgm:spPr/>
      <dgm:t>
        <a:bodyPr/>
        <a:lstStyle/>
        <a:p>
          <a:pPr>
            <a:lnSpc>
              <a:spcPct val="100000"/>
            </a:lnSpc>
          </a:pPr>
          <a:r>
            <a:rPr lang="en-US" dirty="0"/>
            <a:t>Offload basic question-answering</a:t>
          </a:r>
        </a:p>
      </dgm:t>
    </dgm:pt>
    <dgm:pt modelId="{F74C5A79-5844-4416-9D8B-4564625C1FA7}" type="parTrans" cxnId="{00B01791-3D71-4BCC-B69A-FC336BA8B712}">
      <dgm:prSet/>
      <dgm:spPr/>
      <dgm:t>
        <a:bodyPr/>
        <a:lstStyle/>
        <a:p>
          <a:endParaRPr lang="en-US"/>
        </a:p>
      </dgm:t>
    </dgm:pt>
    <dgm:pt modelId="{530371A2-DE0C-435F-BDF6-71A0F682ED07}" type="sibTrans" cxnId="{00B01791-3D71-4BCC-B69A-FC336BA8B712}">
      <dgm:prSet/>
      <dgm:spPr/>
      <dgm:t>
        <a:bodyPr/>
        <a:lstStyle/>
        <a:p>
          <a:endParaRPr lang="en-US"/>
        </a:p>
      </dgm:t>
    </dgm:pt>
    <dgm:pt modelId="{7BB0CED8-6F2D-4C36-842A-24798D8008D4}">
      <dgm:prSet/>
      <dgm:spPr/>
      <dgm:t>
        <a:bodyPr/>
        <a:lstStyle/>
        <a:p>
          <a:pPr>
            <a:lnSpc>
              <a:spcPct val="100000"/>
            </a:lnSpc>
          </a:pPr>
          <a:r>
            <a:rPr lang="en-US" dirty="0"/>
            <a:t>Surfacing “hidden” Extension content</a:t>
          </a:r>
        </a:p>
      </dgm:t>
    </dgm:pt>
    <dgm:pt modelId="{2E630A03-CE82-40BD-A02A-965B1686AA72}" type="parTrans" cxnId="{4301B538-E9F0-49D1-9DF5-103D3B2C7F22}">
      <dgm:prSet/>
      <dgm:spPr/>
      <dgm:t>
        <a:bodyPr/>
        <a:lstStyle/>
        <a:p>
          <a:endParaRPr lang="en-US"/>
        </a:p>
      </dgm:t>
    </dgm:pt>
    <dgm:pt modelId="{7A1BD946-ED84-4049-8102-090A1EF7D35F}" type="sibTrans" cxnId="{4301B538-E9F0-49D1-9DF5-103D3B2C7F22}">
      <dgm:prSet/>
      <dgm:spPr/>
      <dgm:t>
        <a:bodyPr/>
        <a:lstStyle/>
        <a:p>
          <a:endParaRPr lang="en-US"/>
        </a:p>
      </dgm:t>
    </dgm:pt>
    <dgm:pt modelId="{EBB2CD57-C030-4FD7-B987-7379D989B63E}">
      <dgm:prSet/>
      <dgm:spPr/>
      <dgm:t>
        <a:bodyPr/>
        <a:lstStyle/>
        <a:p>
          <a:pPr>
            <a:lnSpc>
              <a:spcPct val="100000"/>
            </a:lnSpc>
          </a:pPr>
          <a:r>
            <a:rPr lang="en-US" dirty="0"/>
            <a:t>Data gathering and insights</a:t>
          </a:r>
        </a:p>
      </dgm:t>
    </dgm:pt>
    <dgm:pt modelId="{FB3DEE61-859D-4351-811C-1817293FFD67}" type="parTrans" cxnId="{855AF78E-84C3-4644-85B4-5D584D661CE6}">
      <dgm:prSet/>
      <dgm:spPr/>
      <dgm:t>
        <a:bodyPr/>
        <a:lstStyle/>
        <a:p>
          <a:endParaRPr lang="en-US"/>
        </a:p>
      </dgm:t>
    </dgm:pt>
    <dgm:pt modelId="{45471E22-FE4B-4284-BEF2-5D6C504781C6}" type="sibTrans" cxnId="{855AF78E-84C3-4644-85B4-5D584D661CE6}">
      <dgm:prSet/>
      <dgm:spPr/>
      <dgm:t>
        <a:bodyPr/>
        <a:lstStyle/>
        <a:p>
          <a:endParaRPr lang="en-US"/>
        </a:p>
      </dgm:t>
    </dgm:pt>
    <dgm:pt modelId="{3C3A3E41-F8D9-4947-AEDC-0569CC0AB9AB}" type="pres">
      <dgm:prSet presAssocID="{D0E43DF0-2B38-4235-BEEB-5A5934EFFFDE}" presName="root" presStyleCnt="0">
        <dgm:presLayoutVars>
          <dgm:dir/>
          <dgm:resizeHandles val="exact"/>
        </dgm:presLayoutVars>
      </dgm:prSet>
      <dgm:spPr/>
    </dgm:pt>
    <dgm:pt modelId="{1D4DC362-B333-49C9-A0C8-C9989AE37F6D}" type="pres">
      <dgm:prSet presAssocID="{3289B0E6-3E7A-4C44-B0CD-C0E347553179}" presName="compNode" presStyleCnt="0"/>
      <dgm:spPr/>
    </dgm:pt>
    <dgm:pt modelId="{9BFB30CE-0F0E-42C3-B33A-6DB7C21895AE}" type="pres">
      <dgm:prSet presAssocID="{3289B0E6-3E7A-4C44-B0CD-C0E347553179}" presName="bgRect" presStyleLbl="bgShp" presStyleIdx="0" presStyleCnt="5"/>
      <dgm:spPr/>
    </dgm:pt>
    <dgm:pt modelId="{10E1749B-46D6-4D09-ABF6-6F4FA5768A10}" type="pres">
      <dgm:prSet presAssocID="{3289B0E6-3E7A-4C44-B0CD-C0E34755317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94E77B60-E238-485A-A48E-3F44D9E67C61}" type="pres">
      <dgm:prSet presAssocID="{3289B0E6-3E7A-4C44-B0CD-C0E347553179}" presName="spaceRect" presStyleCnt="0"/>
      <dgm:spPr/>
    </dgm:pt>
    <dgm:pt modelId="{9F99EECD-6FA5-47EA-B869-B9A149712927}" type="pres">
      <dgm:prSet presAssocID="{3289B0E6-3E7A-4C44-B0CD-C0E347553179}" presName="parTx" presStyleLbl="revTx" presStyleIdx="0" presStyleCnt="5">
        <dgm:presLayoutVars>
          <dgm:chMax val="0"/>
          <dgm:chPref val="0"/>
        </dgm:presLayoutVars>
      </dgm:prSet>
      <dgm:spPr/>
    </dgm:pt>
    <dgm:pt modelId="{921A995B-7130-44EC-8D10-F02AD5F5BA96}" type="pres">
      <dgm:prSet presAssocID="{41C752A6-FB0A-49EA-99BC-779DD53FBD0F}" presName="sibTrans" presStyleCnt="0"/>
      <dgm:spPr/>
    </dgm:pt>
    <dgm:pt modelId="{3A4F8E38-1694-46D4-BFD4-B070B99AED27}" type="pres">
      <dgm:prSet presAssocID="{7BB0CED8-6F2D-4C36-842A-24798D8008D4}" presName="compNode" presStyleCnt="0"/>
      <dgm:spPr/>
    </dgm:pt>
    <dgm:pt modelId="{AB538433-9DA8-44EC-B210-C81267420371}" type="pres">
      <dgm:prSet presAssocID="{7BB0CED8-6F2D-4C36-842A-24798D8008D4}" presName="bgRect" presStyleLbl="bgShp" presStyleIdx="1" presStyleCnt="5"/>
      <dgm:spPr/>
    </dgm:pt>
    <dgm:pt modelId="{F0E44B7A-12A9-4A78-89F2-E77AF7CA1B39}" type="pres">
      <dgm:prSet presAssocID="{7BB0CED8-6F2D-4C36-842A-24798D8008D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titles"/>
        </a:ext>
      </dgm:extLst>
    </dgm:pt>
    <dgm:pt modelId="{E8CA4391-81C6-4F9A-AF6E-084727061719}" type="pres">
      <dgm:prSet presAssocID="{7BB0CED8-6F2D-4C36-842A-24798D8008D4}" presName="spaceRect" presStyleCnt="0"/>
      <dgm:spPr/>
    </dgm:pt>
    <dgm:pt modelId="{B4983002-CC95-44D5-A052-C2318F612E32}" type="pres">
      <dgm:prSet presAssocID="{7BB0CED8-6F2D-4C36-842A-24798D8008D4}" presName="parTx" presStyleLbl="revTx" presStyleIdx="1" presStyleCnt="5">
        <dgm:presLayoutVars>
          <dgm:chMax val="0"/>
          <dgm:chPref val="0"/>
        </dgm:presLayoutVars>
      </dgm:prSet>
      <dgm:spPr/>
    </dgm:pt>
    <dgm:pt modelId="{29D0D204-884A-400D-91E5-6664478EA9BA}" type="pres">
      <dgm:prSet presAssocID="{7A1BD946-ED84-4049-8102-090A1EF7D35F}" presName="sibTrans" presStyleCnt="0"/>
      <dgm:spPr/>
    </dgm:pt>
    <dgm:pt modelId="{333A5418-B52D-4695-992E-075EBE639862}" type="pres">
      <dgm:prSet presAssocID="{09351CA3-9130-4622-978A-A76D51C9F463}" presName="compNode" presStyleCnt="0"/>
      <dgm:spPr/>
    </dgm:pt>
    <dgm:pt modelId="{72B0DFE8-08C6-4A00-AFE4-AEB34F61883B}" type="pres">
      <dgm:prSet presAssocID="{09351CA3-9130-4622-978A-A76D51C9F463}" presName="bgRect" presStyleLbl="bgShp" presStyleIdx="2" presStyleCnt="5"/>
      <dgm:spPr/>
    </dgm:pt>
    <dgm:pt modelId="{D6CA7162-E879-4FD9-9773-0820A2D2DDD9}" type="pres">
      <dgm:prSet presAssocID="{09351CA3-9130-4622-978A-A76D51C9F46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rglass"/>
        </a:ext>
      </dgm:extLst>
    </dgm:pt>
    <dgm:pt modelId="{190245A7-9910-4BED-A8C1-A437F99B91A2}" type="pres">
      <dgm:prSet presAssocID="{09351CA3-9130-4622-978A-A76D51C9F463}" presName="spaceRect" presStyleCnt="0"/>
      <dgm:spPr/>
    </dgm:pt>
    <dgm:pt modelId="{31819385-A29E-4C9B-B448-D9F41DB02DED}" type="pres">
      <dgm:prSet presAssocID="{09351CA3-9130-4622-978A-A76D51C9F463}" presName="parTx" presStyleLbl="revTx" presStyleIdx="2" presStyleCnt="5">
        <dgm:presLayoutVars>
          <dgm:chMax val="0"/>
          <dgm:chPref val="0"/>
        </dgm:presLayoutVars>
      </dgm:prSet>
      <dgm:spPr/>
    </dgm:pt>
    <dgm:pt modelId="{D8B86758-221C-43A2-A18C-56E5891B9F17}" type="pres">
      <dgm:prSet presAssocID="{530371A2-DE0C-435F-BDF6-71A0F682ED07}" presName="sibTrans" presStyleCnt="0"/>
      <dgm:spPr/>
    </dgm:pt>
    <dgm:pt modelId="{7F12523C-FE4E-4DE6-B5A3-1D1F904F4973}" type="pres">
      <dgm:prSet presAssocID="{3A3CDB2D-9F48-42E6-B7EC-E9A9B19FF3EB}" presName="compNode" presStyleCnt="0"/>
      <dgm:spPr/>
    </dgm:pt>
    <dgm:pt modelId="{AA709B96-41E9-4CFE-8635-DEA7AFF32C05}" type="pres">
      <dgm:prSet presAssocID="{3A3CDB2D-9F48-42E6-B7EC-E9A9B19FF3EB}" presName="bgRect" presStyleLbl="bgShp" presStyleIdx="3" presStyleCnt="5"/>
      <dgm:spPr/>
    </dgm:pt>
    <dgm:pt modelId="{991A3C39-12E3-464B-B1B8-D1168D419865}" type="pres">
      <dgm:prSet presAssocID="{3A3CDB2D-9F48-42E6-B7EC-E9A9B19FF3E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6C75C51C-EA81-4392-8861-FDE6E8740963}" type="pres">
      <dgm:prSet presAssocID="{3A3CDB2D-9F48-42E6-B7EC-E9A9B19FF3EB}" presName="spaceRect" presStyleCnt="0"/>
      <dgm:spPr/>
    </dgm:pt>
    <dgm:pt modelId="{E4F1D286-7FB9-490B-A3A8-F5302047FA9D}" type="pres">
      <dgm:prSet presAssocID="{3A3CDB2D-9F48-42E6-B7EC-E9A9B19FF3EB}" presName="parTx" presStyleLbl="revTx" presStyleIdx="3" presStyleCnt="5">
        <dgm:presLayoutVars>
          <dgm:chMax val="0"/>
          <dgm:chPref val="0"/>
        </dgm:presLayoutVars>
      </dgm:prSet>
      <dgm:spPr/>
    </dgm:pt>
    <dgm:pt modelId="{4B573E37-EEDF-B54B-921F-E3187EAB2E0F}" type="pres">
      <dgm:prSet presAssocID="{0EC559B7-0221-4AB6-837C-9C24B608FAF0}" presName="sibTrans" presStyleCnt="0"/>
      <dgm:spPr/>
    </dgm:pt>
    <dgm:pt modelId="{5D40A5C2-319B-482B-9FAE-2432A00088EE}" type="pres">
      <dgm:prSet presAssocID="{EBB2CD57-C030-4FD7-B987-7379D989B63E}" presName="compNode" presStyleCnt="0"/>
      <dgm:spPr/>
    </dgm:pt>
    <dgm:pt modelId="{8510669B-A6A4-492B-AC95-6AB69AFD3C45}" type="pres">
      <dgm:prSet presAssocID="{EBB2CD57-C030-4FD7-B987-7379D989B63E}" presName="bgRect" presStyleLbl="bgShp" presStyleIdx="4" presStyleCnt="5"/>
      <dgm:spPr/>
    </dgm:pt>
    <dgm:pt modelId="{E13E78BD-5A77-4A6F-B396-5824A1F5170C}" type="pres">
      <dgm:prSet presAssocID="{EBB2CD57-C030-4FD7-B987-7379D989B63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9D2BBB6B-7BAC-45CD-B42D-E18A2DFB3802}" type="pres">
      <dgm:prSet presAssocID="{EBB2CD57-C030-4FD7-B987-7379D989B63E}" presName="spaceRect" presStyleCnt="0"/>
      <dgm:spPr/>
    </dgm:pt>
    <dgm:pt modelId="{3C057974-9C1B-4EDB-9F62-B7568C8A8903}" type="pres">
      <dgm:prSet presAssocID="{EBB2CD57-C030-4FD7-B987-7379D989B63E}" presName="parTx" presStyleLbl="revTx" presStyleIdx="4" presStyleCnt="5">
        <dgm:presLayoutVars>
          <dgm:chMax val="0"/>
          <dgm:chPref val="0"/>
        </dgm:presLayoutVars>
      </dgm:prSet>
      <dgm:spPr/>
    </dgm:pt>
  </dgm:ptLst>
  <dgm:cxnLst>
    <dgm:cxn modelId="{46051403-9277-E740-BC3F-58879BDB61F9}" type="presOf" srcId="{D0E43DF0-2B38-4235-BEEB-5A5934EFFFDE}" destId="{3C3A3E41-F8D9-4947-AEDC-0569CC0AB9AB}" srcOrd="0" destOrd="0" presId="urn:microsoft.com/office/officeart/2018/2/layout/IconVerticalSolidList"/>
    <dgm:cxn modelId="{B46D3C15-4115-4221-91E0-F06D48BD5DFE}" srcId="{D0E43DF0-2B38-4235-BEEB-5A5934EFFFDE}" destId="{3A3CDB2D-9F48-42E6-B7EC-E9A9B19FF3EB}" srcOrd="3" destOrd="0" parTransId="{D40409DB-3393-4143-B1E5-36697814713E}" sibTransId="{0EC559B7-0221-4AB6-837C-9C24B608FAF0}"/>
    <dgm:cxn modelId="{4301B538-E9F0-49D1-9DF5-103D3B2C7F22}" srcId="{D0E43DF0-2B38-4235-BEEB-5A5934EFFFDE}" destId="{7BB0CED8-6F2D-4C36-842A-24798D8008D4}" srcOrd="1" destOrd="0" parTransId="{2E630A03-CE82-40BD-A02A-965B1686AA72}" sibTransId="{7A1BD946-ED84-4049-8102-090A1EF7D35F}"/>
    <dgm:cxn modelId="{1376B749-AE0A-FB45-95C1-395E8353AD2D}" type="presOf" srcId="{09351CA3-9130-4622-978A-A76D51C9F463}" destId="{31819385-A29E-4C9B-B448-D9F41DB02DED}" srcOrd="0" destOrd="0" presId="urn:microsoft.com/office/officeart/2018/2/layout/IconVerticalSolidList"/>
    <dgm:cxn modelId="{855AF78E-84C3-4644-85B4-5D584D661CE6}" srcId="{D0E43DF0-2B38-4235-BEEB-5A5934EFFFDE}" destId="{EBB2CD57-C030-4FD7-B987-7379D989B63E}" srcOrd="4" destOrd="0" parTransId="{FB3DEE61-859D-4351-811C-1817293FFD67}" sibTransId="{45471E22-FE4B-4284-BEF2-5D6C504781C6}"/>
    <dgm:cxn modelId="{00B01791-3D71-4BCC-B69A-FC336BA8B712}" srcId="{D0E43DF0-2B38-4235-BEEB-5A5934EFFFDE}" destId="{09351CA3-9130-4622-978A-A76D51C9F463}" srcOrd="2" destOrd="0" parTransId="{F74C5A79-5844-4416-9D8B-4564625C1FA7}" sibTransId="{530371A2-DE0C-435F-BDF6-71A0F682ED07}"/>
    <dgm:cxn modelId="{009644B5-229C-1849-81F2-79E728E3F8BC}" type="presOf" srcId="{3289B0E6-3E7A-4C44-B0CD-C0E347553179}" destId="{9F99EECD-6FA5-47EA-B869-B9A149712927}" srcOrd="0" destOrd="0" presId="urn:microsoft.com/office/officeart/2018/2/layout/IconVerticalSolidList"/>
    <dgm:cxn modelId="{04F987C5-E919-DC4F-90B4-8D595EB45AFD}" type="presOf" srcId="{EBB2CD57-C030-4FD7-B987-7379D989B63E}" destId="{3C057974-9C1B-4EDB-9F62-B7568C8A8903}" srcOrd="0" destOrd="0" presId="urn:microsoft.com/office/officeart/2018/2/layout/IconVerticalSolidList"/>
    <dgm:cxn modelId="{DCF73BCA-5766-BF47-917E-55CC0DBF7315}" type="presOf" srcId="{7BB0CED8-6F2D-4C36-842A-24798D8008D4}" destId="{B4983002-CC95-44D5-A052-C2318F612E32}" srcOrd="0" destOrd="0" presId="urn:microsoft.com/office/officeart/2018/2/layout/IconVerticalSolidList"/>
    <dgm:cxn modelId="{9B609ED8-78F2-4F2E-BA5A-AB61CF44CF7A}" srcId="{D0E43DF0-2B38-4235-BEEB-5A5934EFFFDE}" destId="{3289B0E6-3E7A-4C44-B0CD-C0E347553179}" srcOrd="0" destOrd="0" parTransId="{FF15A988-DED7-47EA-BE6A-84EFADB309FB}" sibTransId="{41C752A6-FB0A-49EA-99BC-779DD53FBD0F}"/>
    <dgm:cxn modelId="{A099FDE4-7C37-8140-8529-B9A8C1C22902}" type="presOf" srcId="{3A3CDB2D-9F48-42E6-B7EC-E9A9B19FF3EB}" destId="{E4F1D286-7FB9-490B-A3A8-F5302047FA9D}" srcOrd="0" destOrd="0" presId="urn:microsoft.com/office/officeart/2018/2/layout/IconVerticalSolidList"/>
    <dgm:cxn modelId="{78C24582-DBF6-E041-99CA-A7D858B624E6}" type="presParOf" srcId="{3C3A3E41-F8D9-4947-AEDC-0569CC0AB9AB}" destId="{1D4DC362-B333-49C9-A0C8-C9989AE37F6D}" srcOrd="0" destOrd="0" presId="urn:microsoft.com/office/officeart/2018/2/layout/IconVerticalSolidList"/>
    <dgm:cxn modelId="{DCAEDEB4-AA97-D049-B1E3-1088B746FE5D}" type="presParOf" srcId="{1D4DC362-B333-49C9-A0C8-C9989AE37F6D}" destId="{9BFB30CE-0F0E-42C3-B33A-6DB7C21895AE}" srcOrd="0" destOrd="0" presId="urn:microsoft.com/office/officeart/2018/2/layout/IconVerticalSolidList"/>
    <dgm:cxn modelId="{05755508-508A-A344-95D9-84B36940B13C}" type="presParOf" srcId="{1D4DC362-B333-49C9-A0C8-C9989AE37F6D}" destId="{10E1749B-46D6-4D09-ABF6-6F4FA5768A10}" srcOrd="1" destOrd="0" presId="urn:microsoft.com/office/officeart/2018/2/layout/IconVerticalSolidList"/>
    <dgm:cxn modelId="{58EB3996-DCA9-2647-8C38-D6FECAE23F30}" type="presParOf" srcId="{1D4DC362-B333-49C9-A0C8-C9989AE37F6D}" destId="{94E77B60-E238-485A-A48E-3F44D9E67C61}" srcOrd="2" destOrd="0" presId="urn:microsoft.com/office/officeart/2018/2/layout/IconVerticalSolidList"/>
    <dgm:cxn modelId="{4C37AC6C-FFF7-4446-A61E-7F81895642B4}" type="presParOf" srcId="{1D4DC362-B333-49C9-A0C8-C9989AE37F6D}" destId="{9F99EECD-6FA5-47EA-B869-B9A149712927}" srcOrd="3" destOrd="0" presId="urn:microsoft.com/office/officeart/2018/2/layout/IconVerticalSolidList"/>
    <dgm:cxn modelId="{CF021160-CBBD-1F43-9806-53E2A5717622}" type="presParOf" srcId="{3C3A3E41-F8D9-4947-AEDC-0569CC0AB9AB}" destId="{921A995B-7130-44EC-8D10-F02AD5F5BA96}" srcOrd="1" destOrd="0" presId="urn:microsoft.com/office/officeart/2018/2/layout/IconVerticalSolidList"/>
    <dgm:cxn modelId="{B03D5C7E-F792-7F4A-B5C0-4E4B8ABF9031}" type="presParOf" srcId="{3C3A3E41-F8D9-4947-AEDC-0569CC0AB9AB}" destId="{3A4F8E38-1694-46D4-BFD4-B070B99AED27}" srcOrd="2" destOrd="0" presId="urn:microsoft.com/office/officeart/2018/2/layout/IconVerticalSolidList"/>
    <dgm:cxn modelId="{2DAD98E9-D8EC-1A42-A483-CD8DE353E584}" type="presParOf" srcId="{3A4F8E38-1694-46D4-BFD4-B070B99AED27}" destId="{AB538433-9DA8-44EC-B210-C81267420371}" srcOrd="0" destOrd="0" presId="urn:microsoft.com/office/officeart/2018/2/layout/IconVerticalSolidList"/>
    <dgm:cxn modelId="{00E35838-0357-0C40-BB22-E5559956F0F7}" type="presParOf" srcId="{3A4F8E38-1694-46D4-BFD4-B070B99AED27}" destId="{F0E44B7A-12A9-4A78-89F2-E77AF7CA1B39}" srcOrd="1" destOrd="0" presId="urn:microsoft.com/office/officeart/2018/2/layout/IconVerticalSolidList"/>
    <dgm:cxn modelId="{875D0DCA-E60A-A74D-A159-FFCC7CECC7F4}" type="presParOf" srcId="{3A4F8E38-1694-46D4-BFD4-B070B99AED27}" destId="{E8CA4391-81C6-4F9A-AF6E-084727061719}" srcOrd="2" destOrd="0" presId="urn:microsoft.com/office/officeart/2018/2/layout/IconVerticalSolidList"/>
    <dgm:cxn modelId="{6957EC0C-37A7-FE46-9CF5-D9BAC13F357C}" type="presParOf" srcId="{3A4F8E38-1694-46D4-BFD4-B070B99AED27}" destId="{B4983002-CC95-44D5-A052-C2318F612E32}" srcOrd="3" destOrd="0" presId="urn:microsoft.com/office/officeart/2018/2/layout/IconVerticalSolidList"/>
    <dgm:cxn modelId="{D3157FE4-C5F3-2746-921B-216C752E741C}" type="presParOf" srcId="{3C3A3E41-F8D9-4947-AEDC-0569CC0AB9AB}" destId="{29D0D204-884A-400D-91E5-6664478EA9BA}" srcOrd="3" destOrd="0" presId="urn:microsoft.com/office/officeart/2018/2/layout/IconVerticalSolidList"/>
    <dgm:cxn modelId="{698872FC-4149-FC44-BFF0-61E517040B06}" type="presParOf" srcId="{3C3A3E41-F8D9-4947-AEDC-0569CC0AB9AB}" destId="{333A5418-B52D-4695-992E-075EBE639862}" srcOrd="4" destOrd="0" presId="urn:microsoft.com/office/officeart/2018/2/layout/IconVerticalSolidList"/>
    <dgm:cxn modelId="{75BC44EC-F686-AD4B-8B6C-45B9B4AD7D15}" type="presParOf" srcId="{333A5418-B52D-4695-992E-075EBE639862}" destId="{72B0DFE8-08C6-4A00-AFE4-AEB34F61883B}" srcOrd="0" destOrd="0" presId="urn:microsoft.com/office/officeart/2018/2/layout/IconVerticalSolidList"/>
    <dgm:cxn modelId="{D4E1DAB4-7D43-EB43-8EED-8A93C8CB30CE}" type="presParOf" srcId="{333A5418-B52D-4695-992E-075EBE639862}" destId="{D6CA7162-E879-4FD9-9773-0820A2D2DDD9}" srcOrd="1" destOrd="0" presId="urn:microsoft.com/office/officeart/2018/2/layout/IconVerticalSolidList"/>
    <dgm:cxn modelId="{101EEABC-E8F8-9F46-9D29-2D5CB1C436EC}" type="presParOf" srcId="{333A5418-B52D-4695-992E-075EBE639862}" destId="{190245A7-9910-4BED-A8C1-A437F99B91A2}" srcOrd="2" destOrd="0" presId="urn:microsoft.com/office/officeart/2018/2/layout/IconVerticalSolidList"/>
    <dgm:cxn modelId="{7300BDE2-50D9-254E-B07C-3BAFC9F5F2DB}" type="presParOf" srcId="{333A5418-B52D-4695-992E-075EBE639862}" destId="{31819385-A29E-4C9B-B448-D9F41DB02DED}" srcOrd="3" destOrd="0" presId="urn:microsoft.com/office/officeart/2018/2/layout/IconVerticalSolidList"/>
    <dgm:cxn modelId="{6C10CC84-76F6-974C-8571-9C30469A439F}" type="presParOf" srcId="{3C3A3E41-F8D9-4947-AEDC-0569CC0AB9AB}" destId="{D8B86758-221C-43A2-A18C-56E5891B9F17}" srcOrd="5" destOrd="0" presId="urn:microsoft.com/office/officeart/2018/2/layout/IconVerticalSolidList"/>
    <dgm:cxn modelId="{9E2653D5-DE68-874B-94DF-5F73DD6FB5AA}" type="presParOf" srcId="{3C3A3E41-F8D9-4947-AEDC-0569CC0AB9AB}" destId="{7F12523C-FE4E-4DE6-B5A3-1D1F904F4973}" srcOrd="6" destOrd="0" presId="urn:microsoft.com/office/officeart/2018/2/layout/IconVerticalSolidList"/>
    <dgm:cxn modelId="{69E0E47F-5D84-9447-8DAF-36898F8D1593}" type="presParOf" srcId="{7F12523C-FE4E-4DE6-B5A3-1D1F904F4973}" destId="{AA709B96-41E9-4CFE-8635-DEA7AFF32C05}" srcOrd="0" destOrd="0" presId="urn:microsoft.com/office/officeart/2018/2/layout/IconVerticalSolidList"/>
    <dgm:cxn modelId="{E1F1DDBE-9382-6F42-A91F-33C7D44C0134}" type="presParOf" srcId="{7F12523C-FE4E-4DE6-B5A3-1D1F904F4973}" destId="{991A3C39-12E3-464B-B1B8-D1168D419865}" srcOrd="1" destOrd="0" presId="urn:microsoft.com/office/officeart/2018/2/layout/IconVerticalSolidList"/>
    <dgm:cxn modelId="{A5F0D5CF-024D-1E49-BFC0-CC1BC1236F6B}" type="presParOf" srcId="{7F12523C-FE4E-4DE6-B5A3-1D1F904F4973}" destId="{6C75C51C-EA81-4392-8861-FDE6E8740963}" srcOrd="2" destOrd="0" presId="urn:microsoft.com/office/officeart/2018/2/layout/IconVerticalSolidList"/>
    <dgm:cxn modelId="{E8AC40E5-75C7-8E47-8407-EEEAE8D3C818}" type="presParOf" srcId="{7F12523C-FE4E-4DE6-B5A3-1D1F904F4973}" destId="{E4F1D286-7FB9-490B-A3A8-F5302047FA9D}" srcOrd="3" destOrd="0" presId="urn:microsoft.com/office/officeart/2018/2/layout/IconVerticalSolidList"/>
    <dgm:cxn modelId="{479DE828-27A1-004E-BFB2-C50B86F298A1}" type="presParOf" srcId="{3C3A3E41-F8D9-4947-AEDC-0569CC0AB9AB}" destId="{4B573E37-EEDF-B54B-921F-E3187EAB2E0F}" srcOrd="7" destOrd="0" presId="urn:microsoft.com/office/officeart/2018/2/layout/IconVerticalSolidList"/>
    <dgm:cxn modelId="{046F1C35-7741-8049-8688-3AEF75404474}" type="presParOf" srcId="{3C3A3E41-F8D9-4947-AEDC-0569CC0AB9AB}" destId="{5D40A5C2-319B-482B-9FAE-2432A00088EE}" srcOrd="8" destOrd="0" presId="urn:microsoft.com/office/officeart/2018/2/layout/IconVerticalSolidList"/>
    <dgm:cxn modelId="{F0CB437F-C5A1-0A43-8A8B-88C209C42C27}" type="presParOf" srcId="{5D40A5C2-319B-482B-9FAE-2432A00088EE}" destId="{8510669B-A6A4-492B-AC95-6AB69AFD3C45}" srcOrd="0" destOrd="0" presId="urn:microsoft.com/office/officeart/2018/2/layout/IconVerticalSolidList"/>
    <dgm:cxn modelId="{0AC47E55-25C4-6542-AB41-33F228D3A943}" type="presParOf" srcId="{5D40A5C2-319B-482B-9FAE-2432A00088EE}" destId="{E13E78BD-5A77-4A6F-B396-5824A1F5170C}" srcOrd="1" destOrd="0" presId="urn:microsoft.com/office/officeart/2018/2/layout/IconVerticalSolidList"/>
    <dgm:cxn modelId="{6052CAD6-863E-644B-A733-D20110DC439B}" type="presParOf" srcId="{5D40A5C2-319B-482B-9FAE-2432A00088EE}" destId="{9D2BBB6B-7BAC-45CD-B42D-E18A2DFB3802}" srcOrd="2" destOrd="0" presId="urn:microsoft.com/office/officeart/2018/2/layout/IconVerticalSolidList"/>
    <dgm:cxn modelId="{AB6007C7-DC48-074C-BCEB-9E2E1872F4A3}" type="presParOf" srcId="{5D40A5C2-319B-482B-9FAE-2432A00088EE}" destId="{3C057974-9C1B-4EDB-9F62-B7568C8A89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8556F7-BC5E-402F-B380-F02AF35E104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4A01973-FAD7-4D55-989D-B9BE1067AC35}">
      <dgm:prSet/>
      <dgm:spPr/>
      <dgm:t>
        <a:bodyPr/>
        <a:lstStyle/>
        <a:p>
          <a:pPr>
            <a:lnSpc>
              <a:spcPct val="100000"/>
            </a:lnSpc>
          </a:pPr>
          <a:r>
            <a:rPr lang="en-US" dirty="0"/>
            <a:t>Biased training data and/or biased algorithms could lead to biased outputs</a:t>
          </a:r>
        </a:p>
      </dgm:t>
    </dgm:pt>
    <dgm:pt modelId="{CD368C5A-3AA7-48A4-B46C-BFC2E90271E2}" type="parTrans" cxnId="{D239A9D0-F283-417B-A894-C2CFF96510FA}">
      <dgm:prSet/>
      <dgm:spPr/>
      <dgm:t>
        <a:bodyPr/>
        <a:lstStyle/>
        <a:p>
          <a:endParaRPr lang="en-US"/>
        </a:p>
      </dgm:t>
    </dgm:pt>
    <dgm:pt modelId="{E5DB038E-86BF-41DA-9C87-0B2F7DEA1590}" type="sibTrans" cxnId="{D239A9D0-F283-417B-A894-C2CFF96510FA}">
      <dgm:prSet/>
      <dgm:spPr/>
      <dgm:t>
        <a:bodyPr/>
        <a:lstStyle/>
        <a:p>
          <a:pPr>
            <a:lnSpc>
              <a:spcPct val="100000"/>
            </a:lnSpc>
          </a:pPr>
          <a:endParaRPr lang="en-US"/>
        </a:p>
      </dgm:t>
    </dgm:pt>
    <dgm:pt modelId="{8D847897-6774-4B51-A7B6-6FEE2CCAD03D}">
      <dgm:prSet/>
      <dgm:spPr/>
      <dgm:t>
        <a:bodyPr/>
        <a:lstStyle/>
        <a:p>
          <a:pPr>
            <a:lnSpc>
              <a:spcPct val="100000"/>
            </a:lnSpc>
          </a:pPr>
          <a:r>
            <a:rPr lang="en-US" dirty="0"/>
            <a:t>Ethical considerations such as transparency, accountability and social responsibility </a:t>
          </a:r>
        </a:p>
      </dgm:t>
    </dgm:pt>
    <dgm:pt modelId="{E20B9331-0718-4CBE-9B85-173749DD8EF5}" type="parTrans" cxnId="{F3BFE4E3-7F83-4468-A8A5-900CBD06AB80}">
      <dgm:prSet/>
      <dgm:spPr/>
      <dgm:t>
        <a:bodyPr/>
        <a:lstStyle/>
        <a:p>
          <a:endParaRPr lang="en-US"/>
        </a:p>
      </dgm:t>
    </dgm:pt>
    <dgm:pt modelId="{9E99934F-E2ED-4E69-998F-F6C08900D183}" type="sibTrans" cxnId="{F3BFE4E3-7F83-4468-A8A5-900CBD06AB80}">
      <dgm:prSet/>
      <dgm:spPr/>
      <dgm:t>
        <a:bodyPr/>
        <a:lstStyle/>
        <a:p>
          <a:pPr>
            <a:lnSpc>
              <a:spcPct val="100000"/>
            </a:lnSpc>
          </a:pPr>
          <a:endParaRPr lang="en-US"/>
        </a:p>
      </dgm:t>
    </dgm:pt>
    <dgm:pt modelId="{AFE25FC0-387E-447A-9A8A-896F105D6B4C}">
      <dgm:prSet/>
      <dgm:spPr/>
      <dgm:t>
        <a:bodyPr/>
        <a:lstStyle/>
        <a:p>
          <a:pPr>
            <a:lnSpc>
              <a:spcPct val="100000"/>
            </a:lnSpc>
          </a:pPr>
          <a:r>
            <a:rPr lang="en-US" dirty="0"/>
            <a:t>What happens to those whose jobs are displaced</a:t>
          </a:r>
        </a:p>
      </dgm:t>
    </dgm:pt>
    <dgm:pt modelId="{60C5471B-E6DE-4676-B70B-4E1FABEC381B}" type="parTrans" cxnId="{C290B938-8D84-4C5A-A07F-21BF4BFA43F4}">
      <dgm:prSet/>
      <dgm:spPr/>
      <dgm:t>
        <a:bodyPr/>
        <a:lstStyle/>
        <a:p>
          <a:endParaRPr lang="en-US"/>
        </a:p>
      </dgm:t>
    </dgm:pt>
    <dgm:pt modelId="{121454B0-4DE6-48CD-9176-086A2A77A7F4}" type="sibTrans" cxnId="{C290B938-8D84-4C5A-A07F-21BF4BFA43F4}">
      <dgm:prSet/>
      <dgm:spPr/>
      <dgm:t>
        <a:bodyPr/>
        <a:lstStyle/>
        <a:p>
          <a:endParaRPr lang="en-US"/>
        </a:p>
      </dgm:t>
    </dgm:pt>
    <dgm:pt modelId="{1F64D8B4-CDAE-4DB3-B79B-8E9FEFBEFE0C}" type="pres">
      <dgm:prSet presAssocID="{DA8556F7-BC5E-402F-B380-F02AF35E1048}" presName="root" presStyleCnt="0">
        <dgm:presLayoutVars>
          <dgm:dir/>
          <dgm:resizeHandles val="exact"/>
        </dgm:presLayoutVars>
      </dgm:prSet>
      <dgm:spPr/>
    </dgm:pt>
    <dgm:pt modelId="{AAF4CF5A-DF88-470E-A9D0-1915335102FD}" type="pres">
      <dgm:prSet presAssocID="{DA8556F7-BC5E-402F-B380-F02AF35E1048}" presName="container" presStyleCnt="0">
        <dgm:presLayoutVars>
          <dgm:dir/>
          <dgm:resizeHandles val="exact"/>
        </dgm:presLayoutVars>
      </dgm:prSet>
      <dgm:spPr/>
    </dgm:pt>
    <dgm:pt modelId="{2EF079B7-9D65-4BAE-870A-A3765C9D789D}" type="pres">
      <dgm:prSet presAssocID="{54A01973-FAD7-4D55-989D-B9BE1067AC35}" presName="compNode" presStyleCnt="0"/>
      <dgm:spPr/>
    </dgm:pt>
    <dgm:pt modelId="{8723C047-8121-4B62-BA85-BAD200BE97FD}" type="pres">
      <dgm:prSet presAssocID="{54A01973-FAD7-4D55-989D-B9BE1067AC35}" presName="iconBgRect" presStyleLbl="bgShp" presStyleIdx="0" presStyleCnt="3"/>
      <dgm:spPr/>
    </dgm:pt>
    <dgm:pt modelId="{8F4D421A-0D76-4F57-8EFC-2956061493D6}" type="pres">
      <dgm:prSet presAssocID="{54A01973-FAD7-4D55-989D-B9BE1067AC3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B822489F-7579-4772-BE32-BB509674440A}" type="pres">
      <dgm:prSet presAssocID="{54A01973-FAD7-4D55-989D-B9BE1067AC35}" presName="spaceRect" presStyleCnt="0"/>
      <dgm:spPr/>
    </dgm:pt>
    <dgm:pt modelId="{D6B6FEA3-DEC4-481A-9E8A-759B658B96FD}" type="pres">
      <dgm:prSet presAssocID="{54A01973-FAD7-4D55-989D-B9BE1067AC35}" presName="textRect" presStyleLbl="revTx" presStyleIdx="0" presStyleCnt="3" custScaleY="200035">
        <dgm:presLayoutVars>
          <dgm:chMax val="1"/>
          <dgm:chPref val="1"/>
        </dgm:presLayoutVars>
      </dgm:prSet>
      <dgm:spPr/>
    </dgm:pt>
    <dgm:pt modelId="{5D194BA3-5117-40CE-98DA-51B53CB0D5F1}" type="pres">
      <dgm:prSet presAssocID="{E5DB038E-86BF-41DA-9C87-0B2F7DEA1590}" presName="sibTrans" presStyleLbl="sibTrans2D1" presStyleIdx="0" presStyleCnt="0"/>
      <dgm:spPr/>
    </dgm:pt>
    <dgm:pt modelId="{537107C9-BEE5-4A34-8CCA-7559CDA002AA}" type="pres">
      <dgm:prSet presAssocID="{8D847897-6774-4B51-A7B6-6FEE2CCAD03D}" presName="compNode" presStyleCnt="0"/>
      <dgm:spPr/>
    </dgm:pt>
    <dgm:pt modelId="{D0CB9F13-0473-4746-90F0-78231280050F}" type="pres">
      <dgm:prSet presAssocID="{8D847897-6774-4B51-A7B6-6FEE2CCAD03D}" presName="iconBgRect" presStyleLbl="bgShp" presStyleIdx="1" presStyleCnt="3"/>
      <dgm:spPr/>
    </dgm:pt>
    <dgm:pt modelId="{93F96F93-2752-4F3B-AD82-F6B053041156}" type="pres">
      <dgm:prSet presAssocID="{8D847897-6774-4B51-A7B6-6FEE2CCAD03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C81539DB-BC03-4582-910C-55072D12FA42}" type="pres">
      <dgm:prSet presAssocID="{8D847897-6774-4B51-A7B6-6FEE2CCAD03D}" presName="spaceRect" presStyleCnt="0"/>
      <dgm:spPr/>
    </dgm:pt>
    <dgm:pt modelId="{89801741-F488-431C-9E0C-0E3E6A502A0C}" type="pres">
      <dgm:prSet presAssocID="{8D847897-6774-4B51-A7B6-6FEE2CCAD03D}" presName="textRect" presStyleLbl="revTx" presStyleIdx="1" presStyleCnt="3" custScaleY="155772">
        <dgm:presLayoutVars>
          <dgm:chMax val="1"/>
          <dgm:chPref val="1"/>
        </dgm:presLayoutVars>
      </dgm:prSet>
      <dgm:spPr/>
    </dgm:pt>
    <dgm:pt modelId="{903AC187-B504-47E6-981D-B5386978240D}" type="pres">
      <dgm:prSet presAssocID="{9E99934F-E2ED-4E69-998F-F6C08900D183}" presName="sibTrans" presStyleLbl="sibTrans2D1" presStyleIdx="0" presStyleCnt="0"/>
      <dgm:spPr/>
    </dgm:pt>
    <dgm:pt modelId="{98524907-BBFF-4C0F-9E14-B4E607C7B9DA}" type="pres">
      <dgm:prSet presAssocID="{AFE25FC0-387E-447A-9A8A-896F105D6B4C}" presName="compNode" presStyleCnt="0"/>
      <dgm:spPr/>
    </dgm:pt>
    <dgm:pt modelId="{136F3402-E90C-4ED1-AFEB-671A295305B1}" type="pres">
      <dgm:prSet presAssocID="{AFE25FC0-387E-447A-9A8A-896F105D6B4C}" presName="iconBgRect" presStyleLbl="bgShp" presStyleIdx="2" presStyleCnt="3"/>
      <dgm:spPr/>
    </dgm:pt>
    <dgm:pt modelId="{2BC66FF5-BEFB-4CC9-8D3D-04643FF1C067}" type="pres">
      <dgm:prSet presAssocID="{AFE25FC0-387E-447A-9A8A-896F105D6B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m"/>
        </a:ext>
      </dgm:extLst>
    </dgm:pt>
    <dgm:pt modelId="{7F1E4C7D-BFD2-4DF3-878C-19686285831D}" type="pres">
      <dgm:prSet presAssocID="{AFE25FC0-387E-447A-9A8A-896F105D6B4C}" presName="spaceRect" presStyleCnt="0"/>
      <dgm:spPr/>
    </dgm:pt>
    <dgm:pt modelId="{660B3547-A893-44D5-A635-2A078D7EE609}" type="pres">
      <dgm:prSet presAssocID="{AFE25FC0-387E-447A-9A8A-896F105D6B4C}" presName="textRect" presStyleLbl="revTx" presStyleIdx="2" presStyleCnt="3">
        <dgm:presLayoutVars>
          <dgm:chMax val="1"/>
          <dgm:chPref val="1"/>
        </dgm:presLayoutVars>
      </dgm:prSet>
      <dgm:spPr/>
    </dgm:pt>
  </dgm:ptLst>
  <dgm:cxnLst>
    <dgm:cxn modelId="{C6FA622B-6453-4D2B-8618-E411DF425552}" type="presOf" srcId="{AFE25FC0-387E-447A-9A8A-896F105D6B4C}" destId="{660B3547-A893-44D5-A635-2A078D7EE609}" srcOrd="0" destOrd="0" presId="urn:microsoft.com/office/officeart/2018/2/layout/IconCircleList"/>
    <dgm:cxn modelId="{C290B938-8D84-4C5A-A07F-21BF4BFA43F4}" srcId="{DA8556F7-BC5E-402F-B380-F02AF35E1048}" destId="{AFE25FC0-387E-447A-9A8A-896F105D6B4C}" srcOrd="2" destOrd="0" parTransId="{60C5471B-E6DE-4676-B70B-4E1FABEC381B}" sibTransId="{121454B0-4DE6-48CD-9176-086A2A77A7F4}"/>
    <dgm:cxn modelId="{DCC2453C-4716-4276-8709-53FB16CEA565}" type="presOf" srcId="{E5DB038E-86BF-41DA-9C87-0B2F7DEA1590}" destId="{5D194BA3-5117-40CE-98DA-51B53CB0D5F1}" srcOrd="0" destOrd="0" presId="urn:microsoft.com/office/officeart/2018/2/layout/IconCircleList"/>
    <dgm:cxn modelId="{67655855-28A4-4A95-950A-1127B59D3936}" type="presOf" srcId="{8D847897-6774-4B51-A7B6-6FEE2CCAD03D}" destId="{89801741-F488-431C-9E0C-0E3E6A502A0C}" srcOrd="0" destOrd="0" presId="urn:microsoft.com/office/officeart/2018/2/layout/IconCircleList"/>
    <dgm:cxn modelId="{722DDC9A-3C81-4800-A24C-53D9F11F4492}" type="presOf" srcId="{DA8556F7-BC5E-402F-B380-F02AF35E1048}" destId="{1F64D8B4-CDAE-4DB3-B79B-8E9FEFBEFE0C}" srcOrd="0" destOrd="0" presId="urn:microsoft.com/office/officeart/2018/2/layout/IconCircleList"/>
    <dgm:cxn modelId="{5887D3A3-24E8-4D0A-AB30-15D70ACAEB9D}" type="presOf" srcId="{9E99934F-E2ED-4E69-998F-F6C08900D183}" destId="{903AC187-B504-47E6-981D-B5386978240D}" srcOrd="0" destOrd="0" presId="urn:microsoft.com/office/officeart/2018/2/layout/IconCircleList"/>
    <dgm:cxn modelId="{D239A9D0-F283-417B-A894-C2CFF96510FA}" srcId="{DA8556F7-BC5E-402F-B380-F02AF35E1048}" destId="{54A01973-FAD7-4D55-989D-B9BE1067AC35}" srcOrd="0" destOrd="0" parTransId="{CD368C5A-3AA7-48A4-B46C-BFC2E90271E2}" sibTransId="{E5DB038E-86BF-41DA-9C87-0B2F7DEA1590}"/>
    <dgm:cxn modelId="{B1A1D2DB-FBE6-48D8-82C0-626BB11C268A}" type="presOf" srcId="{54A01973-FAD7-4D55-989D-B9BE1067AC35}" destId="{D6B6FEA3-DEC4-481A-9E8A-759B658B96FD}" srcOrd="0" destOrd="0" presId="urn:microsoft.com/office/officeart/2018/2/layout/IconCircleList"/>
    <dgm:cxn modelId="{F3BFE4E3-7F83-4468-A8A5-900CBD06AB80}" srcId="{DA8556F7-BC5E-402F-B380-F02AF35E1048}" destId="{8D847897-6774-4B51-A7B6-6FEE2CCAD03D}" srcOrd="1" destOrd="0" parTransId="{E20B9331-0718-4CBE-9B85-173749DD8EF5}" sibTransId="{9E99934F-E2ED-4E69-998F-F6C08900D183}"/>
    <dgm:cxn modelId="{CC1FE603-01C1-4EF8-BBA9-68DB9A3E10DD}" type="presParOf" srcId="{1F64D8B4-CDAE-4DB3-B79B-8E9FEFBEFE0C}" destId="{AAF4CF5A-DF88-470E-A9D0-1915335102FD}" srcOrd="0" destOrd="0" presId="urn:microsoft.com/office/officeart/2018/2/layout/IconCircleList"/>
    <dgm:cxn modelId="{D5C1057A-C8AC-44BA-A02D-21D9011DF5AB}" type="presParOf" srcId="{AAF4CF5A-DF88-470E-A9D0-1915335102FD}" destId="{2EF079B7-9D65-4BAE-870A-A3765C9D789D}" srcOrd="0" destOrd="0" presId="urn:microsoft.com/office/officeart/2018/2/layout/IconCircleList"/>
    <dgm:cxn modelId="{7CD79CD3-23E7-42CC-A39B-A311DBD54997}" type="presParOf" srcId="{2EF079B7-9D65-4BAE-870A-A3765C9D789D}" destId="{8723C047-8121-4B62-BA85-BAD200BE97FD}" srcOrd="0" destOrd="0" presId="urn:microsoft.com/office/officeart/2018/2/layout/IconCircleList"/>
    <dgm:cxn modelId="{BB94A9A6-8ECB-4B18-BB9A-D797A28B4CA9}" type="presParOf" srcId="{2EF079B7-9D65-4BAE-870A-A3765C9D789D}" destId="{8F4D421A-0D76-4F57-8EFC-2956061493D6}" srcOrd="1" destOrd="0" presId="urn:microsoft.com/office/officeart/2018/2/layout/IconCircleList"/>
    <dgm:cxn modelId="{82132F65-289C-48AF-8552-4F145E01DA39}" type="presParOf" srcId="{2EF079B7-9D65-4BAE-870A-A3765C9D789D}" destId="{B822489F-7579-4772-BE32-BB509674440A}" srcOrd="2" destOrd="0" presId="urn:microsoft.com/office/officeart/2018/2/layout/IconCircleList"/>
    <dgm:cxn modelId="{01698170-D42E-45FC-BF5B-8BF59D4F6DBB}" type="presParOf" srcId="{2EF079B7-9D65-4BAE-870A-A3765C9D789D}" destId="{D6B6FEA3-DEC4-481A-9E8A-759B658B96FD}" srcOrd="3" destOrd="0" presId="urn:microsoft.com/office/officeart/2018/2/layout/IconCircleList"/>
    <dgm:cxn modelId="{13CD30C0-B9EA-49F7-8B97-E2827621BE0E}" type="presParOf" srcId="{AAF4CF5A-DF88-470E-A9D0-1915335102FD}" destId="{5D194BA3-5117-40CE-98DA-51B53CB0D5F1}" srcOrd="1" destOrd="0" presId="urn:microsoft.com/office/officeart/2018/2/layout/IconCircleList"/>
    <dgm:cxn modelId="{A24DA8CA-AAF2-4E78-ABB2-201D51A88CCC}" type="presParOf" srcId="{AAF4CF5A-DF88-470E-A9D0-1915335102FD}" destId="{537107C9-BEE5-4A34-8CCA-7559CDA002AA}" srcOrd="2" destOrd="0" presId="urn:microsoft.com/office/officeart/2018/2/layout/IconCircleList"/>
    <dgm:cxn modelId="{2DBA342E-133D-4B8B-8A22-41B39685ECC4}" type="presParOf" srcId="{537107C9-BEE5-4A34-8CCA-7559CDA002AA}" destId="{D0CB9F13-0473-4746-90F0-78231280050F}" srcOrd="0" destOrd="0" presId="urn:microsoft.com/office/officeart/2018/2/layout/IconCircleList"/>
    <dgm:cxn modelId="{75B6A287-B1CC-4BE2-93CD-6C19DFF9C460}" type="presParOf" srcId="{537107C9-BEE5-4A34-8CCA-7559CDA002AA}" destId="{93F96F93-2752-4F3B-AD82-F6B053041156}" srcOrd="1" destOrd="0" presId="urn:microsoft.com/office/officeart/2018/2/layout/IconCircleList"/>
    <dgm:cxn modelId="{A2ACA9AC-91C9-4A77-86D1-232440234F15}" type="presParOf" srcId="{537107C9-BEE5-4A34-8CCA-7559CDA002AA}" destId="{C81539DB-BC03-4582-910C-55072D12FA42}" srcOrd="2" destOrd="0" presId="urn:microsoft.com/office/officeart/2018/2/layout/IconCircleList"/>
    <dgm:cxn modelId="{9C2570F1-E643-4F40-B572-05D6D4EE0CCD}" type="presParOf" srcId="{537107C9-BEE5-4A34-8CCA-7559CDA002AA}" destId="{89801741-F488-431C-9E0C-0E3E6A502A0C}" srcOrd="3" destOrd="0" presId="urn:microsoft.com/office/officeart/2018/2/layout/IconCircleList"/>
    <dgm:cxn modelId="{14DA86D1-E5FD-4766-A78D-7AB6E2A49F83}" type="presParOf" srcId="{AAF4CF5A-DF88-470E-A9D0-1915335102FD}" destId="{903AC187-B504-47E6-981D-B5386978240D}" srcOrd="3" destOrd="0" presId="urn:microsoft.com/office/officeart/2018/2/layout/IconCircleList"/>
    <dgm:cxn modelId="{1122581E-99EA-437A-BA7C-AA1F0C65B3E7}" type="presParOf" srcId="{AAF4CF5A-DF88-470E-A9D0-1915335102FD}" destId="{98524907-BBFF-4C0F-9E14-B4E607C7B9DA}" srcOrd="4" destOrd="0" presId="urn:microsoft.com/office/officeart/2018/2/layout/IconCircleList"/>
    <dgm:cxn modelId="{667D85EF-78C8-4A7D-84B6-620B7F17F786}" type="presParOf" srcId="{98524907-BBFF-4C0F-9E14-B4E607C7B9DA}" destId="{136F3402-E90C-4ED1-AFEB-671A295305B1}" srcOrd="0" destOrd="0" presId="urn:microsoft.com/office/officeart/2018/2/layout/IconCircleList"/>
    <dgm:cxn modelId="{81256DDB-72C2-4C55-ACE4-7CA0B70808FA}" type="presParOf" srcId="{98524907-BBFF-4C0F-9E14-B4E607C7B9DA}" destId="{2BC66FF5-BEFB-4CC9-8D3D-04643FF1C067}" srcOrd="1" destOrd="0" presId="urn:microsoft.com/office/officeart/2018/2/layout/IconCircleList"/>
    <dgm:cxn modelId="{00E3E0C3-8ED8-4D52-927C-3946964000CB}" type="presParOf" srcId="{98524907-BBFF-4C0F-9E14-B4E607C7B9DA}" destId="{7F1E4C7D-BFD2-4DF3-878C-19686285831D}" srcOrd="2" destOrd="0" presId="urn:microsoft.com/office/officeart/2018/2/layout/IconCircleList"/>
    <dgm:cxn modelId="{B36AC945-1B83-4975-8806-2E81D80F05F1}" type="presParOf" srcId="{98524907-BBFF-4C0F-9E14-B4E607C7B9DA}" destId="{660B3547-A893-44D5-A635-2A078D7EE60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B3EC59-0291-43F6-9D30-9D9512DAB30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48F16EC-B220-44AE-AA6D-6EC5F69A8E8A}">
      <dgm:prSet/>
      <dgm:spPr/>
      <dgm:t>
        <a:bodyPr/>
        <a:lstStyle/>
        <a:p>
          <a:pPr>
            <a:lnSpc>
              <a:spcPct val="100000"/>
            </a:lnSpc>
          </a:pPr>
          <a:r>
            <a:rPr lang="en-US" dirty="0"/>
            <a:t>Increased efficiency</a:t>
          </a:r>
        </a:p>
      </dgm:t>
    </dgm:pt>
    <dgm:pt modelId="{6454BA1E-AB78-4AF4-8C82-3BE0A73B1FFB}" type="parTrans" cxnId="{970C272B-557E-42A2-9E17-AECF55DA387A}">
      <dgm:prSet/>
      <dgm:spPr/>
      <dgm:t>
        <a:bodyPr/>
        <a:lstStyle/>
        <a:p>
          <a:endParaRPr lang="en-US"/>
        </a:p>
      </dgm:t>
    </dgm:pt>
    <dgm:pt modelId="{C75CF6B7-EB23-4AF1-9889-C4A255AE6D14}" type="sibTrans" cxnId="{970C272B-557E-42A2-9E17-AECF55DA387A}">
      <dgm:prSet/>
      <dgm:spPr/>
      <dgm:t>
        <a:bodyPr/>
        <a:lstStyle/>
        <a:p>
          <a:pPr>
            <a:lnSpc>
              <a:spcPct val="100000"/>
            </a:lnSpc>
          </a:pPr>
          <a:endParaRPr lang="en-US"/>
        </a:p>
      </dgm:t>
    </dgm:pt>
    <dgm:pt modelId="{06DC67B6-C787-4D18-BD09-EA8B1AC8BE2B}">
      <dgm:prSet/>
      <dgm:spPr/>
      <dgm:t>
        <a:bodyPr/>
        <a:lstStyle/>
        <a:p>
          <a:pPr>
            <a:lnSpc>
              <a:spcPct val="100000"/>
            </a:lnSpc>
          </a:pPr>
          <a:r>
            <a:rPr lang="en-US" dirty="0"/>
            <a:t>Job displacement </a:t>
          </a:r>
        </a:p>
      </dgm:t>
    </dgm:pt>
    <dgm:pt modelId="{4A15E3D9-72A8-463F-8609-1C974F5F5EE1}" type="parTrans" cxnId="{4F2F1075-6E72-43B1-A9FC-05C7F47823AF}">
      <dgm:prSet/>
      <dgm:spPr/>
      <dgm:t>
        <a:bodyPr/>
        <a:lstStyle/>
        <a:p>
          <a:endParaRPr lang="en-US"/>
        </a:p>
      </dgm:t>
    </dgm:pt>
    <dgm:pt modelId="{E299B76C-9F2E-4E3D-99C2-8FF77D64C5A1}" type="sibTrans" cxnId="{4F2F1075-6E72-43B1-A9FC-05C7F47823AF}">
      <dgm:prSet/>
      <dgm:spPr/>
      <dgm:t>
        <a:bodyPr/>
        <a:lstStyle/>
        <a:p>
          <a:pPr>
            <a:lnSpc>
              <a:spcPct val="100000"/>
            </a:lnSpc>
          </a:pPr>
          <a:endParaRPr lang="en-US"/>
        </a:p>
      </dgm:t>
    </dgm:pt>
    <dgm:pt modelId="{7155F983-8445-4BB8-802B-1A509B76A686}">
      <dgm:prSet/>
      <dgm:spPr/>
      <dgm:t>
        <a:bodyPr/>
        <a:lstStyle/>
        <a:p>
          <a:pPr>
            <a:lnSpc>
              <a:spcPct val="100000"/>
            </a:lnSpc>
          </a:pPr>
          <a:r>
            <a:rPr lang="en-US" dirty="0"/>
            <a:t>Improved education via AI augmentation of teaching</a:t>
          </a:r>
        </a:p>
      </dgm:t>
    </dgm:pt>
    <dgm:pt modelId="{3D139234-26E1-4504-8CF4-74006690229C}" type="parTrans" cxnId="{8BADF15C-D1C7-488A-BD0C-888E79327A70}">
      <dgm:prSet/>
      <dgm:spPr/>
      <dgm:t>
        <a:bodyPr/>
        <a:lstStyle/>
        <a:p>
          <a:endParaRPr lang="en-US"/>
        </a:p>
      </dgm:t>
    </dgm:pt>
    <dgm:pt modelId="{24950AEF-DD65-474D-940A-F07A850DC880}" type="sibTrans" cxnId="{8BADF15C-D1C7-488A-BD0C-888E79327A70}">
      <dgm:prSet/>
      <dgm:spPr/>
      <dgm:t>
        <a:bodyPr/>
        <a:lstStyle/>
        <a:p>
          <a:pPr>
            <a:lnSpc>
              <a:spcPct val="100000"/>
            </a:lnSpc>
          </a:pPr>
          <a:endParaRPr lang="en-US"/>
        </a:p>
      </dgm:t>
    </dgm:pt>
    <dgm:pt modelId="{80A81B4D-9AA0-4E1D-BE50-BB889676CF99}">
      <dgm:prSet/>
      <dgm:spPr/>
      <dgm:t>
        <a:bodyPr/>
        <a:lstStyle/>
        <a:p>
          <a:pPr>
            <a:lnSpc>
              <a:spcPct val="100000"/>
            </a:lnSpc>
          </a:pPr>
          <a:r>
            <a:rPr lang="en-US" dirty="0"/>
            <a:t>Ethical considerations, transparency and  risk management</a:t>
          </a:r>
        </a:p>
      </dgm:t>
    </dgm:pt>
    <dgm:pt modelId="{5D8C2B74-4D10-42F0-A2F2-FF7A38608CB4}" type="parTrans" cxnId="{F465E64E-B020-4459-B1B1-1F564B54DA5E}">
      <dgm:prSet/>
      <dgm:spPr/>
      <dgm:t>
        <a:bodyPr/>
        <a:lstStyle/>
        <a:p>
          <a:endParaRPr lang="en-US"/>
        </a:p>
      </dgm:t>
    </dgm:pt>
    <dgm:pt modelId="{C3AD4B0A-2BEC-4319-AB92-9E88D56D8140}" type="sibTrans" cxnId="{F465E64E-B020-4459-B1B1-1F564B54DA5E}">
      <dgm:prSet/>
      <dgm:spPr/>
      <dgm:t>
        <a:bodyPr/>
        <a:lstStyle/>
        <a:p>
          <a:pPr>
            <a:lnSpc>
              <a:spcPct val="100000"/>
            </a:lnSpc>
          </a:pPr>
          <a:endParaRPr lang="en-US"/>
        </a:p>
      </dgm:t>
    </dgm:pt>
    <dgm:pt modelId="{3B0F83F4-74C6-4CA6-A0BD-CD084A731DA9}">
      <dgm:prSet/>
      <dgm:spPr/>
      <dgm:t>
        <a:bodyPr/>
        <a:lstStyle/>
        <a:p>
          <a:pPr>
            <a:lnSpc>
              <a:spcPct val="100000"/>
            </a:lnSpc>
          </a:pPr>
          <a:r>
            <a:rPr lang="en-US" dirty="0"/>
            <a:t>Funding to invest in AI (personnel, technology, education) to remain relevant</a:t>
          </a:r>
        </a:p>
      </dgm:t>
    </dgm:pt>
    <dgm:pt modelId="{A6EDB2BD-5B61-4D21-9008-A3A01E4A5A25}" type="parTrans" cxnId="{5D36DD7A-EF6D-4AB1-B726-31CE32DDDAC0}">
      <dgm:prSet/>
      <dgm:spPr/>
      <dgm:t>
        <a:bodyPr/>
        <a:lstStyle/>
        <a:p>
          <a:endParaRPr lang="en-US"/>
        </a:p>
      </dgm:t>
    </dgm:pt>
    <dgm:pt modelId="{0DB38F7C-DC82-4F25-A1C0-892E824242A2}" type="sibTrans" cxnId="{5D36DD7A-EF6D-4AB1-B726-31CE32DDDAC0}">
      <dgm:prSet/>
      <dgm:spPr/>
      <dgm:t>
        <a:bodyPr/>
        <a:lstStyle/>
        <a:p>
          <a:pPr>
            <a:lnSpc>
              <a:spcPct val="100000"/>
            </a:lnSpc>
          </a:pPr>
          <a:endParaRPr lang="en-US"/>
        </a:p>
      </dgm:t>
    </dgm:pt>
    <dgm:pt modelId="{07064C20-A8CA-402F-86AE-8E33C2CA24D7}">
      <dgm:prSet/>
      <dgm:spPr/>
      <dgm:t>
        <a:bodyPr/>
        <a:lstStyle/>
        <a:p>
          <a:pPr>
            <a:lnSpc>
              <a:spcPct val="100000"/>
            </a:lnSpc>
          </a:pPr>
          <a:r>
            <a:rPr lang="en-US" dirty="0"/>
            <a:t>Existential threat to the Extension Service? Probably not, but AI will force change</a:t>
          </a:r>
        </a:p>
      </dgm:t>
    </dgm:pt>
    <dgm:pt modelId="{89C7D393-DA34-472B-865A-F417E4D227A4}" type="parTrans" cxnId="{8BE4C23E-717D-482F-8B41-1AAD280A91FB}">
      <dgm:prSet/>
      <dgm:spPr/>
      <dgm:t>
        <a:bodyPr/>
        <a:lstStyle/>
        <a:p>
          <a:endParaRPr lang="en-US"/>
        </a:p>
      </dgm:t>
    </dgm:pt>
    <dgm:pt modelId="{B4C67C0E-0640-44E8-84A6-8723E1DABC0F}" type="sibTrans" cxnId="{8BE4C23E-717D-482F-8B41-1AAD280A91FB}">
      <dgm:prSet/>
      <dgm:spPr/>
      <dgm:t>
        <a:bodyPr/>
        <a:lstStyle/>
        <a:p>
          <a:endParaRPr lang="en-US"/>
        </a:p>
      </dgm:t>
    </dgm:pt>
    <dgm:pt modelId="{7FEFBBA9-1980-4F14-AABA-61E65E438808}" type="pres">
      <dgm:prSet presAssocID="{4DB3EC59-0291-43F6-9D30-9D9512DAB309}" presName="root" presStyleCnt="0">
        <dgm:presLayoutVars>
          <dgm:dir/>
          <dgm:resizeHandles val="exact"/>
        </dgm:presLayoutVars>
      </dgm:prSet>
      <dgm:spPr/>
    </dgm:pt>
    <dgm:pt modelId="{CC1A4F56-B549-43DC-9922-560AA2F13196}" type="pres">
      <dgm:prSet presAssocID="{4DB3EC59-0291-43F6-9D30-9D9512DAB309}" presName="container" presStyleCnt="0">
        <dgm:presLayoutVars>
          <dgm:dir/>
          <dgm:resizeHandles val="exact"/>
        </dgm:presLayoutVars>
      </dgm:prSet>
      <dgm:spPr/>
    </dgm:pt>
    <dgm:pt modelId="{90BBD142-901F-41DB-80C7-D8CFAC91EF16}" type="pres">
      <dgm:prSet presAssocID="{048F16EC-B220-44AE-AA6D-6EC5F69A8E8A}" presName="compNode" presStyleCnt="0"/>
      <dgm:spPr/>
    </dgm:pt>
    <dgm:pt modelId="{AFF6C7A9-ED9C-4A77-B626-14FD6253917A}" type="pres">
      <dgm:prSet presAssocID="{048F16EC-B220-44AE-AA6D-6EC5F69A8E8A}" presName="iconBgRect" presStyleLbl="bgShp" presStyleIdx="0" presStyleCnt="6"/>
      <dgm:spPr/>
    </dgm:pt>
    <dgm:pt modelId="{901B4F52-2BE6-49CB-BC60-0366E34A5F6A}" type="pres">
      <dgm:prSet presAssocID="{048F16EC-B220-44AE-AA6D-6EC5F69A8E8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opwatch"/>
        </a:ext>
      </dgm:extLst>
    </dgm:pt>
    <dgm:pt modelId="{80160EC9-6C3C-4325-BD9A-B14778C19CB2}" type="pres">
      <dgm:prSet presAssocID="{048F16EC-B220-44AE-AA6D-6EC5F69A8E8A}" presName="spaceRect" presStyleCnt="0"/>
      <dgm:spPr/>
    </dgm:pt>
    <dgm:pt modelId="{07F6E809-AAB5-42C1-925D-71DBCA3D9F93}" type="pres">
      <dgm:prSet presAssocID="{048F16EC-B220-44AE-AA6D-6EC5F69A8E8A}" presName="textRect" presStyleLbl="revTx" presStyleIdx="0" presStyleCnt="6">
        <dgm:presLayoutVars>
          <dgm:chMax val="1"/>
          <dgm:chPref val="1"/>
        </dgm:presLayoutVars>
      </dgm:prSet>
      <dgm:spPr/>
    </dgm:pt>
    <dgm:pt modelId="{24874555-FF2A-40D3-BAAE-CD159D38D02B}" type="pres">
      <dgm:prSet presAssocID="{C75CF6B7-EB23-4AF1-9889-C4A255AE6D14}" presName="sibTrans" presStyleLbl="sibTrans2D1" presStyleIdx="0" presStyleCnt="0"/>
      <dgm:spPr/>
    </dgm:pt>
    <dgm:pt modelId="{23A2D793-AB28-4390-8907-50F151012B0F}" type="pres">
      <dgm:prSet presAssocID="{06DC67B6-C787-4D18-BD09-EA8B1AC8BE2B}" presName="compNode" presStyleCnt="0"/>
      <dgm:spPr/>
    </dgm:pt>
    <dgm:pt modelId="{B7C71CF7-EC02-49AD-948A-DAF51B6805B0}" type="pres">
      <dgm:prSet presAssocID="{06DC67B6-C787-4D18-BD09-EA8B1AC8BE2B}" presName="iconBgRect" presStyleLbl="bgShp" presStyleIdx="1" presStyleCnt="6"/>
      <dgm:spPr/>
    </dgm:pt>
    <dgm:pt modelId="{29D13C46-3A9C-45A9-BCBD-4A46F47F2D6F}" type="pres">
      <dgm:prSet presAssocID="{06DC67B6-C787-4D18-BD09-EA8B1AC8BE2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elder"/>
        </a:ext>
      </dgm:extLst>
    </dgm:pt>
    <dgm:pt modelId="{E5299943-A0B4-425D-966F-07C147AB0BD8}" type="pres">
      <dgm:prSet presAssocID="{06DC67B6-C787-4D18-BD09-EA8B1AC8BE2B}" presName="spaceRect" presStyleCnt="0"/>
      <dgm:spPr/>
    </dgm:pt>
    <dgm:pt modelId="{586A24A1-D996-4226-8C96-4D53BDED2442}" type="pres">
      <dgm:prSet presAssocID="{06DC67B6-C787-4D18-BD09-EA8B1AC8BE2B}" presName="textRect" presStyleLbl="revTx" presStyleIdx="1" presStyleCnt="6">
        <dgm:presLayoutVars>
          <dgm:chMax val="1"/>
          <dgm:chPref val="1"/>
        </dgm:presLayoutVars>
      </dgm:prSet>
      <dgm:spPr/>
    </dgm:pt>
    <dgm:pt modelId="{59482B6C-36F7-4622-A98E-09B1D283CDA2}" type="pres">
      <dgm:prSet presAssocID="{E299B76C-9F2E-4E3D-99C2-8FF77D64C5A1}" presName="sibTrans" presStyleLbl="sibTrans2D1" presStyleIdx="0" presStyleCnt="0"/>
      <dgm:spPr/>
    </dgm:pt>
    <dgm:pt modelId="{2D11FF69-1527-481A-BF2A-5BE5D1CB9B87}" type="pres">
      <dgm:prSet presAssocID="{7155F983-8445-4BB8-802B-1A509B76A686}" presName="compNode" presStyleCnt="0"/>
      <dgm:spPr/>
    </dgm:pt>
    <dgm:pt modelId="{80EDE1DF-7B3A-4B88-99E5-36473B54ABAE}" type="pres">
      <dgm:prSet presAssocID="{7155F983-8445-4BB8-802B-1A509B76A686}" presName="iconBgRect" presStyleLbl="bgShp" presStyleIdx="2" presStyleCnt="6"/>
      <dgm:spPr/>
    </dgm:pt>
    <dgm:pt modelId="{63915737-9DA2-4B45-B039-5F62EEDD8F9D}" type="pres">
      <dgm:prSet presAssocID="{7155F983-8445-4BB8-802B-1A509B76A68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4D59788D-06A3-499A-953C-455EFA1C12D8}" type="pres">
      <dgm:prSet presAssocID="{7155F983-8445-4BB8-802B-1A509B76A686}" presName="spaceRect" presStyleCnt="0"/>
      <dgm:spPr/>
    </dgm:pt>
    <dgm:pt modelId="{5CDADCB4-118F-4A0A-9FC1-BBD4EE45C755}" type="pres">
      <dgm:prSet presAssocID="{7155F983-8445-4BB8-802B-1A509B76A686}" presName="textRect" presStyleLbl="revTx" presStyleIdx="2" presStyleCnt="6">
        <dgm:presLayoutVars>
          <dgm:chMax val="1"/>
          <dgm:chPref val="1"/>
        </dgm:presLayoutVars>
      </dgm:prSet>
      <dgm:spPr/>
    </dgm:pt>
    <dgm:pt modelId="{2F81CC2A-240B-49D7-AECE-4286AABFA80F}" type="pres">
      <dgm:prSet presAssocID="{24950AEF-DD65-474D-940A-F07A850DC880}" presName="sibTrans" presStyleLbl="sibTrans2D1" presStyleIdx="0" presStyleCnt="0"/>
      <dgm:spPr/>
    </dgm:pt>
    <dgm:pt modelId="{DD49E8E7-4F1A-40C6-BBF5-50576BAE14FE}" type="pres">
      <dgm:prSet presAssocID="{80A81B4D-9AA0-4E1D-BE50-BB889676CF99}" presName="compNode" presStyleCnt="0"/>
      <dgm:spPr/>
    </dgm:pt>
    <dgm:pt modelId="{2647C512-EA20-43AA-9046-CBB2C7F5DC83}" type="pres">
      <dgm:prSet presAssocID="{80A81B4D-9AA0-4E1D-BE50-BB889676CF99}" presName="iconBgRect" presStyleLbl="bgShp" presStyleIdx="3" presStyleCnt="6"/>
      <dgm:spPr/>
    </dgm:pt>
    <dgm:pt modelId="{012A40F9-C73F-48C1-A2E4-8E9124ABF6EB}" type="pres">
      <dgm:prSet presAssocID="{80A81B4D-9AA0-4E1D-BE50-BB889676CF9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ales of Justice"/>
        </a:ext>
      </dgm:extLst>
    </dgm:pt>
    <dgm:pt modelId="{732CAACF-1C7C-4CB6-A9F5-21C5385F88C9}" type="pres">
      <dgm:prSet presAssocID="{80A81B4D-9AA0-4E1D-BE50-BB889676CF99}" presName="spaceRect" presStyleCnt="0"/>
      <dgm:spPr/>
    </dgm:pt>
    <dgm:pt modelId="{2B0639F4-B55B-4C1E-BBB0-2B4A28259E46}" type="pres">
      <dgm:prSet presAssocID="{80A81B4D-9AA0-4E1D-BE50-BB889676CF99}" presName="textRect" presStyleLbl="revTx" presStyleIdx="3" presStyleCnt="6">
        <dgm:presLayoutVars>
          <dgm:chMax val="1"/>
          <dgm:chPref val="1"/>
        </dgm:presLayoutVars>
      </dgm:prSet>
      <dgm:spPr/>
    </dgm:pt>
    <dgm:pt modelId="{C752B27A-719D-4D95-8418-F2996BD5DB0F}" type="pres">
      <dgm:prSet presAssocID="{C3AD4B0A-2BEC-4319-AB92-9E88D56D8140}" presName="sibTrans" presStyleLbl="sibTrans2D1" presStyleIdx="0" presStyleCnt="0"/>
      <dgm:spPr/>
    </dgm:pt>
    <dgm:pt modelId="{0222D7C0-C9DB-4F03-868D-6DF5C2F66F00}" type="pres">
      <dgm:prSet presAssocID="{3B0F83F4-74C6-4CA6-A0BD-CD084A731DA9}" presName="compNode" presStyleCnt="0"/>
      <dgm:spPr/>
    </dgm:pt>
    <dgm:pt modelId="{C2F5843F-8A6F-4BB3-B9AC-4ACE02B90EFA}" type="pres">
      <dgm:prSet presAssocID="{3B0F83F4-74C6-4CA6-A0BD-CD084A731DA9}" presName="iconBgRect" presStyleLbl="bgShp" presStyleIdx="4" presStyleCnt="6"/>
      <dgm:spPr/>
    </dgm:pt>
    <dgm:pt modelId="{0F1F8D4A-880F-4DD3-BDB6-0DB1A05FECF6}" type="pres">
      <dgm:prSet presAssocID="{3B0F83F4-74C6-4CA6-A0BD-CD084A731DA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ight Bulb and Gear"/>
        </a:ext>
      </dgm:extLst>
    </dgm:pt>
    <dgm:pt modelId="{66F39CF0-0302-4700-A05E-D77AB5854AE0}" type="pres">
      <dgm:prSet presAssocID="{3B0F83F4-74C6-4CA6-A0BD-CD084A731DA9}" presName="spaceRect" presStyleCnt="0"/>
      <dgm:spPr/>
    </dgm:pt>
    <dgm:pt modelId="{A37AB3A7-C7A2-49EC-987A-B63A2601BA1F}" type="pres">
      <dgm:prSet presAssocID="{3B0F83F4-74C6-4CA6-A0BD-CD084A731DA9}" presName="textRect" presStyleLbl="revTx" presStyleIdx="4" presStyleCnt="6">
        <dgm:presLayoutVars>
          <dgm:chMax val="1"/>
          <dgm:chPref val="1"/>
        </dgm:presLayoutVars>
      </dgm:prSet>
      <dgm:spPr/>
    </dgm:pt>
    <dgm:pt modelId="{398B1201-19CC-4295-9EF4-B5876618DBCB}" type="pres">
      <dgm:prSet presAssocID="{0DB38F7C-DC82-4F25-A1C0-892E824242A2}" presName="sibTrans" presStyleLbl="sibTrans2D1" presStyleIdx="0" presStyleCnt="0"/>
      <dgm:spPr/>
    </dgm:pt>
    <dgm:pt modelId="{56962CE4-3B73-4BC1-AA4A-696EC3FA0B84}" type="pres">
      <dgm:prSet presAssocID="{07064C20-A8CA-402F-86AE-8E33C2CA24D7}" presName="compNode" presStyleCnt="0"/>
      <dgm:spPr/>
    </dgm:pt>
    <dgm:pt modelId="{AD8B227D-0115-444E-8A95-5848D5482478}" type="pres">
      <dgm:prSet presAssocID="{07064C20-A8CA-402F-86AE-8E33C2CA24D7}" presName="iconBgRect" presStyleLbl="bgShp" presStyleIdx="5" presStyleCnt="6"/>
      <dgm:spPr/>
    </dgm:pt>
    <dgm:pt modelId="{DFFE7CE6-7DFE-48AD-866C-B1EE5FE08B33}" type="pres">
      <dgm:prSet presAssocID="{07064C20-A8CA-402F-86AE-8E33C2CA24D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Irritant"/>
        </a:ext>
      </dgm:extLst>
    </dgm:pt>
    <dgm:pt modelId="{B650BB81-7670-49AA-BAF8-C20FDE4B2008}" type="pres">
      <dgm:prSet presAssocID="{07064C20-A8CA-402F-86AE-8E33C2CA24D7}" presName="spaceRect" presStyleCnt="0"/>
      <dgm:spPr/>
    </dgm:pt>
    <dgm:pt modelId="{A0325A95-419F-409F-B405-0A921AB45B8B}" type="pres">
      <dgm:prSet presAssocID="{07064C20-A8CA-402F-86AE-8E33C2CA24D7}" presName="textRect" presStyleLbl="revTx" presStyleIdx="5" presStyleCnt="6">
        <dgm:presLayoutVars>
          <dgm:chMax val="1"/>
          <dgm:chPref val="1"/>
        </dgm:presLayoutVars>
      </dgm:prSet>
      <dgm:spPr/>
    </dgm:pt>
  </dgm:ptLst>
  <dgm:cxnLst>
    <dgm:cxn modelId="{1BA71105-3DF0-4738-9CA0-28EE0E09FE6F}" type="presOf" srcId="{C3AD4B0A-2BEC-4319-AB92-9E88D56D8140}" destId="{C752B27A-719D-4D95-8418-F2996BD5DB0F}" srcOrd="0" destOrd="0" presId="urn:microsoft.com/office/officeart/2018/2/layout/IconCircleList"/>
    <dgm:cxn modelId="{9910EC10-FF82-41A8-AE1E-1A06A5F82B79}" type="presOf" srcId="{048F16EC-B220-44AE-AA6D-6EC5F69A8E8A}" destId="{07F6E809-AAB5-42C1-925D-71DBCA3D9F93}" srcOrd="0" destOrd="0" presId="urn:microsoft.com/office/officeart/2018/2/layout/IconCircleList"/>
    <dgm:cxn modelId="{BDB6BA11-0C51-4084-BAC5-E73ACC416706}" type="presOf" srcId="{3B0F83F4-74C6-4CA6-A0BD-CD084A731DA9}" destId="{A37AB3A7-C7A2-49EC-987A-B63A2601BA1F}" srcOrd="0" destOrd="0" presId="urn:microsoft.com/office/officeart/2018/2/layout/IconCircleList"/>
    <dgm:cxn modelId="{970C272B-557E-42A2-9E17-AECF55DA387A}" srcId="{4DB3EC59-0291-43F6-9D30-9D9512DAB309}" destId="{048F16EC-B220-44AE-AA6D-6EC5F69A8E8A}" srcOrd="0" destOrd="0" parTransId="{6454BA1E-AB78-4AF4-8C82-3BE0A73B1FFB}" sibTransId="{C75CF6B7-EB23-4AF1-9889-C4A255AE6D14}"/>
    <dgm:cxn modelId="{8BE4C23E-717D-482F-8B41-1AAD280A91FB}" srcId="{4DB3EC59-0291-43F6-9D30-9D9512DAB309}" destId="{07064C20-A8CA-402F-86AE-8E33C2CA24D7}" srcOrd="5" destOrd="0" parTransId="{89C7D393-DA34-472B-865A-F417E4D227A4}" sibTransId="{B4C67C0E-0640-44E8-84A6-8723E1DABC0F}"/>
    <dgm:cxn modelId="{F465E64E-B020-4459-B1B1-1F564B54DA5E}" srcId="{4DB3EC59-0291-43F6-9D30-9D9512DAB309}" destId="{80A81B4D-9AA0-4E1D-BE50-BB889676CF99}" srcOrd="3" destOrd="0" parTransId="{5D8C2B74-4D10-42F0-A2F2-FF7A38608CB4}" sibTransId="{C3AD4B0A-2BEC-4319-AB92-9E88D56D8140}"/>
    <dgm:cxn modelId="{A8CB8E59-19E3-41F6-B078-B16FE5E34E2A}" type="presOf" srcId="{06DC67B6-C787-4D18-BD09-EA8B1AC8BE2B}" destId="{586A24A1-D996-4226-8C96-4D53BDED2442}" srcOrd="0" destOrd="0" presId="urn:microsoft.com/office/officeart/2018/2/layout/IconCircleList"/>
    <dgm:cxn modelId="{8BADF15C-D1C7-488A-BD0C-888E79327A70}" srcId="{4DB3EC59-0291-43F6-9D30-9D9512DAB309}" destId="{7155F983-8445-4BB8-802B-1A509B76A686}" srcOrd="2" destOrd="0" parTransId="{3D139234-26E1-4504-8CF4-74006690229C}" sibTransId="{24950AEF-DD65-474D-940A-F07A850DC880}"/>
    <dgm:cxn modelId="{4F2F1075-6E72-43B1-A9FC-05C7F47823AF}" srcId="{4DB3EC59-0291-43F6-9D30-9D9512DAB309}" destId="{06DC67B6-C787-4D18-BD09-EA8B1AC8BE2B}" srcOrd="1" destOrd="0" parTransId="{4A15E3D9-72A8-463F-8609-1C974F5F5EE1}" sibTransId="{E299B76C-9F2E-4E3D-99C2-8FF77D64C5A1}"/>
    <dgm:cxn modelId="{5D36DD7A-EF6D-4AB1-B726-31CE32DDDAC0}" srcId="{4DB3EC59-0291-43F6-9D30-9D9512DAB309}" destId="{3B0F83F4-74C6-4CA6-A0BD-CD084A731DA9}" srcOrd="4" destOrd="0" parTransId="{A6EDB2BD-5B61-4D21-9008-A3A01E4A5A25}" sibTransId="{0DB38F7C-DC82-4F25-A1C0-892E824242A2}"/>
    <dgm:cxn modelId="{96281B88-4547-4FDC-9F67-D313E5943D80}" type="presOf" srcId="{07064C20-A8CA-402F-86AE-8E33C2CA24D7}" destId="{A0325A95-419F-409F-B405-0A921AB45B8B}" srcOrd="0" destOrd="0" presId="urn:microsoft.com/office/officeart/2018/2/layout/IconCircleList"/>
    <dgm:cxn modelId="{44CADD93-BF10-44E9-902C-210ED54CC41B}" type="presOf" srcId="{7155F983-8445-4BB8-802B-1A509B76A686}" destId="{5CDADCB4-118F-4A0A-9FC1-BBD4EE45C755}" srcOrd="0" destOrd="0" presId="urn:microsoft.com/office/officeart/2018/2/layout/IconCircleList"/>
    <dgm:cxn modelId="{4409209C-1DC5-46E7-AA6C-7FE925E95313}" type="presOf" srcId="{24950AEF-DD65-474D-940A-F07A850DC880}" destId="{2F81CC2A-240B-49D7-AECE-4286AABFA80F}" srcOrd="0" destOrd="0" presId="urn:microsoft.com/office/officeart/2018/2/layout/IconCircleList"/>
    <dgm:cxn modelId="{973A75B7-4694-47A2-A6D6-606FAD95B635}" type="presOf" srcId="{E299B76C-9F2E-4E3D-99C2-8FF77D64C5A1}" destId="{59482B6C-36F7-4622-A98E-09B1D283CDA2}" srcOrd="0" destOrd="0" presId="urn:microsoft.com/office/officeart/2018/2/layout/IconCircleList"/>
    <dgm:cxn modelId="{77AA89B9-E2FB-4FC8-B304-C571C762A8ED}" type="presOf" srcId="{4DB3EC59-0291-43F6-9D30-9D9512DAB309}" destId="{7FEFBBA9-1980-4F14-AABA-61E65E438808}" srcOrd="0" destOrd="0" presId="urn:microsoft.com/office/officeart/2018/2/layout/IconCircleList"/>
    <dgm:cxn modelId="{E48C30CC-D145-4FC7-A37E-DA8500558637}" type="presOf" srcId="{0DB38F7C-DC82-4F25-A1C0-892E824242A2}" destId="{398B1201-19CC-4295-9EF4-B5876618DBCB}" srcOrd="0" destOrd="0" presId="urn:microsoft.com/office/officeart/2018/2/layout/IconCircleList"/>
    <dgm:cxn modelId="{8D7968D7-4D36-4F0D-842D-2F73C8A0B055}" type="presOf" srcId="{C75CF6B7-EB23-4AF1-9889-C4A255AE6D14}" destId="{24874555-FF2A-40D3-BAAE-CD159D38D02B}" srcOrd="0" destOrd="0" presId="urn:microsoft.com/office/officeart/2018/2/layout/IconCircleList"/>
    <dgm:cxn modelId="{7BE9E1F1-38DE-4090-8858-8CFA74DE7168}" type="presOf" srcId="{80A81B4D-9AA0-4E1D-BE50-BB889676CF99}" destId="{2B0639F4-B55B-4C1E-BBB0-2B4A28259E46}" srcOrd="0" destOrd="0" presId="urn:microsoft.com/office/officeart/2018/2/layout/IconCircleList"/>
    <dgm:cxn modelId="{75844A99-2849-4F65-AFBA-F44F5395C304}" type="presParOf" srcId="{7FEFBBA9-1980-4F14-AABA-61E65E438808}" destId="{CC1A4F56-B549-43DC-9922-560AA2F13196}" srcOrd="0" destOrd="0" presId="urn:microsoft.com/office/officeart/2018/2/layout/IconCircleList"/>
    <dgm:cxn modelId="{FB9DA75C-8968-4743-9DA8-27DF05C61A2B}" type="presParOf" srcId="{CC1A4F56-B549-43DC-9922-560AA2F13196}" destId="{90BBD142-901F-41DB-80C7-D8CFAC91EF16}" srcOrd="0" destOrd="0" presId="urn:microsoft.com/office/officeart/2018/2/layout/IconCircleList"/>
    <dgm:cxn modelId="{4B27B066-1D86-4736-9601-55F2F0F9B93E}" type="presParOf" srcId="{90BBD142-901F-41DB-80C7-D8CFAC91EF16}" destId="{AFF6C7A9-ED9C-4A77-B626-14FD6253917A}" srcOrd="0" destOrd="0" presId="urn:microsoft.com/office/officeart/2018/2/layout/IconCircleList"/>
    <dgm:cxn modelId="{8BCAD170-86A0-426E-AF2D-7A2F97380601}" type="presParOf" srcId="{90BBD142-901F-41DB-80C7-D8CFAC91EF16}" destId="{901B4F52-2BE6-49CB-BC60-0366E34A5F6A}" srcOrd="1" destOrd="0" presId="urn:microsoft.com/office/officeart/2018/2/layout/IconCircleList"/>
    <dgm:cxn modelId="{E4429DE4-4242-4FA7-B584-3529A877D7C6}" type="presParOf" srcId="{90BBD142-901F-41DB-80C7-D8CFAC91EF16}" destId="{80160EC9-6C3C-4325-BD9A-B14778C19CB2}" srcOrd="2" destOrd="0" presId="urn:microsoft.com/office/officeart/2018/2/layout/IconCircleList"/>
    <dgm:cxn modelId="{0F1F2B73-D7CD-42CE-B839-1D11FB1125DB}" type="presParOf" srcId="{90BBD142-901F-41DB-80C7-D8CFAC91EF16}" destId="{07F6E809-AAB5-42C1-925D-71DBCA3D9F93}" srcOrd="3" destOrd="0" presId="urn:microsoft.com/office/officeart/2018/2/layout/IconCircleList"/>
    <dgm:cxn modelId="{5D3A8F47-DDB3-4DDF-B129-C08C187F2A56}" type="presParOf" srcId="{CC1A4F56-B549-43DC-9922-560AA2F13196}" destId="{24874555-FF2A-40D3-BAAE-CD159D38D02B}" srcOrd="1" destOrd="0" presId="urn:microsoft.com/office/officeart/2018/2/layout/IconCircleList"/>
    <dgm:cxn modelId="{B27F6882-A9FC-471D-9FFC-B13602C59029}" type="presParOf" srcId="{CC1A4F56-B549-43DC-9922-560AA2F13196}" destId="{23A2D793-AB28-4390-8907-50F151012B0F}" srcOrd="2" destOrd="0" presId="urn:microsoft.com/office/officeart/2018/2/layout/IconCircleList"/>
    <dgm:cxn modelId="{52ADBA33-16AC-480A-95DE-0BACEB8EC619}" type="presParOf" srcId="{23A2D793-AB28-4390-8907-50F151012B0F}" destId="{B7C71CF7-EC02-49AD-948A-DAF51B6805B0}" srcOrd="0" destOrd="0" presId="urn:microsoft.com/office/officeart/2018/2/layout/IconCircleList"/>
    <dgm:cxn modelId="{1B48142B-B4C1-4C0B-90DD-498BFC08B194}" type="presParOf" srcId="{23A2D793-AB28-4390-8907-50F151012B0F}" destId="{29D13C46-3A9C-45A9-BCBD-4A46F47F2D6F}" srcOrd="1" destOrd="0" presId="urn:microsoft.com/office/officeart/2018/2/layout/IconCircleList"/>
    <dgm:cxn modelId="{5BBCE7B1-5BA2-47E1-8AD0-D045F63926C1}" type="presParOf" srcId="{23A2D793-AB28-4390-8907-50F151012B0F}" destId="{E5299943-A0B4-425D-966F-07C147AB0BD8}" srcOrd="2" destOrd="0" presId="urn:microsoft.com/office/officeart/2018/2/layout/IconCircleList"/>
    <dgm:cxn modelId="{7848FC7C-D5AA-46F8-930B-649E143B3A6C}" type="presParOf" srcId="{23A2D793-AB28-4390-8907-50F151012B0F}" destId="{586A24A1-D996-4226-8C96-4D53BDED2442}" srcOrd="3" destOrd="0" presId="urn:microsoft.com/office/officeart/2018/2/layout/IconCircleList"/>
    <dgm:cxn modelId="{FA3F362C-D699-4A13-B50D-8A76EF2AF45A}" type="presParOf" srcId="{CC1A4F56-B549-43DC-9922-560AA2F13196}" destId="{59482B6C-36F7-4622-A98E-09B1D283CDA2}" srcOrd="3" destOrd="0" presId="urn:microsoft.com/office/officeart/2018/2/layout/IconCircleList"/>
    <dgm:cxn modelId="{FA479237-4F1F-48BF-A199-29264EB3ADD3}" type="presParOf" srcId="{CC1A4F56-B549-43DC-9922-560AA2F13196}" destId="{2D11FF69-1527-481A-BF2A-5BE5D1CB9B87}" srcOrd="4" destOrd="0" presId="urn:microsoft.com/office/officeart/2018/2/layout/IconCircleList"/>
    <dgm:cxn modelId="{4133D29B-72DB-4FBC-ABAE-7A0D489DE1A5}" type="presParOf" srcId="{2D11FF69-1527-481A-BF2A-5BE5D1CB9B87}" destId="{80EDE1DF-7B3A-4B88-99E5-36473B54ABAE}" srcOrd="0" destOrd="0" presId="urn:microsoft.com/office/officeart/2018/2/layout/IconCircleList"/>
    <dgm:cxn modelId="{AE8A0734-C7AB-4E69-AC10-7C6C8373E237}" type="presParOf" srcId="{2D11FF69-1527-481A-BF2A-5BE5D1CB9B87}" destId="{63915737-9DA2-4B45-B039-5F62EEDD8F9D}" srcOrd="1" destOrd="0" presId="urn:microsoft.com/office/officeart/2018/2/layout/IconCircleList"/>
    <dgm:cxn modelId="{9358499B-C260-44D8-B6B9-1954C4A14563}" type="presParOf" srcId="{2D11FF69-1527-481A-BF2A-5BE5D1CB9B87}" destId="{4D59788D-06A3-499A-953C-455EFA1C12D8}" srcOrd="2" destOrd="0" presId="urn:microsoft.com/office/officeart/2018/2/layout/IconCircleList"/>
    <dgm:cxn modelId="{912C97C2-BBC6-421E-A29A-B65B9816DE17}" type="presParOf" srcId="{2D11FF69-1527-481A-BF2A-5BE5D1CB9B87}" destId="{5CDADCB4-118F-4A0A-9FC1-BBD4EE45C755}" srcOrd="3" destOrd="0" presId="urn:microsoft.com/office/officeart/2018/2/layout/IconCircleList"/>
    <dgm:cxn modelId="{7AD5CE27-D6A0-4C61-914A-A9159F724099}" type="presParOf" srcId="{CC1A4F56-B549-43DC-9922-560AA2F13196}" destId="{2F81CC2A-240B-49D7-AECE-4286AABFA80F}" srcOrd="5" destOrd="0" presId="urn:microsoft.com/office/officeart/2018/2/layout/IconCircleList"/>
    <dgm:cxn modelId="{ADD6050B-85AF-43C0-99BF-F11682399B29}" type="presParOf" srcId="{CC1A4F56-B549-43DC-9922-560AA2F13196}" destId="{DD49E8E7-4F1A-40C6-BBF5-50576BAE14FE}" srcOrd="6" destOrd="0" presId="urn:microsoft.com/office/officeart/2018/2/layout/IconCircleList"/>
    <dgm:cxn modelId="{1F5EBA0F-96F8-4221-B54C-B6DFE0953E3C}" type="presParOf" srcId="{DD49E8E7-4F1A-40C6-BBF5-50576BAE14FE}" destId="{2647C512-EA20-43AA-9046-CBB2C7F5DC83}" srcOrd="0" destOrd="0" presId="urn:microsoft.com/office/officeart/2018/2/layout/IconCircleList"/>
    <dgm:cxn modelId="{000192BA-7665-4784-9229-52B0E92C3C82}" type="presParOf" srcId="{DD49E8E7-4F1A-40C6-BBF5-50576BAE14FE}" destId="{012A40F9-C73F-48C1-A2E4-8E9124ABF6EB}" srcOrd="1" destOrd="0" presId="urn:microsoft.com/office/officeart/2018/2/layout/IconCircleList"/>
    <dgm:cxn modelId="{3369E81F-BC96-484B-AAF5-5D3CA32A94AC}" type="presParOf" srcId="{DD49E8E7-4F1A-40C6-BBF5-50576BAE14FE}" destId="{732CAACF-1C7C-4CB6-A9F5-21C5385F88C9}" srcOrd="2" destOrd="0" presId="urn:microsoft.com/office/officeart/2018/2/layout/IconCircleList"/>
    <dgm:cxn modelId="{6DBA8D06-F197-46A7-A634-BA65604EAB36}" type="presParOf" srcId="{DD49E8E7-4F1A-40C6-BBF5-50576BAE14FE}" destId="{2B0639F4-B55B-4C1E-BBB0-2B4A28259E46}" srcOrd="3" destOrd="0" presId="urn:microsoft.com/office/officeart/2018/2/layout/IconCircleList"/>
    <dgm:cxn modelId="{9D42955D-6E90-4808-A53D-C1C016AEA187}" type="presParOf" srcId="{CC1A4F56-B549-43DC-9922-560AA2F13196}" destId="{C752B27A-719D-4D95-8418-F2996BD5DB0F}" srcOrd="7" destOrd="0" presId="urn:microsoft.com/office/officeart/2018/2/layout/IconCircleList"/>
    <dgm:cxn modelId="{703B0594-1B8E-43D0-A7B6-CFA09D0FE2FF}" type="presParOf" srcId="{CC1A4F56-B549-43DC-9922-560AA2F13196}" destId="{0222D7C0-C9DB-4F03-868D-6DF5C2F66F00}" srcOrd="8" destOrd="0" presId="urn:microsoft.com/office/officeart/2018/2/layout/IconCircleList"/>
    <dgm:cxn modelId="{8C66A808-2E88-4335-9A66-24C68D7D15CF}" type="presParOf" srcId="{0222D7C0-C9DB-4F03-868D-6DF5C2F66F00}" destId="{C2F5843F-8A6F-4BB3-B9AC-4ACE02B90EFA}" srcOrd="0" destOrd="0" presId="urn:microsoft.com/office/officeart/2018/2/layout/IconCircleList"/>
    <dgm:cxn modelId="{ABC7620E-E93D-4FD0-98B3-66D24444E9C8}" type="presParOf" srcId="{0222D7C0-C9DB-4F03-868D-6DF5C2F66F00}" destId="{0F1F8D4A-880F-4DD3-BDB6-0DB1A05FECF6}" srcOrd="1" destOrd="0" presId="urn:microsoft.com/office/officeart/2018/2/layout/IconCircleList"/>
    <dgm:cxn modelId="{3A411E68-5380-4AD1-8168-5C2B7836D633}" type="presParOf" srcId="{0222D7C0-C9DB-4F03-868D-6DF5C2F66F00}" destId="{66F39CF0-0302-4700-A05E-D77AB5854AE0}" srcOrd="2" destOrd="0" presId="urn:microsoft.com/office/officeart/2018/2/layout/IconCircleList"/>
    <dgm:cxn modelId="{905FD4DB-3A76-498C-998D-492984CA7144}" type="presParOf" srcId="{0222D7C0-C9DB-4F03-868D-6DF5C2F66F00}" destId="{A37AB3A7-C7A2-49EC-987A-B63A2601BA1F}" srcOrd="3" destOrd="0" presId="urn:microsoft.com/office/officeart/2018/2/layout/IconCircleList"/>
    <dgm:cxn modelId="{AB248E3F-AC2C-4D4B-87A5-78E940D33F87}" type="presParOf" srcId="{CC1A4F56-B549-43DC-9922-560AA2F13196}" destId="{398B1201-19CC-4295-9EF4-B5876618DBCB}" srcOrd="9" destOrd="0" presId="urn:microsoft.com/office/officeart/2018/2/layout/IconCircleList"/>
    <dgm:cxn modelId="{84D553DA-1EF7-408A-BB1D-C33588839628}" type="presParOf" srcId="{CC1A4F56-B549-43DC-9922-560AA2F13196}" destId="{56962CE4-3B73-4BC1-AA4A-696EC3FA0B84}" srcOrd="10" destOrd="0" presId="urn:microsoft.com/office/officeart/2018/2/layout/IconCircleList"/>
    <dgm:cxn modelId="{36776BE1-2785-4CAA-AABA-66A3863304E3}" type="presParOf" srcId="{56962CE4-3B73-4BC1-AA4A-696EC3FA0B84}" destId="{AD8B227D-0115-444E-8A95-5848D5482478}" srcOrd="0" destOrd="0" presId="urn:microsoft.com/office/officeart/2018/2/layout/IconCircleList"/>
    <dgm:cxn modelId="{C71E14FC-B946-418C-B5E0-1E6246473DD0}" type="presParOf" srcId="{56962CE4-3B73-4BC1-AA4A-696EC3FA0B84}" destId="{DFFE7CE6-7DFE-48AD-866C-B1EE5FE08B33}" srcOrd="1" destOrd="0" presId="urn:microsoft.com/office/officeart/2018/2/layout/IconCircleList"/>
    <dgm:cxn modelId="{C92B8158-26AA-4E34-80EE-DE63A11A651E}" type="presParOf" srcId="{56962CE4-3B73-4BC1-AA4A-696EC3FA0B84}" destId="{B650BB81-7670-49AA-BAF8-C20FDE4B2008}" srcOrd="2" destOrd="0" presId="urn:microsoft.com/office/officeart/2018/2/layout/IconCircleList"/>
    <dgm:cxn modelId="{1EDA799D-19D0-4E80-ABE7-DFC50795C17B}" type="presParOf" srcId="{56962CE4-3B73-4BC1-AA4A-696EC3FA0B84}" destId="{A0325A95-419F-409F-B405-0A921AB45B8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029146-03F9-47E3-9883-44748D65EF67}" type="doc">
      <dgm:prSet loTypeId="urn:microsoft.com/office/officeart/2016/7/layout/RepeatingBendingProcessNew" loCatId="process" qsTypeId="urn:microsoft.com/office/officeart/2005/8/quickstyle/simple1" qsCatId="simple" csTypeId="urn:microsoft.com/office/officeart/2018/5/colors/Iconchunking_neutralbg_colorful1" csCatId="colorful" phldr="1"/>
      <dgm:spPr/>
      <dgm:t>
        <a:bodyPr/>
        <a:lstStyle/>
        <a:p>
          <a:endParaRPr lang="en-US"/>
        </a:p>
      </dgm:t>
    </dgm:pt>
    <dgm:pt modelId="{3028DD32-C00F-4E50-B4D2-B84AD06491C2}">
      <dgm:prSet/>
      <dgm:spPr/>
      <dgm:t>
        <a:bodyPr/>
        <a:lstStyle/>
        <a:p>
          <a:pPr>
            <a:lnSpc>
              <a:spcPct val="100000"/>
            </a:lnSpc>
          </a:pPr>
          <a:r>
            <a:rPr lang="en-US" dirty="0"/>
            <a:t>Do you have a curated set of content?</a:t>
          </a:r>
        </a:p>
      </dgm:t>
    </dgm:pt>
    <dgm:pt modelId="{547C911F-37FD-4DDD-8FC7-310198127821}" type="parTrans" cxnId="{080FBDEF-3F9F-41C1-807C-0B4B6EFFA6F6}">
      <dgm:prSet/>
      <dgm:spPr/>
      <dgm:t>
        <a:bodyPr/>
        <a:lstStyle/>
        <a:p>
          <a:endParaRPr lang="en-US"/>
        </a:p>
      </dgm:t>
    </dgm:pt>
    <dgm:pt modelId="{EAE1CC96-9ACD-45EA-A440-D778C2D2886F}" type="sibTrans" cxnId="{080FBDEF-3F9F-41C1-807C-0B4B6EFFA6F6}">
      <dgm:prSet phldrT="1"/>
      <dgm:spPr/>
      <dgm:t>
        <a:bodyPr/>
        <a:lstStyle/>
        <a:p>
          <a:endParaRPr lang="en-US"/>
        </a:p>
      </dgm:t>
    </dgm:pt>
    <dgm:pt modelId="{1BF16AB6-9CD1-457D-B5E0-BBF5E682744B}">
      <dgm:prSet/>
      <dgm:spPr/>
      <dgm:t>
        <a:bodyPr/>
        <a:lstStyle/>
        <a:p>
          <a:pPr>
            <a:lnSpc>
              <a:spcPct val="100000"/>
            </a:lnSpc>
          </a:pPr>
          <a:r>
            <a:rPr lang="en-US" dirty="0"/>
            <a:t>Identify relevant data sources</a:t>
          </a:r>
        </a:p>
      </dgm:t>
    </dgm:pt>
    <dgm:pt modelId="{DDB9FFE2-CF64-408B-9C92-E79DC291D17B}" type="parTrans" cxnId="{2386309F-1A38-4D4B-87BE-41B6E5B8B66C}">
      <dgm:prSet/>
      <dgm:spPr/>
      <dgm:t>
        <a:bodyPr/>
        <a:lstStyle/>
        <a:p>
          <a:endParaRPr lang="en-US"/>
        </a:p>
      </dgm:t>
    </dgm:pt>
    <dgm:pt modelId="{F7452FE1-1C27-4896-806A-A0BAC95EF67C}" type="sibTrans" cxnId="{2386309F-1A38-4D4B-87BE-41B6E5B8B66C}">
      <dgm:prSet phldrT="2"/>
      <dgm:spPr/>
      <dgm:t>
        <a:bodyPr/>
        <a:lstStyle/>
        <a:p>
          <a:endParaRPr lang="en-US"/>
        </a:p>
      </dgm:t>
    </dgm:pt>
    <dgm:pt modelId="{CCD9A633-1B69-404E-B562-CB2F5117616E}">
      <dgm:prSet/>
      <dgm:spPr/>
      <dgm:t>
        <a:bodyPr/>
        <a:lstStyle/>
        <a:p>
          <a:pPr>
            <a:lnSpc>
              <a:spcPct val="100000"/>
            </a:lnSpc>
          </a:pPr>
          <a:r>
            <a:rPr lang="en-US" dirty="0"/>
            <a:t>Give us data via JSON format files that conforms to our specification</a:t>
          </a:r>
        </a:p>
      </dgm:t>
    </dgm:pt>
    <dgm:pt modelId="{2B08BB15-3380-4BBC-9861-E2234A0D2016}" type="parTrans" cxnId="{3EB36A70-5291-4C75-976A-062402E50A0C}">
      <dgm:prSet/>
      <dgm:spPr/>
      <dgm:t>
        <a:bodyPr/>
        <a:lstStyle/>
        <a:p>
          <a:endParaRPr lang="en-US"/>
        </a:p>
      </dgm:t>
    </dgm:pt>
    <dgm:pt modelId="{5C8F6764-3B0B-4432-8D27-F008957021CB}" type="sibTrans" cxnId="{3EB36A70-5291-4C75-976A-062402E50A0C}">
      <dgm:prSet phldrT="3"/>
      <dgm:spPr/>
      <dgm:t>
        <a:bodyPr/>
        <a:lstStyle/>
        <a:p>
          <a:endParaRPr lang="en-US"/>
        </a:p>
      </dgm:t>
    </dgm:pt>
    <dgm:pt modelId="{9FC000EE-AE49-4CE9-8044-6351BACB0673}">
      <dgm:prSet/>
      <dgm:spPr/>
      <dgm:t>
        <a:bodyPr/>
        <a:lstStyle/>
        <a:p>
          <a:pPr>
            <a:lnSpc>
              <a:spcPct val="100000"/>
            </a:lnSpc>
          </a:pPr>
          <a:r>
            <a:rPr lang="en-US" dirty="0"/>
            <a:t>Should be publicly available content</a:t>
          </a:r>
        </a:p>
      </dgm:t>
    </dgm:pt>
    <dgm:pt modelId="{4687972F-AFCE-4263-BD04-29ED2C646960}" type="parTrans" cxnId="{A950D8E0-E370-4681-B7CD-A1026FF08786}">
      <dgm:prSet/>
      <dgm:spPr/>
      <dgm:t>
        <a:bodyPr/>
        <a:lstStyle/>
        <a:p>
          <a:endParaRPr lang="en-US"/>
        </a:p>
      </dgm:t>
    </dgm:pt>
    <dgm:pt modelId="{260C81BF-DDF8-48A2-A064-A3C2F49D64DB}" type="sibTrans" cxnId="{A950D8E0-E370-4681-B7CD-A1026FF08786}">
      <dgm:prSet phldrT="4"/>
      <dgm:spPr/>
      <dgm:t>
        <a:bodyPr/>
        <a:lstStyle/>
        <a:p>
          <a:endParaRPr lang="en-US"/>
        </a:p>
      </dgm:t>
    </dgm:pt>
    <dgm:pt modelId="{453D99FB-64B5-45D1-A0FD-56831EDD241D}">
      <dgm:prSet/>
      <dgm:spPr/>
      <dgm:t>
        <a:bodyPr/>
        <a:lstStyle/>
        <a:p>
          <a:pPr>
            <a:lnSpc>
              <a:spcPct val="100000"/>
            </a:lnSpc>
          </a:pPr>
          <a:r>
            <a:rPr lang="en-US" dirty="0"/>
            <a:t>Plan to update file regularly to avoid stale data</a:t>
          </a:r>
        </a:p>
      </dgm:t>
    </dgm:pt>
    <dgm:pt modelId="{67AAF879-1CE1-4EEA-9D4E-3BFFEAFB7C48}" type="parTrans" cxnId="{5729326A-7471-4991-A4A5-D2B02614CDA5}">
      <dgm:prSet/>
      <dgm:spPr/>
      <dgm:t>
        <a:bodyPr/>
        <a:lstStyle/>
        <a:p>
          <a:endParaRPr lang="en-US"/>
        </a:p>
      </dgm:t>
    </dgm:pt>
    <dgm:pt modelId="{15322FC4-316F-4ADC-8B65-A9C0E4CE82A8}" type="sibTrans" cxnId="{5729326A-7471-4991-A4A5-D2B02614CDA5}">
      <dgm:prSet phldrT="5"/>
      <dgm:spPr/>
      <dgm:t>
        <a:bodyPr/>
        <a:lstStyle/>
        <a:p>
          <a:endParaRPr lang="en-US"/>
        </a:p>
      </dgm:t>
    </dgm:pt>
    <dgm:pt modelId="{540FBDAB-41D4-4856-AF58-5E7480C9514F}">
      <dgm:prSet/>
      <dgm:spPr/>
      <dgm:t>
        <a:bodyPr/>
        <a:lstStyle/>
        <a:p>
          <a:pPr>
            <a:lnSpc>
              <a:spcPct val="100000"/>
            </a:lnSpc>
          </a:pPr>
          <a:r>
            <a:rPr lang="en-US" dirty="0"/>
            <a:t>Alternatively – we are assisting some Extension Services via “scraping” their selected content</a:t>
          </a:r>
        </a:p>
      </dgm:t>
    </dgm:pt>
    <dgm:pt modelId="{5DF653FD-8903-49F3-98AB-F48C2B749E7D}" type="parTrans" cxnId="{6120BBA1-5CFC-43DB-89CE-B36D4F17FE2E}">
      <dgm:prSet/>
      <dgm:spPr/>
      <dgm:t>
        <a:bodyPr/>
        <a:lstStyle/>
        <a:p>
          <a:endParaRPr lang="en-US"/>
        </a:p>
      </dgm:t>
    </dgm:pt>
    <dgm:pt modelId="{A17C2D64-C6A1-48D5-8EBB-9BDCFF9830DE}" type="sibTrans" cxnId="{6120BBA1-5CFC-43DB-89CE-B36D4F17FE2E}">
      <dgm:prSet phldrT="6"/>
      <dgm:spPr/>
      <dgm:t>
        <a:bodyPr/>
        <a:lstStyle/>
        <a:p>
          <a:endParaRPr lang="en-US"/>
        </a:p>
      </dgm:t>
    </dgm:pt>
    <dgm:pt modelId="{43A8D52E-C28B-DF4B-8FCE-DF5E1A55459A}" type="pres">
      <dgm:prSet presAssocID="{8A029146-03F9-47E3-9883-44748D65EF67}" presName="Name0" presStyleCnt="0">
        <dgm:presLayoutVars>
          <dgm:dir/>
          <dgm:resizeHandles val="exact"/>
        </dgm:presLayoutVars>
      </dgm:prSet>
      <dgm:spPr/>
    </dgm:pt>
    <dgm:pt modelId="{F6195237-B830-6F4C-BDF4-5C69C154D139}" type="pres">
      <dgm:prSet presAssocID="{3028DD32-C00F-4E50-B4D2-B84AD06491C2}" presName="node" presStyleLbl="node1" presStyleIdx="0" presStyleCnt="6">
        <dgm:presLayoutVars>
          <dgm:bulletEnabled val="1"/>
        </dgm:presLayoutVars>
      </dgm:prSet>
      <dgm:spPr/>
    </dgm:pt>
    <dgm:pt modelId="{26E372D0-FC31-2E4F-8CB8-BFA12643A652}" type="pres">
      <dgm:prSet presAssocID="{EAE1CC96-9ACD-45EA-A440-D778C2D2886F}" presName="sibTrans" presStyleLbl="sibTrans1D1" presStyleIdx="0" presStyleCnt="5"/>
      <dgm:spPr/>
    </dgm:pt>
    <dgm:pt modelId="{2BFC14E8-D2EC-7B45-AF30-07CE3A1FD961}" type="pres">
      <dgm:prSet presAssocID="{EAE1CC96-9ACD-45EA-A440-D778C2D2886F}" presName="connectorText" presStyleLbl="sibTrans1D1" presStyleIdx="0" presStyleCnt="5"/>
      <dgm:spPr/>
    </dgm:pt>
    <dgm:pt modelId="{5C338BB7-B252-6145-80B5-551E2F5FEB3F}" type="pres">
      <dgm:prSet presAssocID="{9FC000EE-AE49-4CE9-8044-6351BACB0673}" presName="node" presStyleLbl="node1" presStyleIdx="1" presStyleCnt="6">
        <dgm:presLayoutVars>
          <dgm:bulletEnabled val="1"/>
        </dgm:presLayoutVars>
      </dgm:prSet>
      <dgm:spPr/>
    </dgm:pt>
    <dgm:pt modelId="{E85BD61F-83B2-2E4C-8344-D3022BC8485D}" type="pres">
      <dgm:prSet presAssocID="{260C81BF-DDF8-48A2-A064-A3C2F49D64DB}" presName="sibTrans" presStyleLbl="sibTrans1D1" presStyleIdx="1" presStyleCnt="5"/>
      <dgm:spPr/>
    </dgm:pt>
    <dgm:pt modelId="{11C43207-C4D7-BE4A-A860-0ECF324DF842}" type="pres">
      <dgm:prSet presAssocID="{260C81BF-DDF8-48A2-A064-A3C2F49D64DB}" presName="connectorText" presStyleLbl="sibTrans1D1" presStyleIdx="1" presStyleCnt="5"/>
      <dgm:spPr/>
    </dgm:pt>
    <dgm:pt modelId="{29024EEE-5E93-C743-84F3-93A4BA1E597D}" type="pres">
      <dgm:prSet presAssocID="{1BF16AB6-9CD1-457D-B5E0-BBF5E682744B}" presName="node" presStyleLbl="node1" presStyleIdx="2" presStyleCnt="6">
        <dgm:presLayoutVars>
          <dgm:bulletEnabled val="1"/>
        </dgm:presLayoutVars>
      </dgm:prSet>
      <dgm:spPr/>
    </dgm:pt>
    <dgm:pt modelId="{8D39311C-7E7B-F344-89E6-077CCF022D63}" type="pres">
      <dgm:prSet presAssocID="{F7452FE1-1C27-4896-806A-A0BAC95EF67C}" presName="sibTrans" presStyleLbl="sibTrans1D1" presStyleIdx="2" presStyleCnt="5"/>
      <dgm:spPr/>
    </dgm:pt>
    <dgm:pt modelId="{7DAF3600-7F6E-0140-A89C-B76A3C40D9FF}" type="pres">
      <dgm:prSet presAssocID="{F7452FE1-1C27-4896-806A-A0BAC95EF67C}" presName="connectorText" presStyleLbl="sibTrans1D1" presStyleIdx="2" presStyleCnt="5"/>
      <dgm:spPr/>
    </dgm:pt>
    <dgm:pt modelId="{48909F4A-5C9E-084C-87C5-4B933794C38F}" type="pres">
      <dgm:prSet presAssocID="{CCD9A633-1B69-404E-B562-CB2F5117616E}" presName="node" presStyleLbl="node1" presStyleIdx="3" presStyleCnt="6">
        <dgm:presLayoutVars>
          <dgm:bulletEnabled val="1"/>
        </dgm:presLayoutVars>
      </dgm:prSet>
      <dgm:spPr/>
    </dgm:pt>
    <dgm:pt modelId="{0B56E813-742A-864E-BC7E-07F9AA54AE52}" type="pres">
      <dgm:prSet presAssocID="{5C8F6764-3B0B-4432-8D27-F008957021CB}" presName="sibTrans" presStyleLbl="sibTrans1D1" presStyleIdx="3" presStyleCnt="5"/>
      <dgm:spPr/>
    </dgm:pt>
    <dgm:pt modelId="{60837ADF-638E-174C-9686-F493DAFA4424}" type="pres">
      <dgm:prSet presAssocID="{5C8F6764-3B0B-4432-8D27-F008957021CB}" presName="connectorText" presStyleLbl="sibTrans1D1" presStyleIdx="3" presStyleCnt="5"/>
      <dgm:spPr/>
    </dgm:pt>
    <dgm:pt modelId="{CF9EA8C2-988C-DC42-86A6-24827FCAB951}" type="pres">
      <dgm:prSet presAssocID="{540FBDAB-41D4-4856-AF58-5E7480C9514F}" presName="node" presStyleLbl="node1" presStyleIdx="4" presStyleCnt="6">
        <dgm:presLayoutVars>
          <dgm:bulletEnabled val="1"/>
        </dgm:presLayoutVars>
      </dgm:prSet>
      <dgm:spPr/>
    </dgm:pt>
    <dgm:pt modelId="{2136F433-04E8-E449-A461-23B7A9E22D30}" type="pres">
      <dgm:prSet presAssocID="{A17C2D64-C6A1-48D5-8EBB-9BDCFF9830DE}" presName="sibTrans" presStyleLbl="sibTrans1D1" presStyleIdx="4" presStyleCnt="5"/>
      <dgm:spPr/>
    </dgm:pt>
    <dgm:pt modelId="{7B2A7B56-2CC0-C540-931C-EB605C8F98C6}" type="pres">
      <dgm:prSet presAssocID="{A17C2D64-C6A1-48D5-8EBB-9BDCFF9830DE}" presName="connectorText" presStyleLbl="sibTrans1D1" presStyleIdx="4" presStyleCnt="5"/>
      <dgm:spPr/>
    </dgm:pt>
    <dgm:pt modelId="{FAE108F9-B3D8-F840-AE53-CE966C7F72EC}" type="pres">
      <dgm:prSet presAssocID="{453D99FB-64B5-45D1-A0FD-56831EDD241D}" presName="node" presStyleLbl="node1" presStyleIdx="5" presStyleCnt="6">
        <dgm:presLayoutVars>
          <dgm:bulletEnabled val="1"/>
        </dgm:presLayoutVars>
      </dgm:prSet>
      <dgm:spPr/>
    </dgm:pt>
  </dgm:ptLst>
  <dgm:cxnLst>
    <dgm:cxn modelId="{1D5CA107-931F-0348-9CEF-F7C6B8E1359A}" type="presOf" srcId="{A17C2D64-C6A1-48D5-8EBB-9BDCFF9830DE}" destId="{7B2A7B56-2CC0-C540-931C-EB605C8F98C6}" srcOrd="1" destOrd="0" presId="urn:microsoft.com/office/officeart/2016/7/layout/RepeatingBendingProcessNew"/>
    <dgm:cxn modelId="{CA273A32-763C-8A40-8B4A-D9499FBA4047}" type="presOf" srcId="{5C8F6764-3B0B-4432-8D27-F008957021CB}" destId="{60837ADF-638E-174C-9686-F493DAFA4424}" srcOrd="1" destOrd="0" presId="urn:microsoft.com/office/officeart/2016/7/layout/RepeatingBendingProcessNew"/>
    <dgm:cxn modelId="{929C6334-F566-104F-9D95-1AEB76484534}" type="presOf" srcId="{453D99FB-64B5-45D1-A0FD-56831EDD241D}" destId="{FAE108F9-B3D8-F840-AE53-CE966C7F72EC}" srcOrd="0" destOrd="0" presId="urn:microsoft.com/office/officeart/2016/7/layout/RepeatingBendingProcessNew"/>
    <dgm:cxn modelId="{5937CC3C-B1E9-2245-9062-5ABACA00BBA6}" type="presOf" srcId="{F7452FE1-1C27-4896-806A-A0BAC95EF67C}" destId="{7DAF3600-7F6E-0140-A89C-B76A3C40D9FF}" srcOrd="1" destOrd="0" presId="urn:microsoft.com/office/officeart/2016/7/layout/RepeatingBendingProcessNew"/>
    <dgm:cxn modelId="{AAE04652-12DC-B444-849D-33AAEDD79148}" type="presOf" srcId="{3028DD32-C00F-4E50-B4D2-B84AD06491C2}" destId="{F6195237-B830-6F4C-BDF4-5C69C154D139}" srcOrd="0" destOrd="0" presId="urn:microsoft.com/office/officeart/2016/7/layout/RepeatingBendingProcessNew"/>
    <dgm:cxn modelId="{1D62D456-C161-E544-A853-44A22E1A4BB0}" type="presOf" srcId="{1BF16AB6-9CD1-457D-B5E0-BBF5E682744B}" destId="{29024EEE-5E93-C743-84F3-93A4BA1E597D}" srcOrd="0" destOrd="0" presId="urn:microsoft.com/office/officeart/2016/7/layout/RepeatingBendingProcessNew"/>
    <dgm:cxn modelId="{4BB7E567-FDDA-5D45-9DB0-503C5F2784EC}" type="presOf" srcId="{CCD9A633-1B69-404E-B562-CB2F5117616E}" destId="{48909F4A-5C9E-084C-87C5-4B933794C38F}" srcOrd="0" destOrd="0" presId="urn:microsoft.com/office/officeart/2016/7/layout/RepeatingBendingProcessNew"/>
    <dgm:cxn modelId="{5729326A-7471-4991-A4A5-D2B02614CDA5}" srcId="{8A029146-03F9-47E3-9883-44748D65EF67}" destId="{453D99FB-64B5-45D1-A0FD-56831EDD241D}" srcOrd="5" destOrd="0" parTransId="{67AAF879-1CE1-4EEA-9D4E-3BFFEAFB7C48}" sibTransId="{15322FC4-316F-4ADC-8B65-A9C0E4CE82A8}"/>
    <dgm:cxn modelId="{3EB36A70-5291-4C75-976A-062402E50A0C}" srcId="{8A029146-03F9-47E3-9883-44748D65EF67}" destId="{CCD9A633-1B69-404E-B562-CB2F5117616E}" srcOrd="3" destOrd="0" parTransId="{2B08BB15-3380-4BBC-9861-E2234A0D2016}" sibTransId="{5C8F6764-3B0B-4432-8D27-F008957021CB}"/>
    <dgm:cxn modelId="{7161227C-6B13-8F4B-8607-986A2D06337F}" type="presOf" srcId="{540FBDAB-41D4-4856-AF58-5E7480C9514F}" destId="{CF9EA8C2-988C-DC42-86A6-24827FCAB951}" srcOrd="0" destOrd="0" presId="urn:microsoft.com/office/officeart/2016/7/layout/RepeatingBendingProcessNew"/>
    <dgm:cxn modelId="{FAEA0681-7B2E-5743-9C8B-08249F6C5140}" type="presOf" srcId="{260C81BF-DDF8-48A2-A064-A3C2F49D64DB}" destId="{11C43207-C4D7-BE4A-A860-0ECF324DF842}" srcOrd="1" destOrd="0" presId="urn:microsoft.com/office/officeart/2016/7/layout/RepeatingBendingProcessNew"/>
    <dgm:cxn modelId="{46F00B84-E631-D241-A7F3-DD9F3F89922F}" type="presOf" srcId="{EAE1CC96-9ACD-45EA-A440-D778C2D2886F}" destId="{2BFC14E8-D2EC-7B45-AF30-07CE3A1FD961}" srcOrd="1" destOrd="0" presId="urn:microsoft.com/office/officeart/2016/7/layout/RepeatingBendingProcessNew"/>
    <dgm:cxn modelId="{7E623092-DCE8-6840-BFFF-674973A256DC}" type="presOf" srcId="{9FC000EE-AE49-4CE9-8044-6351BACB0673}" destId="{5C338BB7-B252-6145-80B5-551E2F5FEB3F}" srcOrd="0" destOrd="0" presId="urn:microsoft.com/office/officeart/2016/7/layout/RepeatingBendingProcessNew"/>
    <dgm:cxn modelId="{2386309F-1A38-4D4B-87BE-41B6E5B8B66C}" srcId="{8A029146-03F9-47E3-9883-44748D65EF67}" destId="{1BF16AB6-9CD1-457D-B5E0-BBF5E682744B}" srcOrd="2" destOrd="0" parTransId="{DDB9FFE2-CF64-408B-9C92-E79DC291D17B}" sibTransId="{F7452FE1-1C27-4896-806A-A0BAC95EF67C}"/>
    <dgm:cxn modelId="{6120BBA1-5CFC-43DB-89CE-B36D4F17FE2E}" srcId="{8A029146-03F9-47E3-9883-44748D65EF67}" destId="{540FBDAB-41D4-4856-AF58-5E7480C9514F}" srcOrd="4" destOrd="0" parTransId="{5DF653FD-8903-49F3-98AB-F48C2B749E7D}" sibTransId="{A17C2D64-C6A1-48D5-8EBB-9BDCFF9830DE}"/>
    <dgm:cxn modelId="{5D23FAA2-5A4D-5C4E-955B-593D4CD59A2B}" type="presOf" srcId="{EAE1CC96-9ACD-45EA-A440-D778C2D2886F}" destId="{26E372D0-FC31-2E4F-8CB8-BFA12643A652}" srcOrd="0" destOrd="0" presId="urn:microsoft.com/office/officeart/2016/7/layout/RepeatingBendingProcessNew"/>
    <dgm:cxn modelId="{C6DE2DC6-1453-5C4E-9FF2-9D040DA05CB6}" type="presOf" srcId="{A17C2D64-C6A1-48D5-8EBB-9BDCFF9830DE}" destId="{2136F433-04E8-E449-A461-23B7A9E22D30}" srcOrd="0" destOrd="0" presId="urn:microsoft.com/office/officeart/2016/7/layout/RepeatingBendingProcessNew"/>
    <dgm:cxn modelId="{43B7B7D6-83CF-5345-B00D-C592E1D4CAB5}" type="presOf" srcId="{F7452FE1-1C27-4896-806A-A0BAC95EF67C}" destId="{8D39311C-7E7B-F344-89E6-077CCF022D63}" srcOrd="0" destOrd="0" presId="urn:microsoft.com/office/officeart/2016/7/layout/RepeatingBendingProcessNew"/>
    <dgm:cxn modelId="{47DBE4D6-2209-6B43-94DD-5BEE95EA2CA3}" type="presOf" srcId="{8A029146-03F9-47E3-9883-44748D65EF67}" destId="{43A8D52E-C28B-DF4B-8FCE-DF5E1A55459A}" srcOrd="0" destOrd="0" presId="urn:microsoft.com/office/officeart/2016/7/layout/RepeatingBendingProcessNew"/>
    <dgm:cxn modelId="{A950D8E0-E370-4681-B7CD-A1026FF08786}" srcId="{8A029146-03F9-47E3-9883-44748D65EF67}" destId="{9FC000EE-AE49-4CE9-8044-6351BACB0673}" srcOrd="1" destOrd="0" parTransId="{4687972F-AFCE-4263-BD04-29ED2C646960}" sibTransId="{260C81BF-DDF8-48A2-A064-A3C2F49D64DB}"/>
    <dgm:cxn modelId="{43A276E7-7873-814D-8E85-4A3107D1F1DB}" type="presOf" srcId="{260C81BF-DDF8-48A2-A064-A3C2F49D64DB}" destId="{E85BD61F-83B2-2E4C-8344-D3022BC8485D}" srcOrd="0" destOrd="0" presId="urn:microsoft.com/office/officeart/2016/7/layout/RepeatingBendingProcessNew"/>
    <dgm:cxn modelId="{1B1CFBED-46D8-8243-BD6E-C31D4EDD1C13}" type="presOf" srcId="{5C8F6764-3B0B-4432-8D27-F008957021CB}" destId="{0B56E813-742A-864E-BC7E-07F9AA54AE52}" srcOrd="0" destOrd="0" presId="urn:microsoft.com/office/officeart/2016/7/layout/RepeatingBendingProcessNew"/>
    <dgm:cxn modelId="{080FBDEF-3F9F-41C1-807C-0B4B6EFFA6F6}" srcId="{8A029146-03F9-47E3-9883-44748D65EF67}" destId="{3028DD32-C00F-4E50-B4D2-B84AD06491C2}" srcOrd="0" destOrd="0" parTransId="{547C911F-37FD-4DDD-8FC7-310198127821}" sibTransId="{EAE1CC96-9ACD-45EA-A440-D778C2D2886F}"/>
    <dgm:cxn modelId="{0AC4D4BD-F701-DE4A-B483-9CB80B1E0F9B}" type="presParOf" srcId="{43A8D52E-C28B-DF4B-8FCE-DF5E1A55459A}" destId="{F6195237-B830-6F4C-BDF4-5C69C154D139}" srcOrd="0" destOrd="0" presId="urn:microsoft.com/office/officeart/2016/7/layout/RepeatingBendingProcessNew"/>
    <dgm:cxn modelId="{62BCA6CE-834E-B64E-A013-BBB185F6AE7D}" type="presParOf" srcId="{43A8D52E-C28B-DF4B-8FCE-DF5E1A55459A}" destId="{26E372D0-FC31-2E4F-8CB8-BFA12643A652}" srcOrd="1" destOrd="0" presId="urn:microsoft.com/office/officeart/2016/7/layout/RepeatingBendingProcessNew"/>
    <dgm:cxn modelId="{A9F90872-BB52-6846-9A0D-2F026B9961F9}" type="presParOf" srcId="{26E372D0-FC31-2E4F-8CB8-BFA12643A652}" destId="{2BFC14E8-D2EC-7B45-AF30-07CE3A1FD961}" srcOrd="0" destOrd="0" presId="urn:microsoft.com/office/officeart/2016/7/layout/RepeatingBendingProcessNew"/>
    <dgm:cxn modelId="{1769D5B5-DD42-2F4C-9A89-2690BF4EC771}" type="presParOf" srcId="{43A8D52E-C28B-DF4B-8FCE-DF5E1A55459A}" destId="{5C338BB7-B252-6145-80B5-551E2F5FEB3F}" srcOrd="2" destOrd="0" presId="urn:microsoft.com/office/officeart/2016/7/layout/RepeatingBendingProcessNew"/>
    <dgm:cxn modelId="{E92B7EB6-0366-8C46-9C62-F2100B025015}" type="presParOf" srcId="{43A8D52E-C28B-DF4B-8FCE-DF5E1A55459A}" destId="{E85BD61F-83B2-2E4C-8344-D3022BC8485D}" srcOrd="3" destOrd="0" presId="urn:microsoft.com/office/officeart/2016/7/layout/RepeatingBendingProcessNew"/>
    <dgm:cxn modelId="{440690F8-A689-CF4A-8D10-61B308B0AF17}" type="presParOf" srcId="{E85BD61F-83B2-2E4C-8344-D3022BC8485D}" destId="{11C43207-C4D7-BE4A-A860-0ECF324DF842}" srcOrd="0" destOrd="0" presId="urn:microsoft.com/office/officeart/2016/7/layout/RepeatingBendingProcessNew"/>
    <dgm:cxn modelId="{48AC73B1-D54E-6249-8FF6-4F7BA4AE26CE}" type="presParOf" srcId="{43A8D52E-C28B-DF4B-8FCE-DF5E1A55459A}" destId="{29024EEE-5E93-C743-84F3-93A4BA1E597D}" srcOrd="4" destOrd="0" presId="urn:microsoft.com/office/officeart/2016/7/layout/RepeatingBendingProcessNew"/>
    <dgm:cxn modelId="{A3B182E9-9C5B-6941-8280-BACF61BD8489}" type="presParOf" srcId="{43A8D52E-C28B-DF4B-8FCE-DF5E1A55459A}" destId="{8D39311C-7E7B-F344-89E6-077CCF022D63}" srcOrd="5" destOrd="0" presId="urn:microsoft.com/office/officeart/2016/7/layout/RepeatingBendingProcessNew"/>
    <dgm:cxn modelId="{99C1327A-5C35-7C45-BA29-BCEF71572CE5}" type="presParOf" srcId="{8D39311C-7E7B-F344-89E6-077CCF022D63}" destId="{7DAF3600-7F6E-0140-A89C-B76A3C40D9FF}" srcOrd="0" destOrd="0" presId="urn:microsoft.com/office/officeart/2016/7/layout/RepeatingBendingProcessNew"/>
    <dgm:cxn modelId="{7041D0F9-8274-8144-8463-825BFAF0E55A}" type="presParOf" srcId="{43A8D52E-C28B-DF4B-8FCE-DF5E1A55459A}" destId="{48909F4A-5C9E-084C-87C5-4B933794C38F}" srcOrd="6" destOrd="0" presId="urn:microsoft.com/office/officeart/2016/7/layout/RepeatingBendingProcessNew"/>
    <dgm:cxn modelId="{71B84F21-F01E-6B4B-B860-DFE940FCB2C9}" type="presParOf" srcId="{43A8D52E-C28B-DF4B-8FCE-DF5E1A55459A}" destId="{0B56E813-742A-864E-BC7E-07F9AA54AE52}" srcOrd="7" destOrd="0" presId="urn:microsoft.com/office/officeart/2016/7/layout/RepeatingBendingProcessNew"/>
    <dgm:cxn modelId="{D1B3C7D7-38AB-F74C-9C7D-064844F0B69D}" type="presParOf" srcId="{0B56E813-742A-864E-BC7E-07F9AA54AE52}" destId="{60837ADF-638E-174C-9686-F493DAFA4424}" srcOrd="0" destOrd="0" presId="urn:microsoft.com/office/officeart/2016/7/layout/RepeatingBendingProcessNew"/>
    <dgm:cxn modelId="{67115F07-4177-2B40-AA98-26F035644770}" type="presParOf" srcId="{43A8D52E-C28B-DF4B-8FCE-DF5E1A55459A}" destId="{CF9EA8C2-988C-DC42-86A6-24827FCAB951}" srcOrd="8" destOrd="0" presId="urn:microsoft.com/office/officeart/2016/7/layout/RepeatingBendingProcessNew"/>
    <dgm:cxn modelId="{7771719F-C439-3045-957E-5F8F3EDDFEBC}" type="presParOf" srcId="{43A8D52E-C28B-DF4B-8FCE-DF5E1A55459A}" destId="{2136F433-04E8-E449-A461-23B7A9E22D30}" srcOrd="9" destOrd="0" presId="urn:microsoft.com/office/officeart/2016/7/layout/RepeatingBendingProcessNew"/>
    <dgm:cxn modelId="{5CCF2D2C-86D1-D940-BF3C-75477DFA5292}" type="presParOf" srcId="{2136F433-04E8-E449-A461-23B7A9E22D30}" destId="{7B2A7B56-2CC0-C540-931C-EB605C8F98C6}" srcOrd="0" destOrd="0" presId="urn:microsoft.com/office/officeart/2016/7/layout/RepeatingBendingProcessNew"/>
    <dgm:cxn modelId="{AF752993-A23D-6C42-BEB7-2D895778B4A3}" type="presParOf" srcId="{43A8D52E-C28B-DF4B-8FCE-DF5E1A55459A}" destId="{FAE108F9-B3D8-F840-AE53-CE966C7F72EC}"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31FCB-B179-4E2D-A581-3352C02761E3}">
      <dsp:nvSpPr>
        <dsp:cNvPr id="0" name=""/>
        <dsp:cNvSpPr/>
      </dsp:nvSpPr>
      <dsp:spPr>
        <a:xfrm>
          <a:off x="82613" y="9007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BAA963-6FE7-4C79-AAB9-885F7C91BB5A}">
      <dsp:nvSpPr>
        <dsp:cNvPr id="0" name=""/>
        <dsp:cNvSpPr/>
      </dsp:nvSpPr>
      <dsp:spPr>
        <a:xfrm>
          <a:off x="271034" y="27849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8052E5-781D-480A-9053-5130762E8093}">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Serve as a way to connect into Extension</a:t>
          </a:r>
        </a:p>
      </dsp:txBody>
      <dsp:txXfrm>
        <a:off x="1172126" y="90072"/>
        <a:ext cx="2114937" cy="897246"/>
      </dsp:txXfrm>
    </dsp:sp>
    <dsp:sp modelId="{CF9A8CA5-D187-4F9A-847A-DB1363523E36}">
      <dsp:nvSpPr>
        <dsp:cNvPr id="0" name=""/>
        <dsp:cNvSpPr/>
      </dsp:nvSpPr>
      <dsp:spPr>
        <a:xfrm>
          <a:off x="3655575" y="90072"/>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B67441-8075-44E6-9E40-D4F89E724F94}">
      <dsp:nvSpPr>
        <dsp:cNvPr id="0" name=""/>
        <dsp:cNvSpPr/>
      </dsp:nvSpPr>
      <dsp:spPr>
        <a:xfrm>
          <a:off x="3843996" y="278494"/>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F91766-607D-4BE2-A5B0-E4E5548C3AE8}">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Localized and configurable</a:t>
          </a:r>
        </a:p>
      </dsp:txBody>
      <dsp:txXfrm>
        <a:off x="4745088" y="90072"/>
        <a:ext cx="2114937" cy="897246"/>
      </dsp:txXfrm>
    </dsp:sp>
    <dsp:sp modelId="{CFC3173B-6B0E-6443-8035-2377381D8294}">
      <dsp:nvSpPr>
        <dsp:cNvPr id="0" name=""/>
        <dsp:cNvSpPr/>
      </dsp:nvSpPr>
      <dsp:spPr>
        <a:xfrm>
          <a:off x="7228536" y="90072"/>
          <a:ext cx="897246" cy="897246"/>
        </a:xfrm>
        <a:prstGeom prst="ellipse">
          <a:avLst/>
        </a:prstGeom>
        <a:solidFill>
          <a:schemeClr val="bg2">
            <a:lumMod val="50000"/>
            <a:lumOff val="50000"/>
          </a:schemeClr>
        </a:solidFill>
        <a:ln>
          <a:noFill/>
        </a:ln>
        <a:effectLst/>
      </dsp:spPr>
      <dsp:style>
        <a:lnRef idx="0">
          <a:scrgbClr r="0" g="0" b="0"/>
        </a:lnRef>
        <a:fillRef idx="1">
          <a:scrgbClr r="0" g="0" b="0"/>
        </a:fillRef>
        <a:effectRef idx="0">
          <a:scrgbClr r="0" g="0" b="0"/>
        </a:effectRef>
        <a:fontRef idx="minor"/>
      </dsp:style>
    </dsp:sp>
    <dsp:sp modelId="{67B2E24A-AB6D-ED43-AEBA-2B00FE35D5BA}">
      <dsp:nvSpPr>
        <dsp:cNvPr id="0" name=""/>
        <dsp:cNvSpPr/>
      </dsp:nvSpPr>
      <dsp:spPr>
        <a:xfrm>
          <a:off x="7416958" y="278494"/>
          <a:ext cx="520402" cy="520402"/>
        </a:xfrm>
        <a:prstGeom prst="rect">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8C48BF-EB9D-9645-93A7-DD5DA035E02D}">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Accurate (limited hallucinations)</a:t>
          </a:r>
        </a:p>
      </dsp:txBody>
      <dsp:txXfrm>
        <a:off x="8318049" y="90072"/>
        <a:ext cx="2114937" cy="897246"/>
      </dsp:txXfrm>
    </dsp:sp>
    <dsp:sp modelId="{34991B89-9AB8-44EA-B6A0-9F346440406E}">
      <dsp:nvSpPr>
        <dsp:cNvPr id="0" name=""/>
        <dsp:cNvSpPr/>
      </dsp:nvSpPr>
      <dsp:spPr>
        <a:xfrm>
          <a:off x="82613" y="1727045"/>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82432E-588D-4BA4-8771-10A4FB707E20}">
      <dsp:nvSpPr>
        <dsp:cNvPr id="0" name=""/>
        <dsp:cNvSpPr/>
      </dsp:nvSpPr>
      <dsp:spPr>
        <a:xfrm>
          <a:off x="271034" y="1915467"/>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8F31A3-83CB-4F8E-AC48-80A3869F06D6}">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Respect privacy of users</a:t>
          </a:r>
        </a:p>
      </dsp:txBody>
      <dsp:txXfrm>
        <a:off x="1172126" y="1727045"/>
        <a:ext cx="2114937" cy="897246"/>
      </dsp:txXfrm>
    </dsp:sp>
    <dsp:sp modelId="{516B59E5-9FE6-4E59-90FF-1192E39DBDBC}">
      <dsp:nvSpPr>
        <dsp:cNvPr id="0" name=""/>
        <dsp:cNvSpPr/>
      </dsp:nvSpPr>
      <dsp:spPr>
        <a:xfrm>
          <a:off x="3655575" y="1727045"/>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D5989D-F0BF-4B7C-8047-C9284338FB29}">
      <dsp:nvSpPr>
        <dsp:cNvPr id="0" name=""/>
        <dsp:cNvSpPr/>
      </dsp:nvSpPr>
      <dsp:spPr>
        <a:xfrm>
          <a:off x="3843996" y="191546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66E16A-1ABD-40BC-8692-2DDDF499B1F4}">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Cite sources</a:t>
          </a:r>
        </a:p>
      </dsp:txBody>
      <dsp:txXfrm>
        <a:off x="4745088" y="1727045"/>
        <a:ext cx="2114937" cy="897246"/>
      </dsp:txXfrm>
    </dsp:sp>
    <dsp:sp modelId="{8E838000-9D21-4797-ADD8-9342EDD0A68E}">
      <dsp:nvSpPr>
        <dsp:cNvPr id="0" name=""/>
        <dsp:cNvSpPr/>
      </dsp:nvSpPr>
      <dsp:spPr>
        <a:xfrm>
          <a:off x="7228536" y="1727045"/>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0A739-6D97-4324-9365-F9620CF3859D}">
      <dsp:nvSpPr>
        <dsp:cNvPr id="0" name=""/>
        <dsp:cNvSpPr/>
      </dsp:nvSpPr>
      <dsp:spPr>
        <a:xfrm>
          <a:off x="7416958" y="1915467"/>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D87E28-8189-4328-9211-F6A0D23B3904}">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Respect provenance, ownership, and attribution of resources</a:t>
          </a:r>
        </a:p>
      </dsp:txBody>
      <dsp:txXfrm>
        <a:off x="8318049" y="1727045"/>
        <a:ext cx="2114937" cy="897246"/>
      </dsp:txXfrm>
    </dsp:sp>
    <dsp:sp modelId="{2313A490-7B2E-409F-B09D-DD1BAC7ED538}">
      <dsp:nvSpPr>
        <dsp:cNvPr id="0" name=""/>
        <dsp:cNvSpPr/>
      </dsp:nvSpPr>
      <dsp:spPr>
        <a:xfrm>
          <a:off x="82613" y="336401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43F0B8-162A-46B1-BED2-7782414BF3E4}">
      <dsp:nvSpPr>
        <dsp:cNvPr id="0" name=""/>
        <dsp:cNvSpPr/>
      </dsp:nvSpPr>
      <dsp:spPr>
        <a:xfrm>
          <a:off x="271034" y="3552441"/>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95D2CF-3E8E-42BF-A19D-70FED8FE136A}">
      <dsp:nvSpPr>
        <dsp:cNvPr id="0" name=""/>
        <dsp:cNvSpPr/>
      </dsp:nvSpPr>
      <dsp:spPr>
        <a:xfrm>
          <a:off x="1172126"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Content/data should be updated frequently</a:t>
          </a:r>
        </a:p>
      </dsp:txBody>
      <dsp:txXfrm>
        <a:off x="1172126" y="3364019"/>
        <a:ext cx="2114937" cy="897246"/>
      </dsp:txXfrm>
    </dsp:sp>
    <dsp:sp modelId="{7F80BC77-4919-4D45-8AF7-86B2AF663827}">
      <dsp:nvSpPr>
        <dsp:cNvPr id="0" name=""/>
        <dsp:cNvSpPr/>
      </dsp:nvSpPr>
      <dsp:spPr>
        <a:xfrm>
          <a:off x="3655575" y="336401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71B8C0-A307-449F-B97C-8DD29A6E8AB9}">
      <dsp:nvSpPr>
        <dsp:cNvPr id="0" name=""/>
        <dsp:cNvSpPr/>
      </dsp:nvSpPr>
      <dsp:spPr>
        <a:xfrm>
          <a:off x="3843996" y="3552441"/>
          <a:ext cx="520402" cy="52040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A7FE77-B93E-4ED9-8A71-B3B0626E286C}">
      <dsp:nvSpPr>
        <dsp:cNvPr id="0" name=""/>
        <dsp:cNvSpPr/>
      </dsp:nvSpPr>
      <dsp:spPr>
        <a:xfrm>
          <a:off x="4745088"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Reporting for participants</a:t>
          </a:r>
        </a:p>
      </dsp:txBody>
      <dsp:txXfrm>
        <a:off x="4745088" y="3364019"/>
        <a:ext cx="2114937" cy="897246"/>
      </dsp:txXfrm>
    </dsp:sp>
    <dsp:sp modelId="{57B70420-B121-4B38-8A07-12C256EC69D2}">
      <dsp:nvSpPr>
        <dsp:cNvPr id="0" name=""/>
        <dsp:cNvSpPr/>
      </dsp:nvSpPr>
      <dsp:spPr>
        <a:xfrm>
          <a:off x="7228536" y="3364019"/>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E44ED2-BE05-485F-B10B-7610F6C4A712}">
      <dsp:nvSpPr>
        <dsp:cNvPr id="0" name=""/>
        <dsp:cNvSpPr/>
      </dsp:nvSpPr>
      <dsp:spPr>
        <a:xfrm>
          <a:off x="7416958" y="3552441"/>
          <a:ext cx="520402" cy="520402"/>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041884-03A6-4EF7-B2D9-D84E3FB6CBA7}">
      <dsp:nvSpPr>
        <dsp:cNvPr id="0" name=""/>
        <dsp:cNvSpPr/>
      </dsp:nvSpPr>
      <dsp:spPr>
        <a:xfrm>
          <a:off x="8318049"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Leverage open-source tools (where feasible)</a:t>
          </a:r>
        </a:p>
      </dsp:txBody>
      <dsp:txXfrm>
        <a:off x="8318049" y="3364019"/>
        <a:ext cx="2114937" cy="89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12BB0-30B1-4E6E-9862-025B1AA57987}">
      <dsp:nvSpPr>
        <dsp:cNvPr id="0" name=""/>
        <dsp:cNvSpPr/>
      </dsp:nvSpPr>
      <dsp:spPr>
        <a:xfrm>
          <a:off x="0" y="430"/>
          <a:ext cx="10846762" cy="100719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F9D9C2-1C71-4371-9D4C-AFCDA8153E15}">
      <dsp:nvSpPr>
        <dsp:cNvPr id="0" name=""/>
        <dsp:cNvSpPr/>
      </dsp:nvSpPr>
      <dsp:spPr>
        <a:xfrm>
          <a:off x="304677" y="227050"/>
          <a:ext cx="553959" cy="5539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81C97E-CD41-44A9-B0EC-F72F7A31FBC7}">
      <dsp:nvSpPr>
        <dsp:cNvPr id="0" name=""/>
        <dsp:cNvSpPr/>
      </dsp:nvSpPr>
      <dsp:spPr>
        <a:xfrm>
          <a:off x="1163314" y="430"/>
          <a:ext cx="9683447" cy="1007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595" tIns="106595" rIns="106595" bIns="106595" numCol="1" spcCol="1270" anchor="ctr" anchorCtr="0">
          <a:noAutofit/>
        </a:bodyPr>
        <a:lstStyle/>
        <a:p>
          <a:pPr marL="0" lvl="0" indent="0" algn="l" defTabSz="1111250">
            <a:lnSpc>
              <a:spcPct val="100000"/>
            </a:lnSpc>
            <a:spcBef>
              <a:spcPct val="0"/>
            </a:spcBef>
            <a:spcAft>
              <a:spcPct val="35000"/>
            </a:spcAft>
            <a:buNone/>
          </a:pPr>
          <a:r>
            <a:rPr lang="en-US" sz="2500" kern="1200" dirty="0"/>
            <a:t>Augmenting Extension Educators and volunteers</a:t>
          </a:r>
        </a:p>
      </dsp:txBody>
      <dsp:txXfrm>
        <a:off x="1163314" y="430"/>
        <a:ext cx="9683447" cy="1007198"/>
      </dsp:txXfrm>
    </dsp:sp>
    <dsp:sp modelId="{B3A3671B-E305-481E-BA09-F6EC9E7F68B5}">
      <dsp:nvSpPr>
        <dsp:cNvPr id="0" name=""/>
        <dsp:cNvSpPr/>
      </dsp:nvSpPr>
      <dsp:spPr>
        <a:xfrm>
          <a:off x="0" y="1259428"/>
          <a:ext cx="10846762" cy="100719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232D26-611C-4325-8ADA-85C99E5A3D31}">
      <dsp:nvSpPr>
        <dsp:cNvPr id="0" name=""/>
        <dsp:cNvSpPr/>
      </dsp:nvSpPr>
      <dsp:spPr>
        <a:xfrm>
          <a:off x="304677" y="1486047"/>
          <a:ext cx="553959" cy="5539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CA3132-8A89-405D-B82A-C143B1220FD6}">
      <dsp:nvSpPr>
        <dsp:cNvPr id="0" name=""/>
        <dsp:cNvSpPr/>
      </dsp:nvSpPr>
      <dsp:spPr>
        <a:xfrm>
          <a:off x="1163314" y="1259428"/>
          <a:ext cx="9683447" cy="1007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595" tIns="106595" rIns="106595" bIns="106595" numCol="1" spcCol="1270" anchor="ctr" anchorCtr="0">
          <a:noAutofit/>
        </a:bodyPr>
        <a:lstStyle/>
        <a:p>
          <a:pPr marL="0" lvl="0" indent="0" algn="l" defTabSz="1111250">
            <a:lnSpc>
              <a:spcPct val="100000"/>
            </a:lnSpc>
            <a:spcBef>
              <a:spcPct val="0"/>
            </a:spcBef>
            <a:spcAft>
              <a:spcPct val="35000"/>
            </a:spcAft>
            <a:buNone/>
          </a:pPr>
          <a:r>
            <a:rPr lang="en-US" sz="2500" kern="1200"/>
            <a:t>Answering questions from the public </a:t>
          </a:r>
        </a:p>
      </dsp:txBody>
      <dsp:txXfrm>
        <a:off x="1163314" y="1259428"/>
        <a:ext cx="9683447" cy="1007198"/>
      </dsp:txXfrm>
    </dsp:sp>
    <dsp:sp modelId="{BF31B712-45BC-422B-92F4-5FD2F79000E5}">
      <dsp:nvSpPr>
        <dsp:cNvPr id="0" name=""/>
        <dsp:cNvSpPr/>
      </dsp:nvSpPr>
      <dsp:spPr>
        <a:xfrm>
          <a:off x="0" y="2518426"/>
          <a:ext cx="10846762" cy="100719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AC7D62-5036-4F47-AEC5-FEE43E3F3F02}">
      <dsp:nvSpPr>
        <dsp:cNvPr id="0" name=""/>
        <dsp:cNvSpPr/>
      </dsp:nvSpPr>
      <dsp:spPr>
        <a:xfrm>
          <a:off x="304677" y="2745045"/>
          <a:ext cx="553959" cy="5539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DDC0FF-BE93-41A5-8AA2-0769F433299D}">
      <dsp:nvSpPr>
        <dsp:cNvPr id="0" name=""/>
        <dsp:cNvSpPr/>
      </dsp:nvSpPr>
      <dsp:spPr>
        <a:xfrm>
          <a:off x="1163314" y="2518426"/>
          <a:ext cx="9683447" cy="1007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595" tIns="106595" rIns="106595" bIns="106595" numCol="1" spcCol="1270" anchor="ctr" anchorCtr="0">
          <a:noAutofit/>
        </a:bodyPr>
        <a:lstStyle/>
        <a:p>
          <a:pPr marL="0" lvl="0" indent="0" algn="l" defTabSz="1111250">
            <a:lnSpc>
              <a:spcPct val="100000"/>
            </a:lnSpc>
            <a:spcBef>
              <a:spcPct val="0"/>
            </a:spcBef>
            <a:spcAft>
              <a:spcPct val="35000"/>
            </a:spcAft>
            <a:buNone/>
          </a:pPr>
          <a:r>
            <a:rPr lang="en-US" sz="2500" kern="1200" dirty="0"/>
            <a:t>Supporting Ag Producers with complex questions*</a:t>
          </a:r>
        </a:p>
      </dsp:txBody>
      <dsp:txXfrm>
        <a:off x="1163314" y="2518426"/>
        <a:ext cx="9683447" cy="1007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B30CE-0F0E-42C3-B33A-6DB7C21895AE}">
      <dsp:nvSpPr>
        <dsp:cNvPr id="0" name=""/>
        <dsp:cNvSpPr/>
      </dsp:nvSpPr>
      <dsp:spPr>
        <a:xfrm>
          <a:off x="0" y="4592"/>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1749B-46D6-4D09-ABF6-6F4FA5768A10}">
      <dsp:nvSpPr>
        <dsp:cNvPr id="0" name=""/>
        <dsp:cNvSpPr/>
      </dsp:nvSpPr>
      <dsp:spPr>
        <a:xfrm>
          <a:off x="295926" y="224703"/>
          <a:ext cx="538048" cy="538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99EECD-6FA5-47EA-B869-B9A149712927}">
      <dsp:nvSpPr>
        <dsp:cNvPr id="0" name=""/>
        <dsp:cNvSpPr/>
      </dsp:nvSpPr>
      <dsp:spPr>
        <a:xfrm>
          <a:off x="1129902" y="4592"/>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100000"/>
            </a:lnSpc>
            <a:spcBef>
              <a:spcPct val="0"/>
            </a:spcBef>
            <a:spcAft>
              <a:spcPct val="35000"/>
            </a:spcAft>
            <a:buNone/>
          </a:pPr>
          <a:r>
            <a:rPr lang="en-US" sz="1900" kern="1200" dirty="0"/>
            <a:t>Immediate answers 24/7/365 </a:t>
          </a:r>
        </a:p>
      </dsp:txBody>
      <dsp:txXfrm>
        <a:off x="1129902" y="4592"/>
        <a:ext cx="5171698" cy="978270"/>
      </dsp:txXfrm>
    </dsp:sp>
    <dsp:sp modelId="{AB538433-9DA8-44EC-B210-C81267420371}">
      <dsp:nvSpPr>
        <dsp:cNvPr id="0" name=""/>
        <dsp:cNvSpPr/>
      </dsp:nvSpPr>
      <dsp:spPr>
        <a:xfrm>
          <a:off x="0" y="1227431"/>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E44B7A-12A9-4A78-89F2-E77AF7CA1B39}">
      <dsp:nvSpPr>
        <dsp:cNvPr id="0" name=""/>
        <dsp:cNvSpPr/>
      </dsp:nvSpPr>
      <dsp:spPr>
        <a:xfrm>
          <a:off x="295926" y="1447541"/>
          <a:ext cx="538048" cy="538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983002-CC95-44D5-A052-C2318F612E32}">
      <dsp:nvSpPr>
        <dsp:cNvPr id="0" name=""/>
        <dsp:cNvSpPr/>
      </dsp:nvSpPr>
      <dsp:spPr>
        <a:xfrm>
          <a:off x="1129902" y="1227431"/>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100000"/>
            </a:lnSpc>
            <a:spcBef>
              <a:spcPct val="0"/>
            </a:spcBef>
            <a:spcAft>
              <a:spcPct val="35000"/>
            </a:spcAft>
            <a:buNone/>
          </a:pPr>
          <a:r>
            <a:rPr lang="en-US" sz="1900" kern="1200" dirty="0"/>
            <a:t>Surfacing “hidden” Extension content</a:t>
          </a:r>
        </a:p>
      </dsp:txBody>
      <dsp:txXfrm>
        <a:off x="1129902" y="1227431"/>
        <a:ext cx="5171698" cy="978270"/>
      </dsp:txXfrm>
    </dsp:sp>
    <dsp:sp modelId="{72B0DFE8-08C6-4A00-AFE4-AEB34F61883B}">
      <dsp:nvSpPr>
        <dsp:cNvPr id="0" name=""/>
        <dsp:cNvSpPr/>
      </dsp:nvSpPr>
      <dsp:spPr>
        <a:xfrm>
          <a:off x="0" y="2450269"/>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CA7162-E879-4FD9-9773-0820A2D2DDD9}">
      <dsp:nvSpPr>
        <dsp:cNvPr id="0" name=""/>
        <dsp:cNvSpPr/>
      </dsp:nvSpPr>
      <dsp:spPr>
        <a:xfrm>
          <a:off x="295926" y="2670380"/>
          <a:ext cx="538048" cy="538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819385-A29E-4C9B-B448-D9F41DB02DED}">
      <dsp:nvSpPr>
        <dsp:cNvPr id="0" name=""/>
        <dsp:cNvSpPr/>
      </dsp:nvSpPr>
      <dsp:spPr>
        <a:xfrm>
          <a:off x="1129902" y="2450269"/>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100000"/>
            </a:lnSpc>
            <a:spcBef>
              <a:spcPct val="0"/>
            </a:spcBef>
            <a:spcAft>
              <a:spcPct val="35000"/>
            </a:spcAft>
            <a:buNone/>
          </a:pPr>
          <a:r>
            <a:rPr lang="en-US" sz="1900" kern="1200" dirty="0"/>
            <a:t>Offload basic question-answering</a:t>
          </a:r>
        </a:p>
      </dsp:txBody>
      <dsp:txXfrm>
        <a:off x="1129902" y="2450269"/>
        <a:ext cx="5171698" cy="978270"/>
      </dsp:txXfrm>
    </dsp:sp>
    <dsp:sp modelId="{AA709B96-41E9-4CFE-8635-DEA7AFF32C05}">
      <dsp:nvSpPr>
        <dsp:cNvPr id="0" name=""/>
        <dsp:cNvSpPr/>
      </dsp:nvSpPr>
      <dsp:spPr>
        <a:xfrm>
          <a:off x="0" y="3673107"/>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1A3C39-12E3-464B-B1B8-D1168D419865}">
      <dsp:nvSpPr>
        <dsp:cNvPr id="0" name=""/>
        <dsp:cNvSpPr/>
      </dsp:nvSpPr>
      <dsp:spPr>
        <a:xfrm>
          <a:off x="295926" y="3893218"/>
          <a:ext cx="538048" cy="5380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F1D286-7FB9-490B-A3A8-F5302047FA9D}">
      <dsp:nvSpPr>
        <dsp:cNvPr id="0" name=""/>
        <dsp:cNvSpPr/>
      </dsp:nvSpPr>
      <dsp:spPr>
        <a:xfrm>
          <a:off x="1129902" y="3673107"/>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100000"/>
            </a:lnSpc>
            <a:spcBef>
              <a:spcPct val="0"/>
            </a:spcBef>
            <a:spcAft>
              <a:spcPct val="35000"/>
            </a:spcAft>
            <a:buNone/>
          </a:pPr>
          <a:r>
            <a:rPr lang="en-US" sz="1900" kern="1200" dirty="0"/>
            <a:t>Scalable for crises/hot topics</a:t>
          </a:r>
        </a:p>
      </dsp:txBody>
      <dsp:txXfrm>
        <a:off x="1129902" y="3673107"/>
        <a:ext cx="5171698" cy="978270"/>
      </dsp:txXfrm>
    </dsp:sp>
    <dsp:sp modelId="{8510669B-A6A4-492B-AC95-6AB69AFD3C45}">
      <dsp:nvSpPr>
        <dsp:cNvPr id="0" name=""/>
        <dsp:cNvSpPr/>
      </dsp:nvSpPr>
      <dsp:spPr>
        <a:xfrm>
          <a:off x="0" y="4895945"/>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3E78BD-5A77-4A6F-B396-5824A1F5170C}">
      <dsp:nvSpPr>
        <dsp:cNvPr id="0" name=""/>
        <dsp:cNvSpPr/>
      </dsp:nvSpPr>
      <dsp:spPr>
        <a:xfrm>
          <a:off x="295926" y="5116056"/>
          <a:ext cx="538048" cy="5380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057974-9C1B-4EDB-9F62-B7568C8A8903}">
      <dsp:nvSpPr>
        <dsp:cNvPr id="0" name=""/>
        <dsp:cNvSpPr/>
      </dsp:nvSpPr>
      <dsp:spPr>
        <a:xfrm>
          <a:off x="1129902" y="4895945"/>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100000"/>
            </a:lnSpc>
            <a:spcBef>
              <a:spcPct val="0"/>
            </a:spcBef>
            <a:spcAft>
              <a:spcPct val="35000"/>
            </a:spcAft>
            <a:buNone/>
          </a:pPr>
          <a:r>
            <a:rPr lang="en-US" sz="1900" kern="1200" dirty="0"/>
            <a:t>Data gathering and insights</a:t>
          </a:r>
        </a:p>
      </dsp:txBody>
      <dsp:txXfrm>
        <a:off x="1129902" y="4895945"/>
        <a:ext cx="5171698" cy="9782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3C047-8121-4B62-BA85-BAD200BE97FD}">
      <dsp:nvSpPr>
        <dsp:cNvPr id="0" name=""/>
        <dsp:cNvSpPr/>
      </dsp:nvSpPr>
      <dsp:spPr>
        <a:xfrm>
          <a:off x="318370" y="1677998"/>
          <a:ext cx="810132" cy="81013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4D421A-0D76-4F57-8EFC-2956061493D6}">
      <dsp:nvSpPr>
        <dsp:cNvPr id="0" name=""/>
        <dsp:cNvSpPr/>
      </dsp:nvSpPr>
      <dsp:spPr>
        <a:xfrm>
          <a:off x="488497" y="1848126"/>
          <a:ext cx="469876" cy="4698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6FEA3-DEC4-481A-9E8A-759B658B96FD}">
      <dsp:nvSpPr>
        <dsp:cNvPr id="0" name=""/>
        <dsp:cNvSpPr/>
      </dsp:nvSpPr>
      <dsp:spPr>
        <a:xfrm>
          <a:off x="1302102" y="1272790"/>
          <a:ext cx="1909598" cy="1620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Biased training data and/or biased algorithms could lead to biased outputs</a:t>
          </a:r>
        </a:p>
      </dsp:txBody>
      <dsp:txXfrm>
        <a:off x="1302102" y="1272790"/>
        <a:ext cx="1909598" cy="1620549"/>
      </dsp:txXfrm>
    </dsp:sp>
    <dsp:sp modelId="{D0CB9F13-0473-4746-90F0-78231280050F}">
      <dsp:nvSpPr>
        <dsp:cNvPr id="0" name=""/>
        <dsp:cNvSpPr/>
      </dsp:nvSpPr>
      <dsp:spPr>
        <a:xfrm>
          <a:off x="3544434" y="1677998"/>
          <a:ext cx="810132" cy="81013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F96F93-2752-4F3B-AD82-F6B053041156}">
      <dsp:nvSpPr>
        <dsp:cNvPr id="0" name=""/>
        <dsp:cNvSpPr/>
      </dsp:nvSpPr>
      <dsp:spPr>
        <a:xfrm>
          <a:off x="3714562" y="1848126"/>
          <a:ext cx="469876" cy="4698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801741-F488-431C-9E0C-0E3E6A502A0C}">
      <dsp:nvSpPr>
        <dsp:cNvPr id="0" name=""/>
        <dsp:cNvSpPr/>
      </dsp:nvSpPr>
      <dsp:spPr>
        <a:xfrm>
          <a:off x="4528167" y="1452085"/>
          <a:ext cx="1909598" cy="1261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Ethical considerations such as transparency, accountability and social responsibility </a:t>
          </a:r>
        </a:p>
      </dsp:txBody>
      <dsp:txXfrm>
        <a:off x="4528167" y="1452085"/>
        <a:ext cx="1909598" cy="1261959"/>
      </dsp:txXfrm>
    </dsp:sp>
    <dsp:sp modelId="{136F3402-E90C-4ED1-AFEB-671A295305B1}">
      <dsp:nvSpPr>
        <dsp:cNvPr id="0" name=""/>
        <dsp:cNvSpPr/>
      </dsp:nvSpPr>
      <dsp:spPr>
        <a:xfrm>
          <a:off x="6770498" y="1677998"/>
          <a:ext cx="810132" cy="81013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C66FF5-BEFB-4CC9-8D3D-04643FF1C067}">
      <dsp:nvSpPr>
        <dsp:cNvPr id="0" name=""/>
        <dsp:cNvSpPr/>
      </dsp:nvSpPr>
      <dsp:spPr>
        <a:xfrm>
          <a:off x="6940626" y="1848126"/>
          <a:ext cx="469876" cy="4698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0B3547-A893-44D5-A635-2A078D7EE609}">
      <dsp:nvSpPr>
        <dsp:cNvPr id="0" name=""/>
        <dsp:cNvSpPr/>
      </dsp:nvSpPr>
      <dsp:spPr>
        <a:xfrm>
          <a:off x="7754231" y="1677998"/>
          <a:ext cx="1909598" cy="81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What happens to those whose jobs are displaced</a:t>
          </a:r>
        </a:p>
      </dsp:txBody>
      <dsp:txXfrm>
        <a:off x="7754231" y="1677998"/>
        <a:ext cx="1909598" cy="8101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6C7A9-ED9C-4A77-B626-14FD6253917A}">
      <dsp:nvSpPr>
        <dsp:cNvPr id="0" name=""/>
        <dsp:cNvSpPr/>
      </dsp:nvSpPr>
      <dsp:spPr>
        <a:xfrm>
          <a:off x="1455133" y="88040"/>
          <a:ext cx="857854" cy="8578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1B4F52-2BE6-49CB-BC60-0366E34A5F6A}">
      <dsp:nvSpPr>
        <dsp:cNvPr id="0" name=""/>
        <dsp:cNvSpPr/>
      </dsp:nvSpPr>
      <dsp:spPr>
        <a:xfrm>
          <a:off x="1635282" y="268190"/>
          <a:ext cx="497555" cy="4975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F6E809-AAB5-42C1-925D-71DBCA3D9F93}">
      <dsp:nvSpPr>
        <dsp:cNvPr id="0" name=""/>
        <dsp:cNvSpPr/>
      </dsp:nvSpPr>
      <dsp:spPr>
        <a:xfrm>
          <a:off x="2496813" y="88040"/>
          <a:ext cx="2022085" cy="85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dirty="0"/>
            <a:t>Increased efficiency</a:t>
          </a:r>
        </a:p>
      </dsp:txBody>
      <dsp:txXfrm>
        <a:off x="2496813" y="88040"/>
        <a:ext cx="2022085" cy="857854"/>
      </dsp:txXfrm>
    </dsp:sp>
    <dsp:sp modelId="{B7C71CF7-EC02-49AD-948A-DAF51B6805B0}">
      <dsp:nvSpPr>
        <dsp:cNvPr id="0" name=""/>
        <dsp:cNvSpPr/>
      </dsp:nvSpPr>
      <dsp:spPr>
        <a:xfrm>
          <a:off x="4871233" y="88040"/>
          <a:ext cx="857854" cy="8578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D13C46-3A9C-45A9-BCBD-4A46F47F2D6F}">
      <dsp:nvSpPr>
        <dsp:cNvPr id="0" name=""/>
        <dsp:cNvSpPr/>
      </dsp:nvSpPr>
      <dsp:spPr>
        <a:xfrm>
          <a:off x="5051382" y="268190"/>
          <a:ext cx="497555" cy="4975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A24A1-D996-4226-8C96-4D53BDED2442}">
      <dsp:nvSpPr>
        <dsp:cNvPr id="0" name=""/>
        <dsp:cNvSpPr/>
      </dsp:nvSpPr>
      <dsp:spPr>
        <a:xfrm>
          <a:off x="5912913" y="88040"/>
          <a:ext cx="2022085" cy="85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dirty="0"/>
            <a:t>Job displacement </a:t>
          </a:r>
        </a:p>
      </dsp:txBody>
      <dsp:txXfrm>
        <a:off x="5912913" y="88040"/>
        <a:ext cx="2022085" cy="857854"/>
      </dsp:txXfrm>
    </dsp:sp>
    <dsp:sp modelId="{80EDE1DF-7B3A-4B88-99E5-36473B54ABAE}">
      <dsp:nvSpPr>
        <dsp:cNvPr id="0" name=""/>
        <dsp:cNvSpPr/>
      </dsp:nvSpPr>
      <dsp:spPr>
        <a:xfrm>
          <a:off x="1455133" y="1654137"/>
          <a:ext cx="857854" cy="8578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915737-9DA2-4B45-B039-5F62EEDD8F9D}">
      <dsp:nvSpPr>
        <dsp:cNvPr id="0" name=""/>
        <dsp:cNvSpPr/>
      </dsp:nvSpPr>
      <dsp:spPr>
        <a:xfrm>
          <a:off x="1635282" y="1834287"/>
          <a:ext cx="497555" cy="4975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ADCB4-118F-4A0A-9FC1-BBD4EE45C755}">
      <dsp:nvSpPr>
        <dsp:cNvPr id="0" name=""/>
        <dsp:cNvSpPr/>
      </dsp:nvSpPr>
      <dsp:spPr>
        <a:xfrm>
          <a:off x="2496813" y="1654137"/>
          <a:ext cx="2022085" cy="85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dirty="0"/>
            <a:t>Improved education via AI augmentation of teaching</a:t>
          </a:r>
        </a:p>
      </dsp:txBody>
      <dsp:txXfrm>
        <a:off x="2496813" y="1654137"/>
        <a:ext cx="2022085" cy="857854"/>
      </dsp:txXfrm>
    </dsp:sp>
    <dsp:sp modelId="{2647C512-EA20-43AA-9046-CBB2C7F5DC83}">
      <dsp:nvSpPr>
        <dsp:cNvPr id="0" name=""/>
        <dsp:cNvSpPr/>
      </dsp:nvSpPr>
      <dsp:spPr>
        <a:xfrm>
          <a:off x="4871233" y="1654137"/>
          <a:ext cx="857854" cy="8578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A40F9-C73F-48C1-A2E4-8E9124ABF6EB}">
      <dsp:nvSpPr>
        <dsp:cNvPr id="0" name=""/>
        <dsp:cNvSpPr/>
      </dsp:nvSpPr>
      <dsp:spPr>
        <a:xfrm>
          <a:off x="5051382" y="1834287"/>
          <a:ext cx="497555" cy="4975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639F4-B55B-4C1E-BBB0-2B4A28259E46}">
      <dsp:nvSpPr>
        <dsp:cNvPr id="0" name=""/>
        <dsp:cNvSpPr/>
      </dsp:nvSpPr>
      <dsp:spPr>
        <a:xfrm>
          <a:off x="5912913" y="1654137"/>
          <a:ext cx="2022085" cy="85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dirty="0"/>
            <a:t>Ethical considerations, transparency and  risk management</a:t>
          </a:r>
        </a:p>
      </dsp:txBody>
      <dsp:txXfrm>
        <a:off x="5912913" y="1654137"/>
        <a:ext cx="2022085" cy="857854"/>
      </dsp:txXfrm>
    </dsp:sp>
    <dsp:sp modelId="{C2F5843F-8A6F-4BB3-B9AC-4ACE02B90EFA}">
      <dsp:nvSpPr>
        <dsp:cNvPr id="0" name=""/>
        <dsp:cNvSpPr/>
      </dsp:nvSpPr>
      <dsp:spPr>
        <a:xfrm>
          <a:off x="1455133" y="3220234"/>
          <a:ext cx="857854" cy="8578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1F8D4A-880F-4DD3-BDB6-0DB1A05FECF6}">
      <dsp:nvSpPr>
        <dsp:cNvPr id="0" name=""/>
        <dsp:cNvSpPr/>
      </dsp:nvSpPr>
      <dsp:spPr>
        <a:xfrm>
          <a:off x="1635282" y="3400383"/>
          <a:ext cx="497555" cy="4975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7AB3A7-C7A2-49EC-987A-B63A2601BA1F}">
      <dsp:nvSpPr>
        <dsp:cNvPr id="0" name=""/>
        <dsp:cNvSpPr/>
      </dsp:nvSpPr>
      <dsp:spPr>
        <a:xfrm>
          <a:off x="2496813" y="3220234"/>
          <a:ext cx="2022085" cy="85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dirty="0"/>
            <a:t>Funding to invest in AI (personnel, technology, education) to remain relevant</a:t>
          </a:r>
        </a:p>
      </dsp:txBody>
      <dsp:txXfrm>
        <a:off x="2496813" y="3220234"/>
        <a:ext cx="2022085" cy="857854"/>
      </dsp:txXfrm>
    </dsp:sp>
    <dsp:sp modelId="{AD8B227D-0115-444E-8A95-5848D5482478}">
      <dsp:nvSpPr>
        <dsp:cNvPr id="0" name=""/>
        <dsp:cNvSpPr/>
      </dsp:nvSpPr>
      <dsp:spPr>
        <a:xfrm>
          <a:off x="4871233" y="3220234"/>
          <a:ext cx="857854" cy="8578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E7CE6-7DFE-48AD-866C-B1EE5FE08B33}">
      <dsp:nvSpPr>
        <dsp:cNvPr id="0" name=""/>
        <dsp:cNvSpPr/>
      </dsp:nvSpPr>
      <dsp:spPr>
        <a:xfrm>
          <a:off x="5051382" y="3400383"/>
          <a:ext cx="497555" cy="49755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25A95-419F-409F-B405-0A921AB45B8B}">
      <dsp:nvSpPr>
        <dsp:cNvPr id="0" name=""/>
        <dsp:cNvSpPr/>
      </dsp:nvSpPr>
      <dsp:spPr>
        <a:xfrm>
          <a:off x="5912913" y="3220234"/>
          <a:ext cx="2022085" cy="85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dirty="0"/>
            <a:t>Existential threat to the Extension Service? Probably not, but AI will force change</a:t>
          </a:r>
        </a:p>
      </dsp:txBody>
      <dsp:txXfrm>
        <a:off x="5912913" y="3220234"/>
        <a:ext cx="2022085" cy="8578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372D0-FC31-2E4F-8CB8-BFA12643A652}">
      <dsp:nvSpPr>
        <dsp:cNvPr id="0" name=""/>
        <dsp:cNvSpPr/>
      </dsp:nvSpPr>
      <dsp:spPr>
        <a:xfrm>
          <a:off x="2849997" y="735663"/>
          <a:ext cx="567405" cy="91440"/>
        </a:xfrm>
        <a:custGeom>
          <a:avLst/>
          <a:gdLst/>
          <a:ahLst/>
          <a:cxnLst/>
          <a:rect l="0" t="0" r="0" b="0"/>
          <a:pathLst>
            <a:path>
              <a:moveTo>
                <a:pt x="0" y="45720"/>
              </a:moveTo>
              <a:lnTo>
                <a:pt x="567405"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8750" y="778393"/>
        <a:ext cx="29900" cy="5980"/>
      </dsp:txXfrm>
    </dsp:sp>
    <dsp:sp modelId="{F6195237-B830-6F4C-BDF4-5C69C154D139}">
      <dsp:nvSpPr>
        <dsp:cNvPr id="0" name=""/>
        <dsp:cNvSpPr/>
      </dsp:nvSpPr>
      <dsp:spPr>
        <a:xfrm>
          <a:off x="251771" y="1375"/>
          <a:ext cx="2600025" cy="1560015"/>
        </a:xfrm>
        <a:prstGeom prst="rect">
          <a:avLst/>
        </a:prstGeom>
        <a:solidFill>
          <a:schemeClr val="accent2">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403" tIns="133732" rIns="127403" bIns="133732" numCol="1" spcCol="1270" anchor="ctr" anchorCtr="0">
          <a:noAutofit/>
        </a:bodyPr>
        <a:lstStyle/>
        <a:p>
          <a:pPr marL="0" lvl="0" indent="0" algn="ctr" defTabSz="711200">
            <a:lnSpc>
              <a:spcPct val="100000"/>
            </a:lnSpc>
            <a:spcBef>
              <a:spcPct val="0"/>
            </a:spcBef>
            <a:spcAft>
              <a:spcPct val="35000"/>
            </a:spcAft>
            <a:buNone/>
          </a:pPr>
          <a:r>
            <a:rPr lang="en-US" sz="1600" kern="1200" dirty="0"/>
            <a:t>Do you have a curated set of content?</a:t>
          </a:r>
        </a:p>
      </dsp:txBody>
      <dsp:txXfrm>
        <a:off x="251771" y="1375"/>
        <a:ext cx="2600025" cy="1560015"/>
      </dsp:txXfrm>
    </dsp:sp>
    <dsp:sp modelId="{E85BD61F-83B2-2E4C-8344-D3022BC8485D}">
      <dsp:nvSpPr>
        <dsp:cNvPr id="0" name=""/>
        <dsp:cNvSpPr/>
      </dsp:nvSpPr>
      <dsp:spPr>
        <a:xfrm>
          <a:off x="1551784" y="1559590"/>
          <a:ext cx="3198031" cy="567405"/>
        </a:xfrm>
        <a:custGeom>
          <a:avLst/>
          <a:gdLst/>
          <a:ahLst/>
          <a:cxnLst/>
          <a:rect l="0" t="0" r="0" b="0"/>
          <a:pathLst>
            <a:path>
              <a:moveTo>
                <a:pt x="3198031" y="0"/>
              </a:moveTo>
              <a:lnTo>
                <a:pt x="3198031" y="300802"/>
              </a:lnTo>
              <a:lnTo>
                <a:pt x="0" y="300802"/>
              </a:lnTo>
              <a:lnTo>
                <a:pt x="0" y="567405"/>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9463" y="1840303"/>
        <a:ext cx="162673" cy="5980"/>
      </dsp:txXfrm>
    </dsp:sp>
    <dsp:sp modelId="{5C338BB7-B252-6145-80B5-551E2F5FEB3F}">
      <dsp:nvSpPr>
        <dsp:cNvPr id="0" name=""/>
        <dsp:cNvSpPr/>
      </dsp:nvSpPr>
      <dsp:spPr>
        <a:xfrm>
          <a:off x="3449803" y="1375"/>
          <a:ext cx="2600025" cy="1560015"/>
        </a:xfrm>
        <a:prstGeom prst="rect">
          <a:avLst/>
        </a:prstGeom>
        <a:solidFill>
          <a:schemeClr val="accent3">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403" tIns="133732" rIns="127403" bIns="133732" numCol="1" spcCol="1270" anchor="ctr" anchorCtr="0">
          <a:noAutofit/>
        </a:bodyPr>
        <a:lstStyle/>
        <a:p>
          <a:pPr marL="0" lvl="0" indent="0" algn="ctr" defTabSz="711200">
            <a:lnSpc>
              <a:spcPct val="100000"/>
            </a:lnSpc>
            <a:spcBef>
              <a:spcPct val="0"/>
            </a:spcBef>
            <a:spcAft>
              <a:spcPct val="35000"/>
            </a:spcAft>
            <a:buNone/>
          </a:pPr>
          <a:r>
            <a:rPr lang="en-US" sz="1600" kern="1200" dirty="0"/>
            <a:t>Should be publicly available content</a:t>
          </a:r>
        </a:p>
      </dsp:txBody>
      <dsp:txXfrm>
        <a:off x="3449803" y="1375"/>
        <a:ext cx="2600025" cy="1560015"/>
      </dsp:txXfrm>
    </dsp:sp>
    <dsp:sp modelId="{8D39311C-7E7B-F344-89E6-077CCF022D63}">
      <dsp:nvSpPr>
        <dsp:cNvPr id="0" name=""/>
        <dsp:cNvSpPr/>
      </dsp:nvSpPr>
      <dsp:spPr>
        <a:xfrm>
          <a:off x="2849997" y="2893684"/>
          <a:ext cx="567405" cy="91440"/>
        </a:xfrm>
        <a:custGeom>
          <a:avLst/>
          <a:gdLst/>
          <a:ahLst/>
          <a:cxnLst/>
          <a:rect l="0" t="0" r="0" b="0"/>
          <a:pathLst>
            <a:path>
              <a:moveTo>
                <a:pt x="0" y="45720"/>
              </a:moveTo>
              <a:lnTo>
                <a:pt x="567405"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8750" y="2936414"/>
        <a:ext cx="29900" cy="5980"/>
      </dsp:txXfrm>
    </dsp:sp>
    <dsp:sp modelId="{29024EEE-5E93-C743-84F3-93A4BA1E597D}">
      <dsp:nvSpPr>
        <dsp:cNvPr id="0" name=""/>
        <dsp:cNvSpPr/>
      </dsp:nvSpPr>
      <dsp:spPr>
        <a:xfrm>
          <a:off x="251771" y="2159396"/>
          <a:ext cx="2600025" cy="1560015"/>
        </a:xfrm>
        <a:prstGeom prst="rect">
          <a:avLst/>
        </a:prstGeom>
        <a:solidFill>
          <a:schemeClr val="accent4">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403" tIns="133732" rIns="127403" bIns="133732" numCol="1" spcCol="1270" anchor="ctr" anchorCtr="0">
          <a:noAutofit/>
        </a:bodyPr>
        <a:lstStyle/>
        <a:p>
          <a:pPr marL="0" lvl="0" indent="0" algn="ctr" defTabSz="711200">
            <a:lnSpc>
              <a:spcPct val="100000"/>
            </a:lnSpc>
            <a:spcBef>
              <a:spcPct val="0"/>
            </a:spcBef>
            <a:spcAft>
              <a:spcPct val="35000"/>
            </a:spcAft>
            <a:buNone/>
          </a:pPr>
          <a:r>
            <a:rPr lang="en-US" sz="1600" kern="1200" dirty="0"/>
            <a:t>Identify relevant data sources</a:t>
          </a:r>
        </a:p>
      </dsp:txBody>
      <dsp:txXfrm>
        <a:off x="251771" y="2159396"/>
        <a:ext cx="2600025" cy="1560015"/>
      </dsp:txXfrm>
    </dsp:sp>
    <dsp:sp modelId="{0B56E813-742A-864E-BC7E-07F9AA54AE52}">
      <dsp:nvSpPr>
        <dsp:cNvPr id="0" name=""/>
        <dsp:cNvSpPr/>
      </dsp:nvSpPr>
      <dsp:spPr>
        <a:xfrm>
          <a:off x="1551784" y="3717612"/>
          <a:ext cx="3198031" cy="567405"/>
        </a:xfrm>
        <a:custGeom>
          <a:avLst/>
          <a:gdLst/>
          <a:ahLst/>
          <a:cxnLst/>
          <a:rect l="0" t="0" r="0" b="0"/>
          <a:pathLst>
            <a:path>
              <a:moveTo>
                <a:pt x="3198031" y="0"/>
              </a:moveTo>
              <a:lnTo>
                <a:pt x="3198031" y="300802"/>
              </a:lnTo>
              <a:lnTo>
                <a:pt x="0" y="300802"/>
              </a:lnTo>
              <a:lnTo>
                <a:pt x="0" y="567405"/>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9463" y="3998325"/>
        <a:ext cx="162673" cy="5980"/>
      </dsp:txXfrm>
    </dsp:sp>
    <dsp:sp modelId="{48909F4A-5C9E-084C-87C5-4B933794C38F}">
      <dsp:nvSpPr>
        <dsp:cNvPr id="0" name=""/>
        <dsp:cNvSpPr/>
      </dsp:nvSpPr>
      <dsp:spPr>
        <a:xfrm>
          <a:off x="3449803" y="2159396"/>
          <a:ext cx="2600025" cy="1560015"/>
        </a:xfrm>
        <a:prstGeom prst="rect">
          <a:avLst/>
        </a:prstGeom>
        <a:solidFill>
          <a:schemeClr val="accent5">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403" tIns="133732" rIns="127403" bIns="133732" numCol="1" spcCol="1270" anchor="ctr" anchorCtr="0">
          <a:noAutofit/>
        </a:bodyPr>
        <a:lstStyle/>
        <a:p>
          <a:pPr marL="0" lvl="0" indent="0" algn="ctr" defTabSz="711200">
            <a:lnSpc>
              <a:spcPct val="100000"/>
            </a:lnSpc>
            <a:spcBef>
              <a:spcPct val="0"/>
            </a:spcBef>
            <a:spcAft>
              <a:spcPct val="35000"/>
            </a:spcAft>
            <a:buNone/>
          </a:pPr>
          <a:r>
            <a:rPr lang="en-US" sz="1600" kern="1200" dirty="0"/>
            <a:t>Give us data via JSON format files that conforms to our specification</a:t>
          </a:r>
        </a:p>
      </dsp:txBody>
      <dsp:txXfrm>
        <a:off x="3449803" y="2159396"/>
        <a:ext cx="2600025" cy="1560015"/>
      </dsp:txXfrm>
    </dsp:sp>
    <dsp:sp modelId="{2136F433-04E8-E449-A461-23B7A9E22D30}">
      <dsp:nvSpPr>
        <dsp:cNvPr id="0" name=""/>
        <dsp:cNvSpPr/>
      </dsp:nvSpPr>
      <dsp:spPr>
        <a:xfrm>
          <a:off x="2849997" y="5051705"/>
          <a:ext cx="567405" cy="91440"/>
        </a:xfrm>
        <a:custGeom>
          <a:avLst/>
          <a:gdLst/>
          <a:ahLst/>
          <a:cxnLst/>
          <a:rect l="0" t="0" r="0" b="0"/>
          <a:pathLst>
            <a:path>
              <a:moveTo>
                <a:pt x="0" y="45720"/>
              </a:moveTo>
              <a:lnTo>
                <a:pt x="567405"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8750" y="5094435"/>
        <a:ext cx="29900" cy="5980"/>
      </dsp:txXfrm>
    </dsp:sp>
    <dsp:sp modelId="{CF9EA8C2-988C-DC42-86A6-24827FCAB951}">
      <dsp:nvSpPr>
        <dsp:cNvPr id="0" name=""/>
        <dsp:cNvSpPr/>
      </dsp:nvSpPr>
      <dsp:spPr>
        <a:xfrm>
          <a:off x="251771" y="4317418"/>
          <a:ext cx="2600025" cy="1560015"/>
        </a:xfrm>
        <a:prstGeom prst="rect">
          <a:avLst/>
        </a:prstGeom>
        <a:solidFill>
          <a:schemeClr val="accent6">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403" tIns="133732" rIns="127403" bIns="133732" numCol="1" spcCol="1270" anchor="ctr" anchorCtr="0">
          <a:noAutofit/>
        </a:bodyPr>
        <a:lstStyle/>
        <a:p>
          <a:pPr marL="0" lvl="0" indent="0" algn="ctr" defTabSz="711200">
            <a:lnSpc>
              <a:spcPct val="100000"/>
            </a:lnSpc>
            <a:spcBef>
              <a:spcPct val="0"/>
            </a:spcBef>
            <a:spcAft>
              <a:spcPct val="35000"/>
            </a:spcAft>
            <a:buNone/>
          </a:pPr>
          <a:r>
            <a:rPr lang="en-US" sz="1600" kern="1200" dirty="0"/>
            <a:t>Alternatively – we are assisting some Extension Services via “scraping” their selected content</a:t>
          </a:r>
        </a:p>
      </dsp:txBody>
      <dsp:txXfrm>
        <a:off x="251771" y="4317418"/>
        <a:ext cx="2600025" cy="1560015"/>
      </dsp:txXfrm>
    </dsp:sp>
    <dsp:sp modelId="{FAE108F9-B3D8-F840-AE53-CE966C7F72EC}">
      <dsp:nvSpPr>
        <dsp:cNvPr id="0" name=""/>
        <dsp:cNvSpPr/>
      </dsp:nvSpPr>
      <dsp:spPr>
        <a:xfrm>
          <a:off x="3449803" y="4317418"/>
          <a:ext cx="2600025" cy="1560015"/>
        </a:xfrm>
        <a:prstGeom prst="rect">
          <a:avLst/>
        </a:prstGeom>
        <a:solidFill>
          <a:schemeClr val="accent2">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403" tIns="133732" rIns="127403" bIns="133732" numCol="1" spcCol="1270" anchor="ctr" anchorCtr="0">
          <a:noAutofit/>
        </a:bodyPr>
        <a:lstStyle/>
        <a:p>
          <a:pPr marL="0" lvl="0" indent="0" algn="ctr" defTabSz="711200">
            <a:lnSpc>
              <a:spcPct val="100000"/>
            </a:lnSpc>
            <a:spcBef>
              <a:spcPct val="0"/>
            </a:spcBef>
            <a:spcAft>
              <a:spcPct val="35000"/>
            </a:spcAft>
            <a:buNone/>
          </a:pPr>
          <a:r>
            <a:rPr lang="en-US" sz="1600" kern="1200" dirty="0"/>
            <a:t>Plan to update file regularly to avoid stale data</a:t>
          </a:r>
        </a:p>
      </dsp:txBody>
      <dsp:txXfrm>
        <a:off x="3449803" y="4317418"/>
        <a:ext cx="2600025" cy="15600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C75E0-599C-554C-9022-EE27124B5B29}" type="datetimeFigureOut">
              <a:rPr lang="en-US" smtClean="0"/>
              <a:t>5/15/24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6D503-01E2-3546-AA25-FA7DAA4E676F}" type="slidenum">
              <a:rPr lang="en-US" smtClean="0"/>
              <a:t>‹#›</a:t>
            </a:fld>
            <a:endParaRPr lang="en-US"/>
          </a:p>
        </p:txBody>
      </p:sp>
    </p:spTree>
    <p:extLst>
      <p:ext uri="{BB962C8B-B14F-4D97-AF65-F5344CB8AC3E}">
        <p14:creationId xmlns:p14="http://schemas.microsoft.com/office/powerpoint/2010/main" val="323744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Intro myself and my background</a:t>
            </a:r>
            <a:endParaRPr dirty="0"/>
          </a:p>
        </p:txBody>
      </p:sp>
    </p:spTree>
    <p:extLst>
      <p:ext uri="{BB962C8B-B14F-4D97-AF65-F5344CB8AC3E}">
        <p14:creationId xmlns:p14="http://schemas.microsoft.com/office/powerpoint/2010/main" val="1137064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Full page, widget, inside Ask Extension to aid experts, working on a Facebook Messenger version, all configurable for branding purposes, others such as SMS, mobile SDK and other social platforms possible in the future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59573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look at these two answers, what do you think? I’ll give you a little time. </a:t>
            </a:r>
            <a:r>
              <a:rPr lang="en-US" dirty="0" err="1"/>
              <a:t>ChatGPT</a:t>
            </a:r>
            <a:r>
              <a:rPr lang="en-US" dirty="0"/>
              <a:t> uses more basic language and is good at breaking its answers up into bullets. </a:t>
            </a:r>
            <a:r>
              <a:rPr lang="en-US" dirty="0" err="1"/>
              <a:t>ExtensionBot</a:t>
            </a:r>
            <a:r>
              <a:rPr lang="en-US" dirty="0"/>
              <a:t> uses more complex terms and in this case provides an ag oriented answer (also works for lawn) reflecting it’s source material. Two key metrics for machine learning quality are precision (accuracy/correctness) and recall (comprehensiveness). The arrows point out differences in </a:t>
            </a:r>
            <a:r>
              <a:rPr lang="en-US" dirty="0" err="1"/>
              <a:t>Extensionbot</a:t>
            </a:r>
            <a:r>
              <a:rPr lang="en-US" dirty="0"/>
              <a:t>.  GPT4 also takes WAY more processing power than Mistral</a:t>
            </a:r>
          </a:p>
        </p:txBody>
      </p:sp>
      <p:sp>
        <p:nvSpPr>
          <p:cNvPr id="4" name="Slide Number Placeholder 3"/>
          <p:cNvSpPr>
            <a:spLocks noGrp="1"/>
          </p:cNvSpPr>
          <p:nvPr>
            <p:ph type="sldNum" sz="quarter" idx="5"/>
          </p:nvPr>
        </p:nvSpPr>
        <p:spPr/>
        <p:txBody>
          <a:bodyPr/>
          <a:lstStyle/>
          <a:p>
            <a:fld id="{DA16D503-01E2-3546-AA25-FA7DAA4E676F}" type="slidenum">
              <a:rPr lang="en-US" smtClean="0"/>
              <a:t>14</a:t>
            </a:fld>
            <a:endParaRPr lang="en-US"/>
          </a:p>
        </p:txBody>
      </p:sp>
    </p:spTree>
    <p:extLst>
      <p:ext uri="{BB962C8B-B14F-4D97-AF65-F5344CB8AC3E}">
        <p14:creationId xmlns:p14="http://schemas.microsoft.com/office/powerpoint/2010/main" val="3116202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6ff6e7b1f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6ff6e7b1f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Brace yourself – 2 technical slides coming. In simpler terms, it's about transforming pieces of text into numbers by averaging the numbers representing individual words, making it easier for the AI to process and understand the text.</a:t>
            </a:r>
            <a:endParaRPr dirty="0"/>
          </a:p>
        </p:txBody>
      </p:sp>
    </p:spTree>
    <p:extLst>
      <p:ext uri="{BB962C8B-B14F-4D97-AF65-F5344CB8AC3E}">
        <p14:creationId xmlns:p14="http://schemas.microsoft.com/office/powerpoint/2010/main" val="63006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6ff6e7b1f3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6ff6e7b1f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6ff6e7b1f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6ff6e7b1f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US" dirty="0"/>
              <a:t>Our architecture allows us to swap out LLMs easily.</a:t>
            </a:r>
          </a:p>
          <a:p>
            <a:pPr marL="457200" lvl="0" indent="-381000" algn="l" rtl="0">
              <a:spcBef>
                <a:spcPts val="0"/>
              </a:spcBef>
              <a:spcAft>
                <a:spcPts val="0"/>
              </a:spcAft>
              <a:buSzPts val="2400"/>
              <a:buChar char="●"/>
            </a:pPr>
            <a:r>
              <a:rPr lang="en-US" dirty="0"/>
              <a:t>We use GPT-4-turbo to evaluate fine-tuned models.</a:t>
            </a:r>
          </a:p>
          <a:p>
            <a:pPr marL="457200" lvl="0" indent="-381000" algn="l" rtl="0">
              <a:spcBef>
                <a:spcPts val="0"/>
              </a:spcBef>
              <a:spcAft>
                <a:spcPts val="0"/>
              </a:spcAft>
              <a:buSzPts val="2400"/>
              <a:buChar char="●"/>
            </a:pPr>
            <a:r>
              <a:rPr lang="en-US" dirty="0"/>
              <a:t>Mean resource usage – higher means more GPU, CPU, power, memory, </a:t>
            </a:r>
            <a:r>
              <a:rPr lang="en-US" dirty="0" err="1"/>
              <a:t>etc</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6D503-01E2-3546-AA25-FA7DAA4E676F}" type="slidenum">
              <a:rPr lang="en-US" smtClean="0"/>
              <a:t>18</a:t>
            </a:fld>
            <a:endParaRPr lang="en-US"/>
          </a:p>
        </p:txBody>
      </p:sp>
    </p:spTree>
    <p:extLst>
      <p:ext uri="{BB962C8B-B14F-4D97-AF65-F5344CB8AC3E}">
        <p14:creationId xmlns:p14="http://schemas.microsoft.com/office/powerpoint/2010/main" val="679186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6D503-01E2-3546-AA25-FA7DAA4E676F}" type="slidenum">
              <a:rPr lang="en-US" smtClean="0"/>
              <a:t>19</a:t>
            </a:fld>
            <a:endParaRPr lang="en-US"/>
          </a:p>
        </p:txBody>
      </p:sp>
    </p:spTree>
    <p:extLst>
      <p:ext uri="{BB962C8B-B14F-4D97-AF65-F5344CB8AC3E}">
        <p14:creationId xmlns:p14="http://schemas.microsoft.com/office/powerpoint/2010/main" val="3953905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Pause for questions</a:t>
            </a:r>
            <a:endParaRPr dirty="0"/>
          </a:p>
        </p:txBody>
      </p:sp>
    </p:spTree>
    <p:extLst>
      <p:ext uri="{BB962C8B-B14F-4D97-AF65-F5344CB8AC3E}">
        <p14:creationId xmlns:p14="http://schemas.microsoft.com/office/powerpoint/2010/main" val="597730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6D503-01E2-3546-AA25-FA7DAA4E676F}" type="slidenum">
              <a:rPr lang="en-US" smtClean="0"/>
              <a:t>21</a:t>
            </a:fld>
            <a:endParaRPr lang="en-US"/>
          </a:p>
        </p:txBody>
      </p:sp>
    </p:spTree>
    <p:extLst>
      <p:ext uri="{BB962C8B-B14F-4D97-AF65-F5344CB8AC3E}">
        <p14:creationId xmlns:p14="http://schemas.microsoft.com/office/powerpoint/2010/main" val="206862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396" indent="0">
              <a:buNone/>
            </a:pPr>
            <a:r>
              <a:rPr lang="en-US" dirty="0">
                <a:solidFill>
                  <a:schemeClr val="bg1"/>
                </a:solidFill>
              </a:rPr>
              <a:t>A member-based nonprofit established by Extension Directors and Administrators nationwide that is an integral part of the Cooperative Extension System. </a:t>
            </a:r>
          </a:p>
          <a:p>
            <a:pPr marL="152396" indent="0">
              <a:buNone/>
            </a:pPr>
            <a:endParaRPr lang="en-US" dirty="0">
              <a:solidFill>
                <a:schemeClr val="bg1"/>
              </a:solidFill>
            </a:endParaRPr>
          </a:p>
          <a:p>
            <a:pPr marL="152396" indent="0">
              <a:buNone/>
            </a:pPr>
            <a:r>
              <a:rPr lang="en-US" dirty="0">
                <a:solidFill>
                  <a:schemeClr val="bg1"/>
                </a:solidFill>
              </a:rPr>
              <a:t>The Foundation helps Cooperative Extension professionals make a more measurable and visible impact on local issues.</a:t>
            </a:r>
          </a:p>
          <a:p>
            <a:endParaRPr lang="en-US" dirty="0"/>
          </a:p>
        </p:txBody>
      </p:sp>
      <p:sp>
        <p:nvSpPr>
          <p:cNvPr id="4" name="Slide Number Placeholder 3"/>
          <p:cNvSpPr>
            <a:spLocks noGrp="1"/>
          </p:cNvSpPr>
          <p:nvPr>
            <p:ph type="sldNum" sz="quarter" idx="5"/>
          </p:nvPr>
        </p:nvSpPr>
        <p:spPr/>
        <p:txBody>
          <a:bodyPr/>
          <a:lstStyle/>
          <a:p>
            <a:fld id="{DA16D503-01E2-3546-AA25-FA7DAA4E676F}" type="slidenum">
              <a:rPr lang="en-US" smtClean="0"/>
              <a:t>3</a:t>
            </a:fld>
            <a:endParaRPr lang="en-US"/>
          </a:p>
        </p:txBody>
      </p:sp>
    </p:spTree>
    <p:extLst>
      <p:ext uri="{BB962C8B-B14F-4D97-AF65-F5344CB8AC3E}">
        <p14:creationId xmlns:p14="http://schemas.microsoft.com/office/powerpoint/2010/main" val="3444002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379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111736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Repetitive and basic administrative tasks that don’t require substantial judgement will be automated</a:t>
            </a:r>
          </a:p>
          <a:p>
            <a:endParaRPr lang="en-US" dirty="0"/>
          </a:p>
        </p:txBody>
      </p:sp>
      <p:sp>
        <p:nvSpPr>
          <p:cNvPr id="4" name="Slide Number Placeholder 3"/>
          <p:cNvSpPr>
            <a:spLocks noGrp="1"/>
          </p:cNvSpPr>
          <p:nvPr>
            <p:ph type="sldNum" sz="quarter" idx="5"/>
          </p:nvPr>
        </p:nvSpPr>
        <p:spPr/>
        <p:txBody>
          <a:bodyPr/>
          <a:lstStyle/>
          <a:p>
            <a:fld id="{DA16D503-01E2-3546-AA25-FA7DAA4E676F}" type="slidenum">
              <a:rPr lang="en-US" smtClean="0"/>
              <a:t>25</a:t>
            </a:fld>
            <a:endParaRPr lang="en-US"/>
          </a:p>
        </p:txBody>
      </p:sp>
    </p:spTree>
    <p:extLst>
      <p:ext uri="{BB962C8B-B14F-4D97-AF65-F5344CB8AC3E}">
        <p14:creationId xmlns:p14="http://schemas.microsoft.com/office/powerpoint/2010/main" val="71913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Training - Training a model simply means learning (determining) good values from from labeled examples.</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6D503-01E2-3546-AA25-FA7DAA4E676F}" type="slidenum">
              <a:rPr lang="en-US" smtClean="0"/>
              <a:t>27</a:t>
            </a:fld>
            <a:endParaRPr lang="en-US"/>
          </a:p>
        </p:txBody>
      </p:sp>
    </p:spTree>
    <p:extLst>
      <p:ext uri="{BB962C8B-B14F-4D97-AF65-F5344CB8AC3E}">
        <p14:creationId xmlns:p14="http://schemas.microsoft.com/office/powerpoint/2010/main" val="1279959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6ff6e7b1f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6ff6e7b1f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6ff6e7b1f3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6ff6e7b1f3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1370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6D503-01E2-3546-AA25-FA7DAA4E676F}" type="slidenum">
              <a:rPr lang="en-US" smtClean="0"/>
              <a:t>30</a:t>
            </a:fld>
            <a:endParaRPr lang="en-US"/>
          </a:p>
        </p:txBody>
      </p:sp>
    </p:spTree>
    <p:extLst>
      <p:ext uri="{BB962C8B-B14F-4D97-AF65-F5344CB8AC3E}">
        <p14:creationId xmlns:p14="http://schemas.microsoft.com/office/powerpoint/2010/main" val="2786776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997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6ff6e7b1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6ff6e7b1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Please give me a show of hands for frequently? How about occasionally? </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72ea9c2ac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72ea9c2ac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Rules based systems are non-ML AI examples including NLP</a:t>
            </a:r>
            <a:endParaRPr dirty="0"/>
          </a:p>
        </p:txBody>
      </p:sp>
    </p:spTree>
    <p:extLst>
      <p:ext uri="{BB962C8B-B14F-4D97-AF65-F5344CB8AC3E}">
        <p14:creationId xmlns:p14="http://schemas.microsoft.com/office/powerpoint/2010/main" val="3839278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7D1F947A-57C4-D935-7752-F61D6B254021}"/>
            </a:ext>
          </a:extLst>
        </p:cNvPr>
        <p:cNvGrpSpPr/>
        <p:nvPr/>
      </p:nvGrpSpPr>
      <p:grpSpPr>
        <a:xfrm>
          <a:off x="0" y="0"/>
          <a:ext cx="0" cy="0"/>
          <a:chOff x="0" y="0"/>
          <a:chExt cx="0" cy="0"/>
        </a:xfrm>
      </p:grpSpPr>
      <p:sp>
        <p:nvSpPr>
          <p:cNvPr id="187" name="Google Shape;187;g29d66a998f4_0_61:notes">
            <a:extLst>
              <a:ext uri="{FF2B5EF4-FFF2-40B4-BE49-F238E27FC236}">
                <a16:creationId xmlns:a16="http://schemas.microsoft.com/office/drawing/2014/main" id="{F55C2AB4-8BC6-82EC-9168-2826AB6F4C3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29d66a998f4_0_61:notes">
            <a:extLst>
              <a:ext uri="{FF2B5EF4-FFF2-40B4-BE49-F238E27FC236}">
                <a16:creationId xmlns:a16="http://schemas.microsoft.com/office/drawing/2014/main" id="{0128FD94-DB33-CEF6-9FE8-805D4F41A6B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ExtensionBot</a:t>
            </a:r>
            <a:r>
              <a:rPr lang="en-US" dirty="0"/>
              <a:t> is an AI chatbot using an LLM, is also a data gathering services, AI Advisory Committee currently composed of first 5 extension services – Oregon, Oklahoma, Florida, Georgia, Kentucky</a:t>
            </a:r>
            <a:endParaRPr dirty="0"/>
          </a:p>
        </p:txBody>
      </p:sp>
      <p:sp>
        <p:nvSpPr>
          <p:cNvPr id="189" name="Google Shape;189;g29d66a998f4_0_61:notes">
            <a:extLst>
              <a:ext uri="{FF2B5EF4-FFF2-40B4-BE49-F238E27FC236}">
                <a16:creationId xmlns:a16="http://schemas.microsoft.com/office/drawing/2014/main" id="{121D2D38-0FFC-9A52-F749-1599342D721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2557457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SERP screens are inundated with commercial oriented links. Emerging AI search “answers” rely on content from many sources, not necessarily fact-based, 112 Extension Services – all publishing content</a:t>
            </a:r>
          </a:p>
          <a:p>
            <a:pPr marL="0" indent="0">
              <a:buNone/>
            </a:pPr>
            <a:r>
              <a:rPr lang="en-US" dirty="0"/>
              <a:t>Extension content often hard to find, even on Extension sites</a:t>
            </a:r>
          </a:p>
          <a:p>
            <a:pPr marL="0" indent="0">
              <a:buNone/>
            </a:pPr>
            <a:r>
              <a:rPr lang="en-US" dirty="0"/>
              <a:t>We assembled a committee from 11 Extension Services</a:t>
            </a:r>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DA16D503-01E2-3546-AA25-FA7DAA4E676F}" type="slidenum">
              <a:rPr lang="en-US" smtClean="0"/>
              <a:t>6</a:t>
            </a:fld>
            <a:endParaRPr lang="en-US"/>
          </a:p>
        </p:txBody>
      </p:sp>
    </p:spTree>
    <p:extLst>
      <p:ext uri="{BB962C8B-B14F-4D97-AF65-F5344CB8AC3E}">
        <p14:creationId xmlns:p14="http://schemas.microsoft.com/office/powerpoint/2010/main" val="249788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are online and want immediate and trustworthy answers</a:t>
            </a:r>
          </a:p>
        </p:txBody>
      </p:sp>
      <p:sp>
        <p:nvSpPr>
          <p:cNvPr id="4" name="Slide Number Placeholder 3"/>
          <p:cNvSpPr>
            <a:spLocks noGrp="1"/>
          </p:cNvSpPr>
          <p:nvPr>
            <p:ph type="sldNum" sz="quarter" idx="5"/>
          </p:nvPr>
        </p:nvSpPr>
        <p:spPr/>
        <p:txBody>
          <a:bodyPr/>
          <a:lstStyle/>
          <a:p>
            <a:fld id="{DA16D503-01E2-3546-AA25-FA7DAA4E676F}" type="slidenum">
              <a:rPr lang="en-US" smtClean="0"/>
              <a:t>7</a:t>
            </a:fld>
            <a:endParaRPr lang="en-US"/>
          </a:p>
        </p:txBody>
      </p:sp>
    </p:spTree>
    <p:extLst>
      <p:ext uri="{BB962C8B-B14F-4D97-AF65-F5344CB8AC3E}">
        <p14:creationId xmlns:p14="http://schemas.microsoft.com/office/powerpoint/2010/main" val="453477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FD833ED4-0E43-64EC-E6A3-619AFFDC73D8}"/>
            </a:ext>
          </a:extLst>
        </p:cNvPr>
        <p:cNvGrpSpPr/>
        <p:nvPr/>
      </p:nvGrpSpPr>
      <p:grpSpPr>
        <a:xfrm>
          <a:off x="0" y="0"/>
          <a:ext cx="0" cy="0"/>
          <a:chOff x="0" y="0"/>
          <a:chExt cx="0" cy="0"/>
        </a:xfrm>
      </p:grpSpPr>
      <p:sp>
        <p:nvSpPr>
          <p:cNvPr id="181" name="Google Shape;181;g29d66a998f4_0_120:notes">
            <a:extLst>
              <a:ext uri="{FF2B5EF4-FFF2-40B4-BE49-F238E27FC236}">
                <a16:creationId xmlns:a16="http://schemas.microsoft.com/office/drawing/2014/main" id="{1B9A29C0-5502-DE47-72CC-175C31E55C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9d66a998f4_0_120:notes">
            <a:extLst>
              <a:ext uri="{FF2B5EF4-FFF2-40B4-BE49-F238E27FC236}">
                <a16:creationId xmlns:a16="http://schemas.microsoft.com/office/drawing/2014/main" id="{2C73FB07-88E4-BC85-06AF-F0E2A63D45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committee with representation from eleven Extension Services defined requirements and guidelines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89548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thought about what problems and audiences a chatbot could help with, in order of difficulty. Ag producers questions will need deterministic capabilities as well as probabilistic, also need image recognition and integration with other data sources such as market data</a:t>
            </a:r>
          </a:p>
        </p:txBody>
      </p:sp>
      <p:sp>
        <p:nvSpPr>
          <p:cNvPr id="4" name="Slide Number Placeholder 3"/>
          <p:cNvSpPr>
            <a:spLocks noGrp="1"/>
          </p:cNvSpPr>
          <p:nvPr>
            <p:ph type="sldNum" sz="quarter" idx="5"/>
          </p:nvPr>
        </p:nvSpPr>
        <p:spPr/>
        <p:txBody>
          <a:bodyPr/>
          <a:lstStyle/>
          <a:p>
            <a:fld id="{DA16D503-01E2-3546-AA25-FA7DAA4E676F}" type="slidenum">
              <a:rPr lang="en-US" smtClean="0"/>
              <a:t>9</a:t>
            </a:fld>
            <a:endParaRPr lang="en-US"/>
          </a:p>
        </p:txBody>
      </p:sp>
    </p:spTree>
    <p:extLst>
      <p:ext uri="{BB962C8B-B14F-4D97-AF65-F5344CB8AC3E}">
        <p14:creationId xmlns:p14="http://schemas.microsoft.com/office/powerpoint/2010/main" val="542403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will be expected by the public soon, people will go elsewhere if we don’t meet this need. AI has fastest adoption of a technology ever, more than search</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FAD43-49A5-7656-1474-260175C9EC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5FE8F8-B773-4E92-DDF3-027D6F69D5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091C4B-9CB1-44BE-54F5-CA00074AB995}"/>
              </a:ext>
            </a:extLst>
          </p:cNvPr>
          <p:cNvSpPr>
            <a:spLocks noGrp="1"/>
          </p:cNvSpPr>
          <p:nvPr>
            <p:ph type="dt" sz="half" idx="10"/>
          </p:nvPr>
        </p:nvSpPr>
        <p:spPr/>
        <p:txBody>
          <a:bodyPr/>
          <a:lstStyle/>
          <a:p>
            <a:fld id="{700CD7EE-D48A-E244-A725-4725CA059BB3}" type="datetimeFigureOut">
              <a:rPr lang="en-US" smtClean="0"/>
              <a:t>5/15/24</a:t>
            </a:fld>
            <a:endParaRPr lang="en-US"/>
          </a:p>
        </p:txBody>
      </p:sp>
      <p:sp>
        <p:nvSpPr>
          <p:cNvPr id="5" name="Footer Placeholder 4">
            <a:extLst>
              <a:ext uri="{FF2B5EF4-FFF2-40B4-BE49-F238E27FC236}">
                <a16:creationId xmlns:a16="http://schemas.microsoft.com/office/drawing/2014/main" id="{BFEBB3DA-1439-C757-B80C-65535965E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1613D-90AC-8362-41E3-C48820C72808}"/>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88802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323A6-7FA2-31D5-A3B5-098A402E16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7ACED4-01EC-758F-A57A-05DFA3E7AD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EFAD46-DB6D-DE9B-8585-EE80A8009F70}"/>
              </a:ext>
            </a:extLst>
          </p:cNvPr>
          <p:cNvSpPr>
            <a:spLocks noGrp="1"/>
          </p:cNvSpPr>
          <p:nvPr>
            <p:ph type="dt" sz="half" idx="10"/>
          </p:nvPr>
        </p:nvSpPr>
        <p:spPr/>
        <p:txBody>
          <a:bodyPr/>
          <a:lstStyle/>
          <a:p>
            <a:fld id="{700CD7EE-D48A-E244-A725-4725CA059BB3}" type="datetimeFigureOut">
              <a:rPr lang="en-US" smtClean="0"/>
              <a:t>5/15/24</a:t>
            </a:fld>
            <a:endParaRPr lang="en-US"/>
          </a:p>
        </p:txBody>
      </p:sp>
      <p:sp>
        <p:nvSpPr>
          <p:cNvPr id="5" name="Footer Placeholder 4">
            <a:extLst>
              <a:ext uri="{FF2B5EF4-FFF2-40B4-BE49-F238E27FC236}">
                <a16:creationId xmlns:a16="http://schemas.microsoft.com/office/drawing/2014/main" id="{78B342BF-028F-621D-8ED5-2D96B5881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CC43C-F8E8-E0BF-1E45-D2C3F31EDC40}"/>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253375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170774-6FD7-04D5-FACD-6253EFE546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24EEA6-982A-433F-2E7A-2A5CD7BDA8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3B1F4-A6C8-B0F7-A494-97F7591544C8}"/>
              </a:ext>
            </a:extLst>
          </p:cNvPr>
          <p:cNvSpPr>
            <a:spLocks noGrp="1"/>
          </p:cNvSpPr>
          <p:nvPr>
            <p:ph type="dt" sz="half" idx="10"/>
          </p:nvPr>
        </p:nvSpPr>
        <p:spPr/>
        <p:txBody>
          <a:bodyPr/>
          <a:lstStyle/>
          <a:p>
            <a:fld id="{700CD7EE-D48A-E244-A725-4725CA059BB3}" type="datetimeFigureOut">
              <a:rPr lang="en-US" smtClean="0"/>
              <a:t>5/15/24</a:t>
            </a:fld>
            <a:endParaRPr lang="en-US"/>
          </a:p>
        </p:txBody>
      </p:sp>
      <p:sp>
        <p:nvSpPr>
          <p:cNvPr id="5" name="Footer Placeholder 4">
            <a:extLst>
              <a:ext uri="{FF2B5EF4-FFF2-40B4-BE49-F238E27FC236}">
                <a16:creationId xmlns:a16="http://schemas.microsoft.com/office/drawing/2014/main" id="{E1A7C4EE-C4FB-AFEC-5095-5E5E1EA0F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FDA46-AC94-16FF-6A16-FF421F7B97FE}"/>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3158008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2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2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9" name="Google Shape;19;p2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9141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C0513-010C-D148-9F6B-F092753E77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D18110-FE64-EB0A-6D33-62F0A01C60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910378-8485-0D58-1BD9-B05003E3F2CC}"/>
              </a:ext>
            </a:extLst>
          </p:cNvPr>
          <p:cNvSpPr>
            <a:spLocks noGrp="1"/>
          </p:cNvSpPr>
          <p:nvPr>
            <p:ph type="dt" sz="half" idx="10"/>
          </p:nvPr>
        </p:nvSpPr>
        <p:spPr/>
        <p:txBody>
          <a:bodyPr/>
          <a:lstStyle/>
          <a:p>
            <a:fld id="{700CD7EE-D48A-E244-A725-4725CA059BB3}" type="datetimeFigureOut">
              <a:rPr lang="en-US" smtClean="0"/>
              <a:t>5/15/24</a:t>
            </a:fld>
            <a:endParaRPr lang="en-US"/>
          </a:p>
        </p:txBody>
      </p:sp>
      <p:sp>
        <p:nvSpPr>
          <p:cNvPr id="5" name="Footer Placeholder 4">
            <a:extLst>
              <a:ext uri="{FF2B5EF4-FFF2-40B4-BE49-F238E27FC236}">
                <a16:creationId xmlns:a16="http://schemas.microsoft.com/office/drawing/2014/main" id="{4C6A77EA-A3BA-53D0-E53C-FBC9A105F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52492-36D0-63C9-28C3-DA3B448BD5FE}"/>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28982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F81B-4180-FFC6-DDD5-0E0FBD097C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E3BDBC-0758-F77B-F3F3-C429CE9681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6D795D-41E6-FA14-FB7C-678FE6E805B9}"/>
              </a:ext>
            </a:extLst>
          </p:cNvPr>
          <p:cNvSpPr>
            <a:spLocks noGrp="1"/>
          </p:cNvSpPr>
          <p:nvPr>
            <p:ph type="dt" sz="half" idx="10"/>
          </p:nvPr>
        </p:nvSpPr>
        <p:spPr/>
        <p:txBody>
          <a:bodyPr/>
          <a:lstStyle/>
          <a:p>
            <a:fld id="{700CD7EE-D48A-E244-A725-4725CA059BB3}" type="datetimeFigureOut">
              <a:rPr lang="en-US" smtClean="0"/>
              <a:t>5/15/24</a:t>
            </a:fld>
            <a:endParaRPr lang="en-US"/>
          </a:p>
        </p:txBody>
      </p:sp>
      <p:sp>
        <p:nvSpPr>
          <p:cNvPr id="5" name="Footer Placeholder 4">
            <a:extLst>
              <a:ext uri="{FF2B5EF4-FFF2-40B4-BE49-F238E27FC236}">
                <a16:creationId xmlns:a16="http://schemas.microsoft.com/office/drawing/2014/main" id="{C3771512-5DDE-60C9-FF90-6AC903B4F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48A57-F0FE-3643-4120-26B619E8F6C3}"/>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7729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7924-F49A-BA55-AC1A-68149EAE04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A2A86B-9BDD-2025-B2CF-071168CBDA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AB9922-FAB8-5B52-6898-97C41BD696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65B393-5171-971E-7A19-A7854D4C9F27}"/>
              </a:ext>
            </a:extLst>
          </p:cNvPr>
          <p:cNvSpPr>
            <a:spLocks noGrp="1"/>
          </p:cNvSpPr>
          <p:nvPr>
            <p:ph type="dt" sz="half" idx="10"/>
          </p:nvPr>
        </p:nvSpPr>
        <p:spPr/>
        <p:txBody>
          <a:bodyPr/>
          <a:lstStyle/>
          <a:p>
            <a:fld id="{700CD7EE-D48A-E244-A725-4725CA059BB3}" type="datetimeFigureOut">
              <a:rPr lang="en-US" smtClean="0"/>
              <a:t>5/15/24</a:t>
            </a:fld>
            <a:endParaRPr lang="en-US"/>
          </a:p>
        </p:txBody>
      </p:sp>
      <p:sp>
        <p:nvSpPr>
          <p:cNvPr id="6" name="Footer Placeholder 5">
            <a:extLst>
              <a:ext uri="{FF2B5EF4-FFF2-40B4-BE49-F238E27FC236}">
                <a16:creationId xmlns:a16="http://schemas.microsoft.com/office/drawing/2014/main" id="{0D70D38C-82DA-C7D4-BD54-BDB8DABF8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6CF99-15E3-72BB-22C8-EC79C4B814AE}"/>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2416307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761A-86AC-2536-34F2-DEFCEF525A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4BD8E8-F77C-BC1A-7976-D3B4B01D4E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4D427C-6DCA-768D-ADFB-C863086436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5E09E1-EE93-52C0-20CB-59F53197FD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292EBB-F7B9-72B4-F9FD-FFABA804E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AEE21E-8AAD-2063-3344-E6120BD9F0D0}"/>
              </a:ext>
            </a:extLst>
          </p:cNvPr>
          <p:cNvSpPr>
            <a:spLocks noGrp="1"/>
          </p:cNvSpPr>
          <p:nvPr>
            <p:ph type="dt" sz="half" idx="10"/>
          </p:nvPr>
        </p:nvSpPr>
        <p:spPr/>
        <p:txBody>
          <a:bodyPr/>
          <a:lstStyle/>
          <a:p>
            <a:fld id="{700CD7EE-D48A-E244-A725-4725CA059BB3}" type="datetimeFigureOut">
              <a:rPr lang="en-US" smtClean="0"/>
              <a:t>5/15/24</a:t>
            </a:fld>
            <a:endParaRPr lang="en-US"/>
          </a:p>
        </p:txBody>
      </p:sp>
      <p:sp>
        <p:nvSpPr>
          <p:cNvPr id="8" name="Footer Placeholder 7">
            <a:extLst>
              <a:ext uri="{FF2B5EF4-FFF2-40B4-BE49-F238E27FC236}">
                <a16:creationId xmlns:a16="http://schemas.microsoft.com/office/drawing/2014/main" id="{F40925FB-0CE1-E7C3-2C90-D6E0F2756E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00E9BA-1DF9-FF8D-C4B2-1EB4C58D8B7B}"/>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309520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9DAE-2389-FFF4-6F79-6F85CB34B9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5E7274-2903-63C0-E009-579522BA5771}"/>
              </a:ext>
            </a:extLst>
          </p:cNvPr>
          <p:cNvSpPr>
            <a:spLocks noGrp="1"/>
          </p:cNvSpPr>
          <p:nvPr>
            <p:ph type="dt" sz="half" idx="10"/>
          </p:nvPr>
        </p:nvSpPr>
        <p:spPr/>
        <p:txBody>
          <a:bodyPr/>
          <a:lstStyle/>
          <a:p>
            <a:fld id="{700CD7EE-D48A-E244-A725-4725CA059BB3}" type="datetimeFigureOut">
              <a:rPr lang="en-US" smtClean="0"/>
              <a:t>5/15/24</a:t>
            </a:fld>
            <a:endParaRPr lang="en-US"/>
          </a:p>
        </p:txBody>
      </p:sp>
      <p:sp>
        <p:nvSpPr>
          <p:cNvPr id="4" name="Footer Placeholder 3">
            <a:extLst>
              <a:ext uri="{FF2B5EF4-FFF2-40B4-BE49-F238E27FC236}">
                <a16:creationId xmlns:a16="http://schemas.microsoft.com/office/drawing/2014/main" id="{C04AAE50-ED51-FF9D-C68E-03D9085908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E452BE-8936-2346-6AAF-5AE2953D2D42}"/>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93885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991642-3BA8-3913-4903-162D3D47F2A8}"/>
              </a:ext>
            </a:extLst>
          </p:cNvPr>
          <p:cNvSpPr>
            <a:spLocks noGrp="1"/>
          </p:cNvSpPr>
          <p:nvPr>
            <p:ph type="dt" sz="half" idx="10"/>
          </p:nvPr>
        </p:nvSpPr>
        <p:spPr/>
        <p:txBody>
          <a:bodyPr/>
          <a:lstStyle/>
          <a:p>
            <a:fld id="{700CD7EE-D48A-E244-A725-4725CA059BB3}" type="datetimeFigureOut">
              <a:rPr lang="en-US" smtClean="0"/>
              <a:t>5/15/24</a:t>
            </a:fld>
            <a:endParaRPr lang="en-US"/>
          </a:p>
        </p:txBody>
      </p:sp>
      <p:sp>
        <p:nvSpPr>
          <p:cNvPr id="3" name="Footer Placeholder 2">
            <a:extLst>
              <a:ext uri="{FF2B5EF4-FFF2-40B4-BE49-F238E27FC236}">
                <a16:creationId xmlns:a16="http://schemas.microsoft.com/office/drawing/2014/main" id="{29BCEFA8-7973-50FA-B81F-921B9C42CE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DE25AF-7389-1D6C-C451-BBF4FFB4B90B}"/>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149430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9D327-0BA6-9AA4-D5DC-A537B0F18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5974E5-553E-BC37-BA16-031B91C08F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19AD91-D74E-69D0-E2A5-5ED354360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36E538-BD85-B649-C573-16C89C288558}"/>
              </a:ext>
            </a:extLst>
          </p:cNvPr>
          <p:cNvSpPr>
            <a:spLocks noGrp="1"/>
          </p:cNvSpPr>
          <p:nvPr>
            <p:ph type="dt" sz="half" idx="10"/>
          </p:nvPr>
        </p:nvSpPr>
        <p:spPr/>
        <p:txBody>
          <a:bodyPr/>
          <a:lstStyle/>
          <a:p>
            <a:fld id="{700CD7EE-D48A-E244-A725-4725CA059BB3}" type="datetimeFigureOut">
              <a:rPr lang="en-US" smtClean="0"/>
              <a:t>5/15/24</a:t>
            </a:fld>
            <a:endParaRPr lang="en-US"/>
          </a:p>
        </p:txBody>
      </p:sp>
      <p:sp>
        <p:nvSpPr>
          <p:cNvPr id="6" name="Footer Placeholder 5">
            <a:extLst>
              <a:ext uri="{FF2B5EF4-FFF2-40B4-BE49-F238E27FC236}">
                <a16:creationId xmlns:a16="http://schemas.microsoft.com/office/drawing/2014/main" id="{778552D8-6D54-3DDB-ABAB-52A3128C7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81185-A608-FB0D-2946-C8E0F9309F9A}"/>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1184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D261-FBEA-F74B-C7FC-00E60F20EF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E79AD9-1C0E-FF33-C1CA-ACDBD73D69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2B2E30-391C-6D03-FCA4-CE7449A4B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E66C72-5519-F64F-8A85-B9C3F8C240CE}"/>
              </a:ext>
            </a:extLst>
          </p:cNvPr>
          <p:cNvSpPr>
            <a:spLocks noGrp="1"/>
          </p:cNvSpPr>
          <p:nvPr>
            <p:ph type="dt" sz="half" idx="10"/>
          </p:nvPr>
        </p:nvSpPr>
        <p:spPr/>
        <p:txBody>
          <a:bodyPr/>
          <a:lstStyle/>
          <a:p>
            <a:fld id="{700CD7EE-D48A-E244-A725-4725CA059BB3}" type="datetimeFigureOut">
              <a:rPr lang="en-US" smtClean="0"/>
              <a:t>5/15/24</a:t>
            </a:fld>
            <a:endParaRPr lang="en-US"/>
          </a:p>
        </p:txBody>
      </p:sp>
      <p:sp>
        <p:nvSpPr>
          <p:cNvPr id="6" name="Footer Placeholder 5">
            <a:extLst>
              <a:ext uri="{FF2B5EF4-FFF2-40B4-BE49-F238E27FC236}">
                <a16:creationId xmlns:a16="http://schemas.microsoft.com/office/drawing/2014/main" id="{B3EB8ED2-F50B-EC78-EDEC-ADA38986DE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13904-70E1-8CB3-A0B5-767202736363}"/>
              </a:ext>
            </a:extLst>
          </p:cNvPr>
          <p:cNvSpPr>
            <a:spLocks noGrp="1"/>
          </p:cNvSpPr>
          <p:nvPr>
            <p:ph type="sldNum" sz="quarter" idx="12"/>
          </p:nvPr>
        </p:nvSpPr>
        <p:spPr/>
        <p:txBody>
          <a:bodyPr/>
          <a:lstStyle/>
          <a:p>
            <a:fld id="{0EC55648-5F68-C148-A0DD-CE3A7902FA1F}" type="slidenum">
              <a:rPr lang="en-US" smtClean="0"/>
              <a:t>‹#›</a:t>
            </a:fld>
            <a:endParaRPr lang="en-US"/>
          </a:p>
        </p:txBody>
      </p:sp>
    </p:spTree>
    <p:extLst>
      <p:ext uri="{BB962C8B-B14F-4D97-AF65-F5344CB8AC3E}">
        <p14:creationId xmlns:p14="http://schemas.microsoft.com/office/powerpoint/2010/main" val="342540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5E33AB-17BB-5548-6FC3-7352425031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0F0E58-C6C7-B91B-673B-C17EBC93FA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34800-0AA3-9F22-4A61-9D800F7F0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0CD7EE-D48A-E244-A725-4725CA059BB3}" type="datetimeFigureOut">
              <a:rPr lang="en-US" smtClean="0"/>
              <a:t>5/15/24</a:t>
            </a:fld>
            <a:endParaRPr lang="en-US"/>
          </a:p>
        </p:txBody>
      </p:sp>
      <p:sp>
        <p:nvSpPr>
          <p:cNvPr id="5" name="Footer Placeholder 4">
            <a:extLst>
              <a:ext uri="{FF2B5EF4-FFF2-40B4-BE49-F238E27FC236}">
                <a16:creationId xmlns:a16="http://schemas.microsoft.com/office/drawing/2014/main" id="{30A715C1-DFF1-375B-2254-83A9A5EC0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4974EE-8E9C-2BE4-E437-D8131731B3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C55648-5F68-C148-A0DD-CE3A7902FA1F}" type="slidenum">
              <a:rPr lang="en-US" smtClean="0"/>
              <a:t>‹#›</a:t>
            </a:fld>
            <a:endParaRPr lang="en-US"/>
          </a:p>
        </p:txBody>
      </p:sp>
    </p:spTree>
    <p:extLst>
      <p:ext uri="{BB962C8B-B14F-4D97-AF65-F5344CB8AC3E}">
        <p14:creationId xmlns:p14="http://schemas.microsoft.com/office/powerpoint/2010/main" val="631996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hyperlink" Target="https://extension.okstate.edu/extensionbot/" TargetMode="External"/><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ask2.extension.org/scp/" TargetMode="External"/><Relationship Id="rId5" Type="http://schemas.openxmlformats.org/officeDocument/2006/relationships/image" Target="../media/image49.png"/><Relationship Id="rId4" Type="http://schemas.openxmlformats.org/officeDocument/2006/relationships/hyperlink" Target="https://extension.oregonstate.edu/extensionbot-demo" TargetMode="External"/><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extension.org/extbot/" TargetMode="External"/><Relationship Id="rId4" Type="http://schemas.openxmlformats.org/officeDocument/2006/relationships/hyperlink" Target="https://askhelp.extension.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www.wallpaperflare.com/blue-light-electric-blue-connection-line-sky-graphics-wallpaper-mspvi/download/1366x76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www.wallpaperflare.com/blue-light-electric-blue-connection-line-sky-graphics-wallpaper-mspvi/download/1366x768"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chat.openai.com/" TargetMode="External"/><Relationship Id="rId3" Type="http://schemas.openxmlformats.org/officeDocument/2006/relationships/hyperlink" Target="https://extension.okstate.edu/extensionbot/" TargetMode="External"/><Relationship Id="rId7" Type="http://schemas.openxmlformats.org/officeDocument/2006/relationships/hyperlink" Target="https://claude.ai/chats"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s://extension.okstate.edu/fact-sheets/blackleg-of-canola.html" TargetMode="External"/><Relationship Id="rId11" Type="http://schemas.openxmlformats.org/officeDocument/2006/relationships/hyperlink" Target="https://www.perplexity.ai/" TargetMode="External"/><Relationship Id="rId5" Type="http://schemas.openxmlformats.org/officeDocument/2006/relationships/hyperlink" Target="https://extension.org/tools/extbot/" TargetMode="External"/><Relationship Id="rId10" Type="http://schemas.openxmlformats.org/officeDocument/2006/relationships/hyperlink" Target="https://copilot.microsoft.com/" TargetMode="External"/><Relationship Id="rId4" Type="http://schemas.openxmlformats.org/officeDocument/2006/relationships/hyperlink" Target="https://extension.org/extensionbot-v2" TargetMode="External"/><Relationship Id="rId9" Type="http://schemas.openxmlformats.org/officeDocument/2006/relationships/hyperlink" Target="https://gemini.google.com/ap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mailto:david.warren10@okstate.edu" TargetMode="External"/><Relationship Id="rId4" Type="http://schemas.openxmlformats.org/officeDocument/2006/relationships/hyperlink" Target="https://www.wallpaperflare.com/blue-light-electric-blue-connection-line-sky-graphics-wallpaper-mspvi/download/1366x768"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hyperlink" Target="https://www.mckinsey.com/featured-insights/mckinsey-explainers/what-is-generative-ai" TargetMode="External"/><Relationship Id="rId13" Type="http://schemas.openxmlformats.org/officeDocument/2006/relationships/hyperlink" Target="https://coe.gsa.gov/coe/ai-guide-for-government/what-is-ai-key-terminology/" TargetMode="External"/><Relationship Id="rId3" Type="http://schemas.openxmlformats.org/officeDocument/2006/relationships/image" Target="../media/image70.jpeg"/><Relationship Id="rId7" Type="http://schemas.openxmlformats.org/officeDocument/2006/relationships/hyperlink" Target="https://www3.weforum.org/docs/WEF_Jobs_of_Tomorrow_Generative_AI_2023.pdf" TargetMode="External"/><Relationship Id="rId12" Type="http://schemas.openxmlformats.org/officeDocument/2006/relationships/hyperlink" Target="https://www.scientificamerican.com/article/chatbot-hallucinations-inevitable/"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s://doi.org/10.34068/joe.61.02.13" TargetMode="External"/><Relationship Id="rId11" Type="http://schemas.openxmlformats.org/officeDocument/2006/relationships/hyperlink" Target="https://hai.stanford.edu/research/ai-index-report" TargetMode="External"/><Relationship Id="rId5" Type="http://schemas.openxmlformats.org/officeDocument/2006/relationships/hyperlink" Target="https://www.datacamp.com/tutorial/how-transformers-work" TargetMode="External"/><Relationship Id="rId10" Type="http://schemas.openxmlformats.org/officeDocument/2006/relationships/hyperlink" Target="https://glasswing.vc/blog/thinking-corner/the-history-of-artificial-intelligence/" TargetMode="External"/><Relationship Id="rId4" Type="http://schemas.openxmlformats.org/officeDocument/2006/relationships/hyperlink" Target="https://emeritus.org/blog/best-books-on-ai/" TargetMode="External"/><Relationship Id="rId9" Type="http://schemas.openxmlformats.org/officeDocument/2006/relationships/hyperlink" Target="https://openlearning.mit.edu/news/what-will-future-education-look-world-generative-ai"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hyperlink" Target="https://creativecommons.org/licenses/by-sa/3.0/" TargetMode="External"/><Relationship Id="rId4" Type="http://schemas.openxmlformats.org/officeDocument/2006/relationships/hyperlink" Target="https://evanwill.github.io/openrefine-b/"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ask2.extension.org/"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wallpaperflare.com/blue-light-electric-blue-connection-line-sky-graphics-wallpaper-mspvi/download/1366x768"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go&#10;&#10;Description automatically generated">
            <a:extLst>
              <a:ext uri="{FF2B5EF4-FFF2-40B4-BE49-F238E27FC236}">
                <a16:creationId xmlns:a16="http://schemas.microsoft.com/office/drawing/2014/main" id="{32960F9B-0178-E0BD-5A54-A293E2D94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74" y="990600"/>
            <a:ext cx="3516604" cy="4876800"/>
          </a:xfrm>
          <a:prstGeom prst="rect">
            <a:avLst/>
          </a:prstGeom>
        </p:spPr>
      </p:pic>
      <p:pic>
        <p:nvPicPr>
          <p:cNvPr id="7" name="Picture 6" descr="A black and white logo&#10;&#10;Description automatically generated">
            <a:extLst>
              <a:ext uri="{FF2B5EF4-FFF2-40B4-BE49-F238E27FC236}">
                <a16:creationId xmlns:a16="http://schemas.microsoft.com/office/drawing/2014/main" id="{1008C3A0-0FB8-E007-0A83-1AC55A0A4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2418" y="5843587"/>
            <a:ext cx="2409825" cy="771525"/>
          </a:xfrm>
          <a:prstGeom prst="rect">
            <a:avLst/>
          </a:prstGeom>
        </p:spPr>
      </p:pic>
      <p:sp>
        <p:nvSpPr>
          <p:cNvPr id="10" name="TextBox 9">
            <a:extLst>
              <a:ext uri="{FF2B5EF4-FFF2-40B4-BE49-F238E27FC236}">
                <a16:creationId xmlns:a16="http://schemas.microsoft.com/office/drawing/2014/main" id="{45AFD92B-68D0-D02F-1380-B2D73F195096}"/>
              </a:ext>
            </a:extLst>
          </p:cNvPr>
          <p:cNvSpPr txBox="1"/>
          <p:nvPr/>
        </p:nvSpPr>
        <p:spPr>
          <a:xfrm>
            <a:off x="4314825" y="190500"/>
            <a:ext cx="7667418" cy="1754326"/>
          </a:xfrm>
          <a:prstGeom prst="rect">
            <a:avLst/>
          </a:prstGeom>
          <a:noFill/>
        </p:spPr>
        <p:txBody>
          <a:bodyPr wrap="square" rtlCol="0">
            <a:spAutoFit/>
          </a:bodyPr>
          <a:lstStyle/>
          <a:p>
            <a:pPr algn="ctr"/>
            <a:r>
              <a:rPr lang="en-US" sz="3600" b="1" u="sng">
                <a:solidFill>
                  <a:srgbClr val="1D417D"/>
                </a:solidFill>
              </a:rPr>
              <a:t>Pink 3.1</a:t>
            </a:r>
          </a:p>
          <a:p>
            <a:pPr algn="ctr"/>
            <a:r>
              <a:rPr lang="en-US" sz="3600" b="1" u="sng">
                <a:solidFill>
                  <a:srgbClr val="1D417D"/>
                </a:solidFill>
              </a:rPr>
              <a:t>Empowering </a:t>
            </a:r>
            <a:r>
              <a:rPr lang="en-US" sz="3600" b="1" u="sng" dirty="0">
                <a:solidFill>
                  <a:srgbClr val="1D417D"/>
                </a:solidFill>
              </a:rPr>
              <a:t>Extension with AI: The </a:t>
            </a:r>
            <a:r>
              <a:rPr lang="en-US" sz="3600" b="1" u="sng" dirty="0" err="1">
                <a:solidFill>
                  <a:srgbClr val="1D417D"/>
                </a:solidFill>
              </a:rPr>
              <a:t>ExtensionBot</a:t>
            </a:r>
            <a:r>
              <a:rPr lang="en-US" sz="3600" b="1" u="sng" dirty="0">
                <a:solidFill>
                  <a:srgbClr val="1D417D"/>
                </a:solidFill>
              </a:rPr>
              <a:t> Project</a:t>
            </a:r>
          </a:p>
        </p:txBody>
      </p:sp>
      <p:pic>
        <p:nvPicPr>
          <p:cNvPr id="3" name="Picture 2">
            <a:extLst>
              <a:ext uri="{FF2B5EF4-FFF2-40B4-BE49-F238E27FC236}">
                <a16:creationId xmlns:a16="http://schemas.microsoft.com/office/drawing/2014/main" id="{4215A9AD-D5D8-C23D-3013-A2345A9DAA63}"/>
              </a:ext>
            </a:extLst>
          </p:cNvPr>
          <p:cNvPicPr>
            <a:picLocks noChangeAspect="1"/>
          </p:cNvPicPr>
          <p:nvPr/>
        </p:nvPicPr>
        <p:blipFill>
          <a:blip r:embed="rId4"/>
          <a:stretch>
            <a:fillRect/>
          </a:stretch>
        </p:blipFill>
        <p:spPr>
          <a:xfrm>
            <a:off x="4314825" y="2211118"/>
            <a:ext cx="3324689" cy="3858163"/>
          </a:xfrm>
          <a:prstGeom prst="rect">
            <a:avLst/>
          </a:prstGeom>
        </p:spPr>
      </p:pic>
      <p:sp>
        <p:nvSpPr>
          <p:cNvPr id="4" name="TextBox 3">
            <a:extLst>
              <a:ext uri="{FF2B5EF4-FFF2-40B4-BE49-F238E27FC236}">
                <a16:creationId xmlns:a16="http://schemas.microsoft.com/office/drawing/2014/main" id="{56323606-F0B6-C5CE-D417-2BEAC80F56AD}"/>
              </a:ext>
            </a:extLst>
          </p:cNvPr>
          <p:cNvSpPr txBox="1"/>
          <p:nvPr/>
        </p:nvSpPr>
        <p:spPr>
          <a:xfrm>
            <a:off x="7906327" y="2216727"/>
            <a:ext cx="3611418" cy="707886"/>
          </a:xfrm>
          <a:prstGeom prst="rect">
            <a:avLst/>
          </a:prstGeom>
          <a:noFill/>
        </p:spPr>
        <p:txBody>
          <a:bodyPr wrap="square" rtlCol="0">
            <a:spAutoFit/>
          </a:bodyPr>
          <a:lstStyle/>
          <a:p>
            <a:r>
              <a:rPr lang="en-US" sz="4000"/>
              <a:t>ojQlsfD8</a:t>
            </a:r>
          </a:p>
        </p:txBody>
      </p:sp>
    </p:spTree>
    <p:extLst>
      <p:ext uri="{BB962C8B-B14F-4D97-AF65-F5344CB8AC3E}">
        <p14:creationId xmlns:p14="http://schemas.microsoft.com/office/powerpoint/2010/main" val="1017767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8"/>
        <p:cNvGrpSpPr/>
        <p:nvPr/>
      </p:nvGrpSpPr>
      <p:grpSpPr>
        <a:xfrm>
          <a:off x="0" y="0"/>
          <a:ext cx="0" cy="0"/>
          <a:chOff x="0" y="0"/>
          <a:chExt cx="0" cy="0"/>
        </a:xfrm>
      </p:grpSpPr>
      <p:sp useBgFill="1">
        <p:nvSpPr>
          <p:cNvPr id="129" name="Rectangle 12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Google Shape;99;p7"/>
          <p:cNvSpPr txBox="1">
            <a:spLocks noGrp="1"/>
          </p:cNvSpPr>
          <p:nvPr>
            <p:ph type="title"/>
          </p:nvPr>
        </p:nvSpPr>
        <p:spPr>
          <a:xfrm>
            <a:off x="838200" y="1195697"/>
            <a:ext cx="3200400" cy="4238118"/>
          </a:xfrm>
          <a:prstGeom prst="rect">
            <a:avLst/>
          </a:prstGeom>
        </p:spPr>
        <p:txBody>
          <a:bodyPr spcFirstLastPara="1" vert="horz" lIns="91440" tIns="45720" rIns="91440" bIns="45720" rtlCol="0" anchor="ctr" anchorCtr="0">
            <a:normAutofit/>
          </a:bodyPr>
          <a:lstStyle/>
          <a:p>
            <a:pPr>
              <a:lnSpc>
                <a:spcPct val="90000"/>
              </a:lnSpc>
              <a:spcBef>
                <a:spcPct val="0"/>
              </a:spcBef>
              <a:buSzPts val="990"/>
            </a:pPr>
            <a:r>
              <a:rPr lang="en-US" kern="1200" dirty="0">
                <a:solidFill>
                  <a:schemeClr val="bg1"/>
                </a:solidFill>
                <a:latin typeface="+mj-lt"/>
                <a:ea typeface="+mj-ea"/>
                <a:cs typeface="+mj-cs"/>
              </a:rPr>
              <a:t>Benefits  </a:t>
            </a:r>
          </a:p>
        </p:txBody>
      </p:sp>
      <p:grpSp>
        <p:nvGrpSpPr>
          <p:cNvPr id="13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34" name="Freeform: Shape 13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37" name="Oval 13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Oval 13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142" name="Freeform: Shape 14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102" name="Google Shape;100;p7">
            <a:extLst>
              <a:ext uri="{FF2B5EF4-FFF2-40B4-BE49-F238E27FC236}">
                <a16:creationId xmlns:a16="http://schemas.microsoft.com/office/drawing/2014/main" id="{8E672B8D-6E23-1041-971C-80E895B2141D}"/>
              </a:ext>
            </a:extLst>
          </p:cNvPr>
          <p:cNvGraphicFramePr/>
          <p:nvPr>
            <p:extLst>
              <p:ext uri="{D42A27DB-BD31-4B8C-83A1-F6EECF244321}">
                <p14:modId xmlns:p14="http://schemas.microsoft.com/office/powerpoint/2010/main" val="1843847912"/>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154B2E-2526-DFE5-0524-5BFEE114DB1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mj-lt"/>
                <a:ea typeface="+mj-ea"/>
                <a:cs typeface="+mj-cs"/>
              </a:rPr>
              <a:t>Ethical Considerations and Risks for Extension</a:t>
            </a:r>
          </a:p>
        </p:txBody>
      </p:sp>
      <p:graphicFrame>
        <p:nvGraphicFramePr>
          <p:cNvPr id="15" name="Content Placeholder 2">
            <a:extLst>
              <a:ext uri="{FF2B5EF4-FFF2-40B4-BE49-F238E27FC236}">
                <a16:creationId xmlns:a16="http://schemas.microsoft.com/office/drawing/2014/main" id="{AD97A379-C2D5-AAC4-29EF-F56633502D42}"/>
              </a:ext>
            </a:extLst>
          </p:cNvPr>
          <p:cNvGraphicFramePr>
            <a:graphicFrameLocks noGrp="1"/>
          </p:cNvGraphicFramePr>
          <p:nvPr>
            <p:ph idx="1"/>
            <p:extLst>
              <p:ext uri="{D42A27DB-BD31-4B8C-83A1-F6EECF244321}">
                <p14:modId xmlns:p14="http://schemas.microsoft.com/office/powerpoint/2010/main" val="445560466"/>
              </p:ext>
            </p:extLst>
          </p:nvPr>
        </p:nvGraphicFramePr>
        <p:xfrm>
          <a:off x="838200" y="1848992"/>
          <a:ext cx="9982200" cy="4166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5AD0213-6982-7E7E-EDCE-04796798A64D}"/>
              </a:ext>
            </a:extLst>
          </p:cNvPr>
          <p:cNvSpPr txBox="1"/>
          <p:nvPr/>
        </p:nvSpPr>
        <p:spPr>
          <a:xfrm>
            <a:off x="1051964" y="6364386"/>
            <a:ext cx="7558638" cy="493614"/>
          </a:xfrm>
          <a:prstGeom prst="rect">
            <a:avLst/>
          </a:prstGeom>
        </p:spPr>
        <p:txBody>
          <a:bodyPr vert="horz" lIns="91440" tIns="45720" rIns="91440" bIns="45720" rtlCol="0">
            <a:normAutofit/>
          </a:bodyPr>
          <a:lstStyle/>
          <a:p>
            <a:pPr>
              <a:lnSpc>
                <a:spcPct val="90000"/>
              </a:lnSpc>
              <a:spcAft>
                <a:spcPts val="600"/>
              </a:spcAft>
            </a:pPr>
            <a:r>
              <a:rPr lang="en-US" sz="1100" dirty="0"/>
              <a:t>Source: Hill, P. A., &amp; </a:t>
            </a:r>
            <a:r>
              <a:rPr lang="en-US" sz="1100" dirty="0" err="1"/>
              <a:t>Narine</a:t>
            </a:r>
            <a:r>
              <a:rPr lang="en-US" sz="1100" dirty="0"/>
              <a:t>, L. K. (2023). Ensuring Responsible and Transparent Use of Generative AI in Extension. </a:t>
            </a:r>
          </a:p>
        </p:txBody>
      </p:sp>
    </p:spTree>
    <p:extLst>
      <p:ext uri="{BB962C8B-B14F-4D97-AF65-F5344CB8AC3E}">
        <p14:creationId xmlns:p14="http://schemas.microsoft.com/office/powerpoint/2010/main" val="168724344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8"/>
        <p:cNvGrpSpPr/>
        <p:nvPr/>
      </p:nvGrpSpPr>
      <p:grpSpPr>
        <a:xfrm>
          <a:off x="0" y="0"/>
          <a:ext cx="0" cy="0"/>
          <a:chOff x="0" y="0"/>
          <a:chExt cx="0" cy="0"/>
        </a:xfrm>
      </p:grpSpPr>
      <p:sp useBgFill="1">
        <p:nvSpPr>
          <p:cNvPr id="186" name="Rectangle 185">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8" name="Rectangle 187">
            <a:extLst>
              <a:ext uri="{FF2B5EF4-FFF2-40B4-BE49-F238E27FC236}">
                <a16:creationId xmlns:a16="http://schemas.microsoft.com/office/drawing/2014/main" id="{76077A66-26E5-4BDD-99AC-19998AC56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0" name="Rectangle 189">
            <a:extLst>
              <a:ext uri="{FF2B5EF4-FFF2-40B4-BE49-F238E27FC236}">
                <a16:creationId xmlns:a16="http://schemas.microsoft.com/office/drawing/2014/main" id="{CC7C8FC4-294D-4B63-9B55-1E1BF34CE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2" name="Rectangle 191">
            <a:extLst>
              <a:ext uri="{FF2B5EF4-FFF2-40B4-BE49-F238E27FC236}">
                <a16:creationId xmlns:a16="http://schemas.microsoft.com/office/drawing/2014/main" id="{16BA2A44-9824-4572-8098-0929558CC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1000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3881C908-FA5D-4DC1-BC31-59002F2CF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12437"/>
            <a:ext cx="11713464"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470EF6E7-F4E0-4ECC-BF0C-E00309A15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498"/>
            <a:ext cx="12191997" cy="6416004"/>
          </a:xfrm>
          <a:prstGeom prst="rect">
            <a:avLst/>
          </a:prstGeom>
          <a:gradFill>
            <a:gsLst>
              <a:gs pos="12000">
                <a:srgbClr val="000000">
                  <a:alpha val="63000"/>
                </a:srgbClr>
              </a:gs>
              <a:gs pos="100000">
                <a:schemeClr val="accent1">
                  <a:lumMod val="75000"/>
                  <a:alpha val="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14CABDEF-7A93-403A-BEB2-DDC0F89AB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 y="2724072"/>
            <a:ext cx="12192008" cy="4114802"/>
          </a:xfrm>
          <a:prstGeom prst="rect">
            <a:avLst/>
          </a:prstGeom>
          <a:gradFill>
            <a:gsLst>
              <a:gs pos="30000">
                <a:schemeClr val="accent1">
                  <a:alpha val="13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8D1D1AF0-0A5D-4548-869C-5A5CBCE02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0" y="446494"/>
            <a:ext cx="4026023" cy="6414505"/>
          </a:xfrm>
          <a:prstGeom prst="rect">
            <a:avLst/>
          </a:prstGeom>
          <a:gradFill>
            <a:gsLst>
              <a:gs pos="15000">
                <a:schemeClr val="accent1">
                  <a:lumMod val="75000"/>
                  <a:alpha val="29000"/>
                </a:schemeClr>
              </a:gs>
              <a:gs pos="52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Google Shape;149;p14"/>
          <p:cNvSpPr txBox="1">
            <a:spLocks noGrp="1"/>
          </p:cNvSpPr>
          <p:nvPr>
            <p:ph type="title"/>
          </p:nvPr>
        </p:nvSpPr>
        <p:spPr>
          <a:xfrm>
            <a:off x="1131740" y="548640"/>
            <a:ext cx="9928520" cy="1185332"/>
          </a:xfrm>
          <a:prstGeom prst="rect">
            <a:avLst/>
          </a:prstGeom>
        </p:spPr>
        <p:txBody>
          <a:bodyPr spcFirstLastPara="1" vert="horz" lIns="91440" tIns="45720" rIns="91440" bIns="45720" rtlCol="0" anchor="b" anchorCtr="0">
            <a:normAutofit/>
          </a:bodyPr>
          <a:lstStyle/>
          <a:p>
            <a:pPr algn="ctr">
              <a:lnSpc>
                <a:spcPct val="90000"/>
              </a:lnSpc>
              <a:spcBef>
                <a:spcPct val="0"/>
              </a:spcBef>
            </a:pPr>
            <a:r>
              <a:rPr lang="en-US" sz="4800" dirty="0" err="1">
                <a:solidFill>
                  <a:srgbClr val="FFFFFF"/>
                </a:solidFill>
              </a:rPr>
              <a:t>ExtensionBot</a:t>
            </a:r>
            <a:r>
              <a:rPr lang="en-US" sz="4800" dirty="0">
                <a:solidFill>
                  <a:srgbClr val="FFFFFF"/>
                </a:solidFill>
              </a:rPr>
              <a:t> Interfaces</a:t>
            </a:r>
          </a:p>
        </p:txBody>
      </p:sp>
      <p:pic>
        <p:nvPicPr>
          <p:cNvPr id="2" name="Picture 1" descr="A screenshot of Extensionbot's interface&#10;&#10;">
            <a:extLst>
              <a:ext uri="{FF2B5EF4-FFF2-40B4-BE49-F238E27FC236}">
                <a16:creationId xmlns:a16="http://schemas.microsoft.com/office/drawing/2014/main" id="{A8BE8AE8-9088-BEE7-7529-0E4A33EAC3BA}"/>
              </a:ext>
            </a:extLst>
          </p:cNvPr>
          <p:cNvPicPr>
            <a:picLocks noChangeAspect="1"/>
          </p:cNvPicPr>
          <p:nvPr/>
        </p:nvPicPr>
        <p:blipFill rotWithShape="1">
          <a:blip r:embed="rId3"/>
          <a:srcRect l="5958" r="7553"/>
          <a:stretch/>
        </p:blipFill>
        <p:spPr>
          <a:xfrm>
            <a:off x="1252520" y="2132099"/>
            <a:ext cx="1981882" cy="3238850"/>
          </a:xfrm>
          <a:prstGeom prst="rect">
            <a:avLst/>
          </a:prstGeom>
        </p:spPr>
      </p:pic>
      <p:pic>
        <p:nvPicPr>
          <p:cNvPr id="7" name="Google Shape;109;p18">
            <a:hlinkClick r:id="rId4"/>
            <a:extLst>
              <a:ext uri="{FF2B5EF4-FFF2-40B4-BE49-F238E27FC236}">
                <a16:creationId xmlns:a16="http://schemas.microsoft.com/office/drawing/2014/main" id="{7CE30F6B-6604-7A50-B9DD-02CBBCB4C47A}"/>
              </a:ext>
            </a:extLst>
          </p:cNvPr>
          <p:cNvPicPr preferRelativeResize="0"/>
          <p:nvPr/>
        </p:nvPicPr>
        <p:blipFill>
          <a:blip r:embed="rId5"/>
          <a:stretch>
            <a:fillRect/>
          </a:stretch>
        </p:blipFill>
        <p:spPr>
          <a:xfrm>
            <a:off x="3690680" y="2781723"/>
            <a:ext cx="2216688" cy="1939602"/>
          </a:xfrm>
          <a:prstGeom prst="rect">
            <a:avLst/>
          </a:prstGeom>
          <a:noFill/>
        </p:spPr>
      </p:pic>
      <p:pic>
        <p:nvPicPr>
          <p:cNvPr id="8" name="Google Shape;111;p18">
            <a:hlinkClick r:id="rId6"/>
            <a:extLst>
              <a:ext uri="{FF2B5EF4-FFF2-40B4-BE49-F238E27FC236}">
                <a16:creationId xmlns:a16="http://schemas.microsoft.com/office/drawing/2014/main" id="{6126E310-6B6E-AEF6-4EE2-8F8A2EC094E6}"/>
              </a:ext>
            </a:extLst>
          </p:cNvPr>
          <p:cNvPicPr preferRelativeResize="0"/>
          <p:nvPr/>
        </p:nvPicPr>
        <p:blipFill rotWithShape="1">
          <a:blip r:embed="rId7"/>
          <a:srcRect l="4155" r="7994"/>
          <a:stretch/>
        </p:blipFill>
        <p:spPr>
          <a:xfrm>
            <a:off x="6246243" y="2704381"/>
            <a:ext cx="2216688" cy="2094286"/>
          </a:xfrm>
          <a:prstGeom prst="rect">
            <a:avLst/>
          </a:prstGeom>
          <a:noFill/>
        </p:spPr>
      </p:pic>
      <p:pic>
        <p:nvPicPr>
          <p:cNvPr id="5" name="Google Shape;108;p18">
            <a:hlinkClick r:id="rId8"/>
            <a:extLst>
              <a:ext uri="{FF2B5EF4-FFF2-40B4-BE49-F238E27FC236}">
                <a16:creationId xmlns:a16="http://schemas.microsoft.com/office/drawing/2014/main" id="{B2A8271F-CC9A-2057-E4D0-E6BABAD78901}"/>
              </a:ext>
            </a:extLst>
          </p:cNvPr>
          <p:cNvPicPr preferRelativeResize="0"/>
          <p:nvPr/>
        </p:nvPicPr>
        <p:blipFill rotWithShape="1">
          <a:blip r:embed="rId9"/>
          <a:srcRect l="12141"/>
          <a:stretch/>
        </p:blipFill>
        <p:spPr>
          <a:xfrm>
            <a:off x="8784025" y="2733435"/>
            <a:ext cx="2216688" cy="203617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4"/>
          <p:cNvSpPr txBox="1">
            <a:spLocks noGrp="1"/>
          </p:cNvSpPr>
          <p:nvPr>
            <p:ph type="title"/>
          </p:nvPr>
        </p:nvSpPr>
        <p:spPr>
          <a:xfrm>
            <a:off x="4553733" y="548464"/>
            <a:ext cx="6798541" cy="1675623"/>
          </a:xfrm>
          <a:prstGeom prst="rect">
            <a:avLst/>
          </a:prstGeom>
        </p:spPr>
        <p:txBody>
          <a:bodyPr spcFirstLastPara="1" vert="horz" lIns="91440" tIns="45720" rIns="91440" bIns="45720" rtlCol="0" anchor="b" anchorCtr="0">
            <a:normAutofit/>
          </a:bodyPr>
          <a:lstStyle/>
          <a:p>
            <a:pPr>
              <a:lnSpc>
                <a:spcPct val="90000"/>
              </a:lnSpc>
              <a:spcBef>
                <a:spcPct val="0"/>
              </a:spcBef>
            </a:pPr>
            <a:r>
              <a:rPr lang="en-US" sz="4000" dirty="0"/>
              <a:t>Front-end implementation </a:t>
            </a:r>
          </a:p>
        </p:txBody>
      </p:sp>
      <p:pic>
        <p:nvPicPr>
          <p:cNvPr id="2" name="Picture 1" descr="A screenshot of Extensionbot's interface&#10;&#10;">
            <a:extLst>
              <a:ext uri="{FF2B5EF4-FFF2-40B4-BE49-F238E27FC236}">
                <a16:creationId xmlns:a16="http://schemas.microsoft.com/office/drawing/2014/main" id="{A8BE8AE8-9088-BEE7-7529-0E4A33EAC3BA}"/>
              </a:ext>
            </a:extLst>
          </p:cNvPr>
          <p:cNvPicPr>
            <a:picLocks noChangeAspect="1"/>
          </p:cNvPicPr>
          <p:nvPr/>
        </p:nvPicPr>
        <p:blipFill rotWithShape="1">
          <a:blip r:embed="rId3"/>
          <a:srcRect l="5958" r="7553"/>
          <a:stretch/>
        </p:blipFill>
        <p:spPr>
          <a:xfrm>
            <a:off x="1" y="10"/>
            <a:ext cx="4196496" cy="6857990"/>
          </a:xfrm>
          <a:prstGeom prst="rect">
            <a:avLst/>
          </a:prstGeom>
          <a:effectLst/>
        </p:spPr>
      </p:pic>
      <p:sp>
        <p:nvSpPr>
          <p:cNvPr id="150" name="Google Shape;150;p14"/>
          <p:cNvSpPr txBox="1">
            <a:spLocks noGrp="1"/>
          </p:cNvSpPr>
          <p:nvPr>
            <p:ph type="body" idx="1"/>
          </p:nvPr>
        </p:nvSpPr>
        <p:spPr>
          <a:xfrm>
            <a:off x="4553734" y="2409830"/>
            <a:ext cx="6798539" cy="3705217"/>
          </a:xfrm>
          <a:prstGeom prst="rect">
            <a:avLst/>
          </a:prstGeom>
        </p:spPr>
        <p:txBody>
          <a:bodyPr spcFirstLastPara="1" vert="horz" lIns="91440" tIns="45720" rIns="91440" bIns="45720" rtlCol="0" anchorCtr="0">
            <a:normAutofit/>
          </a:bodyPr>
          <a:lstStyle/>
          <a:p>
            <a:pPr indent="-228600">
              <a:lnSpc>
                <a:spcPct val="90000"/>
              </a:lnSpc>
              <a:spcAft>
                <a:spcPts val="600"/>
              </a:spcAft>
              <a:buFont typeface="Arial" panose="020B0604020202020204" pitchFamily="34" charset="0"/>
              <a:buChar char="•"/>
            </a:pPr>
            <a:r>
              <a:rPr lang="en-US" sz="1600" dirty="0"/>
              <a:t>Two versions – full screen and slide-out widget</a:t>
            </a:r>
          </a:p>
          <a:p>
            <a:pPr indent="-228600">
              <a:lnSpc>
                <a:spcPct val="90000"/>
              </a:lnSpc>
              <a:spcAft>
                <a:spcPts val="600"/>
              </a:spcAft>
              <a:buFont typeface="Arial" panose="020B0604020202020204" pitchFamily="34" charset="0"/>
              <a:buChar char="•"/>
            </a:pPr>
            <a:r>
              <a:rPr lang="en-US" sz="1600" dirty="0"/>
              <a:t>Embedded JS code</a:t>
            </a:r>
          </a:p>
          <a:p>
            <a:pPr indent="-228600">
              <a:lnSpc>
                <a:spcPct val="90000"/>
              </a:lnSpc>
              <a:spcAft>
                <a:spcPts val="600"/>
              </a:spcAft>
              <a:buFont typeface="Arial" panose="020B0604020202020204" pitchFamily="34" charset="0"/>
              <a:buChar char="•"/>
            </a:pPr>
            <a:r>
              <a:rPr lang="en-US" sz="1600" dirty="0"/>
              <a:t>Configuration options – ability to </a:t>
            </a:r>
            <a:r>
              <a:rPr lang="en-US" sz="1600" dirty="0" err="1"/>
              <a:t>downweight</a:t>
            </a:r>
            <a:r>
              <a:rPr lang="en-US" sz="1600" dirty="0"/>
              <a:t> sources and resources</a:t>
            </a:r>
          </a:p>
          <a:p>
            <a:pPr lvl="1" indent="-228600">
              <a:lnSpc>
                <a:spcPct val="90000"/>
              </a:lnSpc>
              <a:spcAft>
                <a:spcPts val="600"/>
              </a:spcAft>
              <a:buFont typeface="Arial" panose="020B0604020202020204" pitchFamily="34" charset="0"/>
              <a:buChar char="•"/>
            </a:pPr>
            <a:r>
              <a:rPr lang="en-US" sz="1600" dirty="0">
                <a:sym typeface="Consolas"/>
              </a:rPr>
              <a:t> "client": "general",</a:t>
            </a:r>
          </a:p>
          <a:p>
            <a:pPr lvl="1" indent="-228600">
              <a:lnSpc>
                <a:spcPct val="90000"/>
              </a:lnSpc>
              <a:spcAft>
                <a:spcPts val="600"/>
              </a:spcAft>
              <a:buFont typeface="Arial" panose="020B0604020202020204" pitchFamily="34" charset="0"/>
              <a:buChar char="•"/>
            </a:pPr>
            <a:r>
              <a:rPr lang="en-US" sz="1600" dirty="0">
                <a:sym typeface="Consolas"/>
              </a:rPr>
              <a:t> "</a:t>
            </a:r>
            <a:r>
              <a:rPr lang="en-US" sz="1600" dirty="0" err="1">
                <a:sym typeface="Consolas"/>
              </a:rPr>
              <a:t>search_size</a:t>
            </a:r>
            <a:r>
              <a:rPr lang="en-US" sz="1600" dirty="0">
                <a:sym typeface="Consolas"/>
              </a:rPr>
              <a:t>": 100,</a:t>
            </a:r>
          </a:p>
          <a:p>
            <a:pPr lvl="1" indent="-228600">
              <a:lnSpc>
                <a:spcPct val="90000"/>
              </a:lnSpc>
              <a:spcAft>
                <a:spcPts val="600"/>
              </a:spcAft>
              <a:buFont typeface="Arial" panose="020B0604020202020204" pitchFamily="34" charset="0"/>
              <a:buChar char="•"/>
            </a:pPr>
            <a:r>
              <a:rPr lang="en-US" sz="1600" dirty="0">
                <a:highlight>
                  <a:srgbClr val="FFFF00"/>
                </a:highlight>
                <a:sym typeface="Consolas"/>
              </a:rPr>
              <a:t> "</a:t>
            </a:r>
            <a:r>
              <a:rPr lang="en-US" sz="1600" dirty="0" err="1">
                <a:highlight>
                  <a:srgbClr val="FFFF00"/>
                </a:highlight>
                <a:sym typeface="Consolas"/>
              </a:rPr>
              <a:t>list_of_states</a:t>
            </a:r>
            <a:r>
              <a:rPr lang="en-US" sz="1600" dirty="0">
                <a:highlight>
                  <a:srgbClr val="FFFF00"/>
                </a:highlight>
                <a:sym typeface="Consolas"/>
              </a:rPr>
              <a:t>": [],</a:t>
            </a:r>
          </a:p>
          <a:p>
            <a:pPr lvl="1" indent="-228600">
              <a:lnSpc>
                <a:spcPct val="90000"/>
              </a:lnSpc>
              <a:spcAft>
                <a:spcPts val="600"/>
              </a:spcAft>
              <a:buFont typeface="Arial" panose="020B0604020202020204" pitchFamily="34" charset="0"/>
              <a:buChar char="•"/>
            </a:pPr>
            <a:r>
              <a:rPr lang="en-US" sz="1600" dirty="0">
                <a:highlight>
                  <a:srgbClr val="FFFF00"/>
                </a:highlight>
                <a:sym typeface="Consolas"/>
              </a:rPr>
              <a:t> "</a:t>
            </a:r>
            <a:r>
              <a:rPr lang="en-US" sz="1600" dirty="0" err="1">
                <a:highlight>
                  <a:srgbClr val="FFFF00"/>
                </a:highlight>
                <a:sym typeface="Consolas"/>
              </a:rPr>
              <a:t>state_downweight</a:t>
            </a:r>
            <a:r>
              <a:rPr lang="en-US" sz="1600" dirty="0">
                <a:highlight>
                  <a:srgbClr val="FFFF00"/>
                </a:highlight>
                <a:sym typeface="Consolas"/>
              </a:rPr>
              <a:t>": 0.99,</a:t>
            </a:r>
          </a:p>
          <a:p>
            <a:pPr lvl="1" indent="-228600">
              <a:lnSpc>
                <a:spcPct val="90000"/>
              </a:lnSpc>
              <a:spcAft>
                <a:spcPts val="600"/>
              </a:spcAft>
              <a:buFont typeface="Arial" panose="020B0604020202020204" pitchFamily="34" charset="0"/>
              <a:buChar char="•"/>
            </a:pPr>
            <a:r>
              <a:rPr lang="en-US" sz="1600" dirty="0">
                <a:highlight>
                  <a:srgbClr val="FFFF00"/>
                </a:highlight>
                <a:sym typeface="Consolas"/>
              </a:rPr>
              <a:t> "</a:t>
            </a:r>
            <a:r>
              <a:rPr lang="en-US" sz="1600" dirty="0" err="1">
                <a:highlight>
                  <a:srgbClr val="FFFF00"/>
                </a:highlight>
                <a:sym typeface="Consolas"/>
              </a:rPr>
              <a:t>source_downweight</a:t>
            </a:r>
            <a:r>
              <a:rPr lang="en-US" sz="1600" dirty="0">
                <a:highlight>
                  <a:srgbClr val="FFFF00"/>
                </a:highlight>
                <a:sym typeface="Consolas"/>
              </a:rPr>
              <a:t>": 0.99, </a:t>
            </a:r>
          </a:p>
          <a:p>
            <a:pPr lvl="1" indent="-228600">
              <a:lnSpc>
                <a:spcPct val="90000"/>
              </a:lnSpc>
              <a:spcAft>
                <a:spcPts val="600"/>
              </a:spcAft>
              <a:buFont typeface="Arial" panose="020B0604020202020204" pitchFamily="34" charset="0"/>
              <a:buChar char="•"/>
            </a:pPr>
            <a:r>
              <a:rPr lang="en-US" sz="1600" dirty="0">
                <a:sym typeface="Consolas"/>
              </a:rPr>
              <a:t> "</a:t>
            </a:r>
            <a:r>
              <a:rPr lang="en-US" sz="1600" dirty="0" err="1">
                <a:sym typeface="Consolas"/>
              </a:rPr>
              <a:t>cut_off</a:t>
            </a:r>
            <a:r>
              <a:rPr lang="en-US" sz="1600" dirty="0">
                <a:sym typeface="Consolas"/>
              </a:rPr>
              <a:t>": 0.8, </a:t>
            </a:r>
          </a:p>
          <a:p>
            <a:pPr lvl="1" indent="-228600">
              <a:lnSpc>
                <a:spcPct val="90000"/>
              </a:lnSpc>
              <a:spcAft>
                <a:spcPts val="600"/>
              </a:spcAft>
              <a:buFont typeface="Arial" panose="020B0604020202020204" pitchFamily="34" charset="0"/>
              <a:buChar char="•"/>
            </a:pPr>
            <a:r>
              <a:rPr lang="en-US" sz="1600" dirty="0">
                <a:sym typeface="Consolas"/>
              </a:rPr>
              <a:t> "</a:t>
            </a:r>
            <a:r>
              <a:rPr lang="en-US" sz="1600" dirty="0" err="1">
                <a:sym typeface="Consolas"/>
              </a:rPr>
              <a:t>max_return_amount</a:t>
            </a:r>
            <a:r>
              <a:rPr lang="en-US" sz="1600" dirty="0">
                <a:sym typeface="Consolas"/>
              </a:rPr>
              <a:t>": 10 </a:t>
            </a:r>
            <a:endParaRPr lang="en-US" sz="1600" dirty="0"/>
          </a:p>
          <a:p>
            <a:pPr indent="-228600">
              <a:lnSpc>
                <a:spcPct val="90000"/>
              </a:lnSpc>
              <a:spcAft>
                <a:spcPts val="600"/>
              </a:spcAft>
              <a:buFont typeface="Arial" panose="020B0604020202020204" pitchFamily="34" charset="0"/>
              <a:buChar char="•"/>
            </a:pPr>
            <a:r>
              <a:rPr lang="en-US" sz="1600" dirty="0"/>
              <a:t>See example at </a:t>
            </a:r>
            <a:r>
              <a:rPr lang="en-US" sz="1600" u="sng" dirty="0">
                <a:hlinkClick r:id="rId4"/>
              </a:rPr>
              <a:t>https://askhelp.extension.org/</a:t>
            </a:r>
            <a:endParaRPr lang="en-US" sz="1600" dirty="0"/>
          </a:p>
          <a:p>
            <a:pPr indent="-228600">
              <a:lnSpc>
                <a:spcPct val="90000"/>
              </a:lnSpc>
              <a:spcAft>
                <a:spcPts val="600"/>
              </a:spcAft>
              <a:buFont typeface="Arial" panose="020B0604020202020204" pitchFamily="34" charset="0"/>
              <a:buChar char="•"/>
            </a:pPr>
            <a:r>
              <a:rPr lang="en-US" sz="1600" dirty="0"/>
              <a:t>More details at </a:t>
            </a:r>
            <a:r>
              <a:rPr lang="en-US" sz="1600" u="sng" dirty="0">
                <a:hlinkClick r:id="rId5"/>
              </a:rPr>
              <a:t>https://extension.org/extbot/</a:t>
            </a:r>
            <a:endParaRPr lang="en-US" sz="1600" dirty="0"/>
          </a:p>
        </p:txBody>
      </p:sp>
    </p:spTree>
    <p:extLst>
      <p:ext uri="{BB962C8B-B14F-4D97-AF65-F5344CB8AC3E}">
        <p14:creationId xmlns:p14="http://schemas.microsoft.com/office/powerpoint/2010/main" val="3756492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59" name="Straight Connector 58">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5BE0D975-7725-493F-8862-ED40C46BE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65" name="Oval 64">
              <a:extLst>
                <a:ext uri="{FF2B5EF4-FFF2-40B4-BE49-F238E27FC236}">
                  <a16:creationId xmlns:a16="http://schemas.microsoft.com/office/drawing/2014/main" id="{683F0D96-8CD4-4CDE-B0CC-657797260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24C51D7-954A-4143-B39C-4752FA3B6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491EF17-1635-4AEB-AC11-07BA2A119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2F202BA-4686-4BC5-8CA5-60010A0FC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753C14B0-1161-49D1-9AAC-B4BAD7436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8E96422-DF7F-4DB7-9786-EABEBF8BC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screenshot of a computer&#10;&#10;Description automatically generated">
            <a:extLst>
              <a:ext uri="{FF2B5EF4-FFF2-40B4-BE49-F238E27FC236}">
                <a16:creationId xmlns:a16="http://schemas.microsoft.com/office/drawing/2014/main" id="{E1190845-6447-C5C3-E934-3A545086DB3D}"/>
              </a:ext>
            </a:extLst>
          </p:cNvPr>
          <p:cNvPicPr>
            <a:picLocks noChangeAspect="1"/>
          </p:cNvPicPr>
          <p:nvPr/>
        </p:nvPicPr>
        <p:blipFill>
          <a:blip r:embed="rId3"/>
          <a:stretch>
            <a:fillRect/>
          </a:stretch>
        </p:blipFill>
        <p:spPr>
          <a:xfrm>
            <a:off x="391916" y="1473176"/>
            <a:ext cx="5640277" cy="4681428"/>
          </a:xfrm>
          <a:prstGeom prst="rect">
            <a:avLst/>
          </a:prstGeom>
        </p:spPr>
      </p:pic>
      <p:sp>
        <p:nvSpPr>
          <p:cNvPr id="72" name="Rectangle 71">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75" name="Straight Connector 74">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1" name="Picture 10" descr="A screenshot of a computer&#10;&#10;Description automatically generated">
            <a:extLst>
              <a:ext uri="{FF2B5EF4-FFF2-40B4-BE49-F238E27FC236}">
                <a16:creationId xmlns:a16="http://schemas.microsoft.com/office/drawing/2014/main" id="{EC9937A1-C6F1-E0F3-F7D5-1B65F7E08250}"/>
              </a:ext>
            </a:extLst>
          </p:cNvPr>
          <p:cNvPicPr>
            <a:picLocks noChangeAspect="1"/>
          </p:cNvPicPr>
          <p:nvPr/>
        </p:nvPicPr>
        <p:blipFill>
          <a:blip r:embed="rId4"/>
          <a:stretch>
            <a:fillRect/>
          </a:stretch>
        </p:blipFill>
        <p:spPr>
          <a:xfrm>
            <a:off x="6165699" y="1473176"/>
            <a:ext cx="5659068" cy="4668732"/>
          </a:xfrm>
          <a:prstGeom prst="rect">
            <a:avLst/>
          </a:prstGeom>
        </p:spPr>
      </p:pic>
      <p:sp>
        <p:nvSpPr>
          <p:cNvPr id="80" name="Rectangle 79">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83" name="Straight Connector 82">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4473FAD-BE2C-B785-7F9C-8769E4986F5C}"/>
              </a:ext>
            </a:extLst>
          </p:cNvPr>
          <p:cNvSpPr>
            <a:spLocks noGrp="1"/>
          </p:cNvSpPr>
          <p:nvPr>
            <p:ph type="title"/>
          </p:nvPr>
        </p:nvSpPr>
        <p:spPr>
          <a:xfrm>
            <a:off x="1569712" y="405568"/>
            <a:ext cx="3507742" cy="755468"/>
          </a:xfrm>
          <a:noFill/>
        </p:spPr>
        <p:txBody>
          <a:bodyPr vert="horz" lIns="91440" tIns="45720" rIns="91440" bIns="45720" rtlCol="0" anchor="t">
            <a:normAutofit/>
          </a:bodyPr>
          <a:lstStyle/>
          <a:p>
            <a:pPr>
              <a:lnSpc>
                <a:spcPct val="90000"/>
              </a:lnSpc>
              <a:spcBef>
                <a:spcPct val="0"/>
              </a:spcBef>
            </a:pPr>
            <a:r>
              <a:rPr lang="en-US" sz="4800" dirty="0" err="1">
                <a:solidFill>
                  <a:schemeClr val="bg1"/>
                </a:solidFill>
              </a:rPr>
              <a:t>ChatGPT</a:t>
            </a:r>
            <a:r>
              <a:rPr lang="en-US" sz="4800" dirty="0">
                <a:solidFill>
                  <a:schemeClr val="bg1"/>
                </a:solidFill>
              </a:rPr>
              <a:t> 4</a:t>
            </a:r>
          </a:p>
        </p:txBody>
      </p:sp>
      <p:grpSp>
        <p:nvGrpSpPr>
          <p:cNvPr id="95" name="Group 94">
            <a:extLst>
              <a:ext uri="{FF2B5EF4-FFF2-40B4-BE49-F238E27FC236}">
                <a16:creationId xmlns:a16="http://schemas.microsoft.com/office/drawing/2014/main" id="{ADACA4E3-4099-FE3C-D3F8-336664B9DEFA}"/>
              </a:ext>
            </a:extLst>
          </p:cNvPr>
          <p:cNvGrpSpPr/>
          <p:nvPr/>
        </p:nvGrpSpPr>
        <p:grpSpPr>
          <a:xfrm>
            <a:off x="6686422" y="3268658"/>
            <a:ext cx="5248872" cy="2571766"/>
            <a:chOff x="6669834" y="2133992"/>
            <a:chExt cx="5248872" cy="2571766"/>
          </a:xfrm>
        </p:grpSpPr>
        <p:cxnSp>
          <p:nvCxnSpPr>
            <p:cNvPr id="17" name="Straight Arrow Connector 16">
              <a:extLst>
                <a:ext uri="{FF2B5EF4-FFF2-40B4-BE49-F238E27FC236}">
                  <a16:creationId xmlns:a16="http://schemas.microsoft.com/office/drawing/2014/main" id="{C3CF3869-7E32-BAA8-33D8-85B4F8D9C482}"/>
                </a:ext>
              </a:extLst>
            </p:cNvPr>
            <p:cNvCxnSpPr>
              <a:cxnSpLocks/>
            </p:cNvCxnSpPr>
            <p:nvPr/>
          </p:nvCxnSpPr>
          <p:spPr>
            <a:xfrm flipH="1">
              <a:off x="7337642" y="2408711"/>
              <a:ext cx="1020151" cy="1516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212D90C9-E32E-73A5-1568-90D8E7AF530B}"/>
                </a:ext>
              </a:extLst>
            </p:cNvPr>
            <p:cNvCxnSpPr>
              <a:cxnSpLocks/>
            </p:cNvCxnSpPr>
            <p:nvPr/>
          </p:nvCxnSpPr>
          <p:spPr>
            <a:xfrm flipH="1">
              <a:off x="9279239" y="2282847"/>
              <a:ext cx="12836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8F146893-DCC7-E699-8F03-EC49B933BB35}"/>
                </a:ext>
              </a:extLst>
            </p:cNvPr>
            <p:cNvCxnSpPr>
              <a:cxnSpLocks/>
            </p:cNvCxnSpPr>
            <p:nvPr/>
          </p:nvCxnSpPr>
          <p:spPr>
            <a:xfrm flipH="1">
              <a:off x="6669834" y="3416187"/>
              <a:ext cx="751394" cy="3486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37DE1623-6AE0-6D6B-30AD-5251344D4253}"/>
                </a:ext>
              </a:extLst>
            </p:cNvPr>
            <p:cNvCxnSpPr>
              <a:cxnSpLocks/>
            </p:cNvCxnSpPr>
            <p:nvPr/>
          </p:nvCxnSpPr>
          <p:spPr>
            <a:xfrm flipH="1">
              <a:off x="10197092" y="3923503"/>
              <a:ext cx="977507" cy="3660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7A9FCA80-C343-0B3A-B34E-9798189C5AE1}"/>
                </a:ext>
              </a:extLst>
            </p:cNvPr>
            <p:cNvCxnSpPr>
              <a:cxnSpLocks/>
            </p:cNvCxnSpPr>
            <p:nvPr/>
          </p:nvCxnSpPr>
          <p:spPr>
            <a:xfrm flipH="1">
              <a:off x="10239332" y="4339755"/>
              <a:ext cx="977507" cy="3660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C54EE490-AC07-F742-AA99-E45539398169}"/>
                </a:ext>
              </a:extLst>
            </p:cNvPr>
            <p:cNvSpPr txBox="1"/>
            <p:nvPr/>
          </p:nvSpPr>
          <p:spPr>
            <a:xfrm>
              <a:off x="10498273" y="2133992"/>
              <a:ext cx="938847" cy="276999"/>
            </a:xfrm>
            <a:prstGeom prst="rect">
              <a:avLst/>
            </a:prstGeom>
            <a:noFill/>
          </p:spPr>
          <p:txBody>
            <a:bodyPr wrap="none" rtlCol="0">
              <a:spAutoFit/>
            </a:bodyPr>
            <a:lstStyle/>
            <a:p>
              <a:r>
                <a:rPr lang="en-US" sz="1200" dirty="0">
                  <a:solidFill>
                    <a:schemeClr val="accent1"/>
                  </a:solidFill>
                </a:rPr>
                <a:t>References</a:t>
              </a:r>
            </a:p>
          </p:txBody>
        </p:sp>
        <p:sp>
          <p:nvSpPr>
            <p:cNvPr id="89" name="TextBox 88">
              <a:extLst>
                <a:ext uri="{FF2B5EF4-FFF2-40B4-BE49-F238E27FC236}">
                  <a16:creationId xmlns:a16="http://schemas.microsoft.com/office/drawing/2014/main" id="{8AAA2BD4-3CB3-0E01-7513-46D048BF47A6}"/>
                </a:ext>
              </a:extLst>
            </p:cNvPr>
            <p:cNvSpPr txBox="1"/>
            <p:nvPr/>
          </p:nvSpPr>
          <p:spPr>
            <a:xfrm>
              <a:off x="8303937" y="2280047"/>
              <a:ext cx="1020408" cy="276999"/>
            </a:xfrm>
            <a:prstGeom prst="rect">
              <a:avLst/>
            </a:prstGeom>
            <a:noFill/>
          </p:spPr>
          <p:txBody>
            <a:bodyPr wrap="none" rtlCol="0">
              <a:spAutoFit/>
            </a:bodyPr>
            <a:lstStyle/>
            <a:p>
              <a:r>
                <a:rPr lang="en-US" sz="1200" dirty="0">
                  <a:solidFill>
                    <a:schemeClr val="accent1"/>
                  </a:solidFill>
                </a:rPr>
                <a:t>Localization</a:t>
              </a:r>
            </a:p>
          </p:txBody>
        </p:sp>
        <p:sp>
          <p:nvSpPr>
            <p:cNvPr id="90" name="TextBox 89">
              <a:extLst>
                <a:ext uri="{FF2B5EF4-FFF2-40B4-BE49-F238E27FC236}">
                  <a16:creationId xmlns:a16="http://schemas.microsoft.com/office/drawing/2014/main" id="{FD52FCD7-EB68-FDE1-EA6D-346E3D5FD383}"/>
                </a:ext>
              </a:extLst>
            </p:cNvPr>
            <p:cNvSpPr txBox="1"/>
            <p:nvPr/>
          </p:nvSpPr>
          <p:spPr>
            <a:xfrm>
              <a:off x="7396176" y="3290500"/>
              <a:ext cx="1894686" cy="276999"/>
            </a:xfrm>
            <a:prstGeom prst="rect">
              <a:avLst/>
            </a:prstGeom>
            <a:noFill/>
          </p:spPr>
          <p:txBody>
            <a:bodyPr wrap="none" rtlCol="0">
              <a:spAutoFit/>
            </a:bodyPr>
            <a:lstStyle/>
            <a:p>
              <a:r>
                <a:rPr lang="en-US" sz="1200" dirty="0">
                  <a:solidFill>
                    <a:schemeClr val="accent1"/>
                  </a:solidFill>
                </a:rPr>
                <a:t>Answer reflects Extension</a:t>
              </a:r>
            </a:p>
          </p:txBody>
        </p:sp>
        <p:sp>
          <p:nvSpPr>
            <p:cNvPr id="92" name="TextBox 91">
              <a:extLst>
                <a:ext uri="{FF2B5EF4-FFF2-40B4-BE49-F238E27FC236}">
                  <a16:creationId xmlns:a16="http://schemas.microsoft.com/office/drawing/2014/main" id="{0BBAAC61-7CAD-8D54-9D4C-8A3DEBD0699C}"/>
                </a:ext>
              </a:extLst>
            </p:cNvPr>
            <p:cNvSpPr txBox="1"/>
            <p:nvPr/>
          </p:nvSpPr>
          <p:spPr>
            <a:xfrm>
              <a:off x="10375623" y="3755002"/>
              <a:ext cx="1206036" cy="276999"/>
            </a:xfrm>
            <a:prstGeom prst="rect">
              <a:avLst/>
            </a:prstGeom>
            <a:noFill/>
          </p:spPr>
          <p:txBody>
            <a:bodyPr wrap="none" rtlCol="0">
              <a:spAutoFit/>
            </a:bodyPr>
            <a:lstStyle/>
            <a:p>
              <a:r>
                <a:rPr lang="en-US" sz="1200" dirty="0">
                  <a:solidFill>
                    <a:schemeClr val="accent1"/>
                  </a:solidFill>
                </a:rPr>
                <a:t>Reference links</a:t>
              </a:r>
            </a:p>
          </p:txBody>
        </p:sp>
        <p:sp>
          <p:nvSpPr>
            <p:cNvPr id="94" name="TextBox 93">
              <a:extLst>
                <a:ext uri="{FF2B5EF4-FFF2-40B4-BE49-F238E27FC236}">
                  <a16:creationId xmlns:a16="http://schemas.microsoft.com/office/drawing/2014/main" id="{E6873332-029E-38FC-F50F-AC8DAAFD7BDF}"/>
                </a:ext>
              </a:extLst>
            </p:cNvPr>
            <p:cNvSpPr txBox="1"/>
            <p:nvPr/>
          </p:nvSpPr>
          <p:spPr>
            <a:xfrm>
              <a:off x="10473567" y="4117674"/>
              <a:ext cx="1445139" cy="276999"/>
            </a:xfrm>
            <a:prstGeom prst="rect">
              <a:avLst/>
            </a:prstGeom>
            <a:noFill/>
          </p:spPr>
          <p:txBody>
            <a:bodyPr wrap="none" rtlCol="0">
              <a:spAutoFit/>
            </a:bodyPr>
            <a:lstStyle/>
            <a:p>
              <a:r>
                <a:rPr lang="en-US" sz="1200" dirty="0">
                  <a:solidFill>
                    <a:schemeClr val="accent1"/>
                  </a:solidFill>
                </a:rPr>
                <a:t>Follow up question</a:t>
              </a:r>
            </a:p>
          </p:txBody>
        </p:sp>
      </p:grpSp>
      <p:sp>
        <p:nvSpPr>
          <p:cNvPr id="96" name="Title 1">
            <a:extLst>
              <a:ext uri="{FF2B5EF4-FFF2-40B4-BE49-F238E27FC236}">
                <a16:creationId xmlns:a16="http://schemas.microsoft.com/office/drawing/2014/main" id="{D35CAA76-B6F5-8B8E-84B0-01554950817D}"/>
              </a:ext>
            </a:extLst>
          </p:cNvPr>
          <p:cNvSpPr txBox="1">
            <a:spLocks/>
          </p:cNvSpPr>
          <p:nvPr/>
        </p:nvSpPr>
        <p:spPr>
          <a:xfrm>
            <a:off x="6768891" y="395466"/>
            <a:ext cx="4443833" cy="1381609"/>
          </a:xfrm>
          <a:prstGeom prst="rect">
            <a:avLst/>
          </a:prstGeom>
          <a:noFill/>
          <a:ln>
            <a:noFill/>
          </a:ln>
        </p:spPr>
        <p:txBody>
          <a:bodyPr spcFirstLastPara="1" vert="horz" wrap="square" lIns="91440" tIns="45720" rIns="91440" bIns="45720" rtlCol="0" anchor="t" anchorCtr="0">
            <a:normAutofit/>
          </a:bodyPr>
          <a:lstStyle>
            <a:lvl1pPr lvl="0" algn="l" defTabSz="914400" rtl="0" eaLnBrk="1" latinLnBrk="0" hangingPunct="1">
              <a:lnSpc>
                <a:spcPct val="100000"/>
              </a:lnSpc>
              <a:spcBef>
                <a:spcPts val="0"/>
              </a:spcBef>
              <a:spcAft>
                <a:spcPts val="0"/>
              </a:spcAft>
              <a:buSzPts val="2800"/>
              <a:buNone/>
              <a:defRPr sz="4400" kern="1200">
                <a:solidFill>
                  <a:schemeClr val="tx1"/>
                </a:solidFill>
                <a:latin typeface="+mj-lt"/>
                <a:ea typeface="+mj-ea"/>
                <a:cs typeface="+mj-c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a:lnSpc>
                <a:spcPct val="90000"/>
              </a:lnSpc>
              <a:spcBef>
                <a:spcPct val="0"/>
              </a:spcBef>
            </a:pPr>
            <a:r>
              <a:rPr lang="en-US" sz="4800" dirty="0">
                <a:solidFill>
                  <a:schemeClr val="bg1"/>
                </a:solidFill>
              </a:rPr>
              <a:t> </a:t>
            </a:r>
            <a:r>
              <a:rPr lang="en-US" sz="4800" dirty="0" err="1">
                <a:solidFill>
                  <a:schemeClr val="bg1"/>
                </a:solidFill>
              </a:rPr>
              <a:t>ExtensionBot</a:t>
            </a:r>
            <a:endParaRPr lang="en-US" sz="4800" dirty="0">
              <a:solidFill>
                <a:schemeClr val="bg1"/>
              </a:solidFill>
            </a:endParaRPr>
          </a:p>
        </p:txBody>
      </p:sp>
    </p:spTree>
    <p:extLst>
      <p:ext uri="{BB962C8B-B14F-4D97-AF65-F5344CB8AC3E}">
        <p14:creationId xmlns:p14="http://schemas.microsoft.com/office/powerpoint/2010/main" val="371152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dissolve">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415600" y="496667"/>
            <a:ext cx="11360700" cy="9780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US" dirty="0" err="1"/>
              <a:t>ExtensionBot</a:t>
            </a:r>
            <a:r>
              <a:rPr lang="en-US" dirty="0"/>
              <a:t> - Data Ingestion	</a:t>
            </a:r>
            <a:endParaRPr dirty="0"/>
          </a:p>
        </p:txBody>
      </p:sp>
      <p:sp>
        <p:nvSpPr>
          <p:cNvPr id="119" name="Google Shape;119;p19"/>
          <p:cNvSpPr/>
          <p:nvPr/>
        </p:nvSpPr>
        <p:spPr>
          <a:xfrm>
            <a:off x="598109" y="2660766"/>
            <a:ext cx="1987200" cy="2781300"/>
          </a:xfrm>
          <a:prstGeom prst="rect">
            <a:avLst/>
          </a:prstGeom>
          <a:solidFill>
            <a:srgbClr val="D0E0E3"/>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600" b="1" dirty="0">
                <a:latin typeface="Arial Narrow"/>
                <a:ea typeface="Arial Narrow"/>
                <a:cs typeface="Arial Narrow"/>
                <a:sym typeface="Arial Narrow"/>
              </a:rPr>
              <a:t>Data Inputs</a:t>
            </a:r>
            <a:endParaRPr sz="2600" b="1" dirty="0">
              <a:latin typeface="Arial Narrow"/>
              <a:ea typeface="Arial Narrow"/>
              <a:cs typeface="Arial Narrow"/>
              <a:sym typeface="Arial Narrow"/>
            </a:endParaRPr>
          </a:p>
        </p:txBody>
      </p:sp>
      <p:sp>
        <p:nvSpPr>
          <p:cNvPr id="120" name="Google Shape;120;p19"/>
          <p:cNvSpPr/>
          <p:nvPr/>
        </p:nvSpPr>
        <p:spPr>
          <a:xfrm>
            <a:off x="755734" y="3258116"/>
            <a:ext cx="1658100" cy="592800"/>
          </a:xfrm>
          <a:prstGeom prst="roundRect">
            <a:avLst>
              <a:gd name="adj" fmla="val 16667"/>
            </a:avLst>
          </a:prstGeom>
          <a:solidFill>
            <a:srgbClr val="FFE599"/>
          </a:solidFill>
          <a:ln w="2857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1">
                <a:latin typeface="Arial Narrow"/>
                <a:ea typeface="Arial Narrow"/>
                <a:cs typeface="Arial Narrow"/>
                <a:sym typeface="Arial Narrow"/>
              </a:rPr>
              <a:t>HTML</a:t>
            </a:r>
            <a:endParaRPr sz="1800" b="1">
              <a:latin typeface="Arial Narrow"/>
              <a:ea typeface="Arial Narrow"/>
              <a:cs typeface="Arial Narrow"/>
              <a:sym typeface="Arial Narrow"/>
            </a:endParaRPr>
          </a:p>
        </p:txBody>
      </p:sp>
      <p:sp>
        <p:nvSpPr>
          <p:cNvPr id="121" name="Google Shape;121;p19"/>
          <p:cNvSpPr/>
          <p:nvPr/>
        </p:nvSpPr>
        <p:spPr>
          <a:xfrm>
            <a:off x="7398572" y="4087701"/>
            <a:ext cx="1788300" cy="978000"/>
          </a:xfrm>
          <a:prstGeom prst="ellipse">
            <a:avLst/>
          </a:prstGeom>
          <a:solidFill>
            <a:srgbClr val="FFE599"/>
          </a:solidFill>
          <a:ln w="2857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1">
                <a:latin typeface="Arial Narrow"/>
                <a:ea typeface="Arial Narrow"/>
                <a:cs typeface="Arial Narrow"/>
                <a:sym typeface="Arial Narrow"/>
              </a:rPr>
              <a:t>Embedding Model</a:t>
            </a:r>
            <a:endParaRPr sz="1800" b="1">
              <a:latin typeface="Arial Narrow"/>
              <a:ea typeface="Arial Narrow"/>
              <a:cs typeface="Arial Narrow"/>
              <a:sym typeface="Arial Narrow"/>
            </a:endParaRPr>
          </a:p>
        </p:txBody>
      </p:sp>
      <p:sp>
        <p:nvSpPr>
          <p:cNvPr id="122" name="Google Shape;122;p19"/>
          <p:cNvSpPr/>
          <p:nvPr/>
        </p:nvSpPr>
        <p:spPr>
          <a:xfrm>
            <a:off x="3161909" y="4095816"/>
            <a:ext cx="1567200" cy="978000"/>
          </a:xfrm>
          <a:prstGeom prst="roundRect">
            <a:avLst>
              <a:gd name="adj" fmla="val 16667"/>
            </a:avLst>
          </a:prstGeom>
          <a:solidFill>
            <a:srgbClr val="FFE599"/>
          </a:solidFill>
          <a:ln w="2857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latin typeface="Arial Narrow"/>
                <a:ea typeface="Arial Narrow"/>
                <a:cs typeface="Arial Narrow"/>
                <a:sym typeface="Arial Narrow"/>
              </a:rPr>
              <a:t>Reformatting</a:t>
            </a:r>
            <a:endParaRPr sz="1800" b="1">
              <a:latin typeface="Arial Narrow"/>
              <a:ea typeface="Arial Narrow"/>
              <a:cs typeface="Arial Narrow"/>
              <a:sym typeface="Arial Narrow"/>
            </a:endParaRPr>
          </a:p>
        </p:txBody>
      </p:sp>
      <p:sp>
        <p:nvSpPr>
          <p:cNvPr id="123" name="Google Shape;123;p19"/>
          <p:cNvSpPr/>
          <p:nvPr/>
        </p:nvSpPr>
        <p:spPr>
          <a:xfrm>
            <a:off x="9762534" y="3925566"/>
            <a:ext cx="1658100" cy="1319100"/>
          </a:xfrm>
          <a:prstGeom prst="can">
            <a:avLst>
              <a:gd name="adj" fmla="val 25000"/>
            </a:avLst>
          </a:prstGeom>
          <a:solidFill>
            <a:srgbClr val="FFE599"/>
          </a:solidFill>
          <a:ln w="2857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1">
                <a:latin typeface="Arial Narrow"/>
                <a:ea typeface="Arial Narrow"/>
                <a:cs typeface="Arial Narrow"/>
                <a:sym typeface="Arial Narrow"/>
              </a:rPr>
              <a:t>Qdrant </a:t>
            </a:r>
            <a:br>
              <a:rPr lang="en-US" sz="1800" b="1">
                <a:latin typeface="Arial Narrow"/>
                <a:ea typeface="Arial Narrow"/>
                <a:cs typeface="Arial Narrow"/>
                <a:sym typeface="Arial Narrow"/>
              </a:rPr>
            </a:br>
            <a:r>
              <a:rPr lang="en-US" sz="1800" b="1">
                <a:latin typeface="Arial Narrow"/>
                <a:ea typeface="Arial Narrow"/>
                <a:cs typeface="Arial Narrow"/>
                <a:sym typeface="Arial Narrow"/>
              </a:rPr>
              <a:t>(Vector DB)</a:t>
            </a:r>
            <a:endParaRPr sz="1800" b="1">
              <a:latin typeface="Arial Narrow"/>
              <a:ea typeface="Arial Narrow"/>
              <a:cs typeface="Arial Narrow"/>
              <a:sym typeface="Arial Narrow"/>
            </a:endParaRPr>
          </a:p>
        </p:txBody>
      </p:sp>
      <p:cxnSp>
        <p:nvCxnSpPr>
          <p:cNvPr id="124" name="Google Shape;124;p19"/>
          <p:cNvCxnSpPr>
            <a:stCxn id="121" idx="6"/>
            <a:endCxn id="123" idx="2"/>
          </p:cNvCxnSpPr>
          <p:nvPr/>
        </p:nvCxnSpPr>
        <p:spPr>
          <a:xfrm>
            <a:off x="9186872" y="4576701"/>
            <a:ext cx="575700" cy="8400"/>
          </a:xfrm>
          <a:prstGeom prst="straightConnector1">
            <a:avLst/>
          </a:prstGeom>
          <a:noFill/>
          <a:ln w="38100" cap="flat" cmpd="sng">
            <a:solidFill>
              <a:schemeClr val="dk1"/>
            </a:solidFill>
            <a:prstDash val="solid"/>
            <a:round/>
            <a:headEnd type="none" w="med" len="med"/>
            <a:tailEnd type="triangle" w="med" len="med"/>
          </a:ln>
        </p:spPr>
      </p:cxnSp>
      <p:cxnSp>
        <p:nvCxnSpPr>
          <p:cNvPr id="125" name="Google Shape;125;p19"/>
          <p:cNvCxnSpPr>
            <a:stCxn id="121" idx="2"/>
            <a:endCxn id="126" idx="3"/>
          </p:cNvCxnSpPr>
          <p:nvPr/>
        </p:nvCxnSpPr>
        <p:spPr>
          <a:xfrm flipH="1">
            <a:off x="6804572" y="4576701"/>
            <a:ext cx="594000" cy="8400"/>
          </a:xfrm>
          <a:prstGeom prst="straightConnector1">
            <a:avLst/>
          </a:prstGeom>
          <a:noFill/>
          <a:ln w="38100" cap="flat" cmpd="sng">
            <a:solidFill>
              <a:schemeClr val="dk1"/>
            </a:solidFill>
            <a:prstDash val="solid"/>
            <a:round/>
            <a:headEnd type="triangle" w="med" len="med"/>
            <a:tailEnd type="none" w="med" len="med"/>
          </a:ln>
        </p:spPr>
      </p:cxnSp>
      <p:cxnSp>
        <p:nvCxnSpPr>
          <p:cNvPr id="127" name="Google Shape;127;p19"/>
          <p:cNvCxnSpPr>
            <a:stCxn id="122" idx="3"/>
            <a:endCxn id="126" idx="1"/>
          </p:cNvCxnSpPr>
          <p:nvPr/>
        </p:nvCxnSpPr>
        <p:spPr>
          <a:xfrm>
            <a:off x="4729109" y="4584816"/>
            <a:ext cx="508200" cy="600"/>
          </a:xfrm>
          <a:prstGeom prst="bentConnector3">
            <a:avLst>
              <a:gd name="adj1" fmla="val 49998"/>
            </a:avLst>
          </a:prstGeom>
          <a:noFill/>
          <a:ln w="38100" cap="flat" cmpd="sng">
            <a:solidFill>
              <a:schemeClr val="dk1"/>
            </a:solidFill>
            <a:prstDash val="solid"/>
            <a:round/>
            <a:headEnd type="none" w="med" len="med"/>
            <a:tailEnd type="triangle" w="med" len="med"/>
          </a:ln>
        </p:spPr>
      </p:cxnSp>
      <p:sp>
        <p:nvSpPr>
          <p:cNvPr id="128" name="Google Shape;128;p19"/>
          <p:cNvSpPr/>
          <p:nvPr/>
        </p:nvSpPr>
        <p:spPr>
          <a:xfrm>
            <a:off x="755734" y="3947316"/>
            <a:ext cx="1658100" cy="592800"/>
          </a:xfrm>
          <a:prstGeom prst="roundRect">
            <a:avLst>
              <a:gd name="adj" fmla="val 16667"/>
            </a:avLst>
          </a:prstGeom>
          <a:solidFill>
            <a:srgbClr val="FFE599"/>
          </a:solidFill>
          <a:ln w="2857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1">
                <a:latin typeface="Arial Narrow"/>
                <a:ea typeface="Arial Narrow"/>
                <a:cs typeface="Arial Narrow"/>
                <a:sym typeface="Arial Narrow"/>
              </a:rPr>
              <a:t>PDF</a:t>
            </a:r>
            <a:endParaRPr sz="1800" b="1">
              <a:latin typeface="Arial Narrow"/>
              <a:ea typeface="Arial Narrow"/>
              <a:cs typeface="Arial Narrow"/>
              <a:sym typeface="Arial Narrow"/>
            </a:endParaRPr>
          </a:p>
        </p:txBody>
      </p:sp>
      <p:sp>
        <p:nvSpPr>
          <p:cNvPr id="129" name="Google Shape;129;p19"/>
          <p:cNvSpPr/>
          <p:nvPr/>
        </p:nvSpPr>
        <p:spPr>
          <a:xfrm>
            <a:off x="755734" y="4636516"/>
            <a:ext cx="1658100" cy="592800"/>
          </a:xfrm>
          <a:prstGeom prst="roundRect">
            <a:avLst>
              <a:gd name="adj" fmla="val 16667"/>
            </a:avLst>
          </a:prstGeom>
          <a:solidFill>
            <a:srgbClr val="FFE599"/>
          </a:solidFill>
          <a:ln w="2857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1">
                <a:latin typeface="Arial Narrow"/>
                <a:ea typeface="Arial Narrow"/>
                <a:cs typeface="Arial Narrow"/>
                <a:sym typeface="Arial Narrow"/>
              </a:rPr>
              <a:t>JSON</a:t>
            </a:r>
            <a:endParaRPr sz="1800" b="1">
              <a:latin typeface="Arial Narrow"/>
              <a:ea typeface="Arial Narrow"/>
              <a:cs typeface="Arial Narrow"/>
              <a:sym typeface="Arial Narrow"/>
            </a:endParaRPr>
          </a:p>
        </p:txBody>
      </p:sp>
      <p:sp>
        <p:nvSpPr>
          <p:cNvPr id="126" name="Google Shape;126;p19"/>
          <p:cNvSpPr/>
          <p:nvPr/>
        </p:nvSpPr>
        <p:spPr>
          <a:xfrm>
            <a:off x="5237284" y="4096116"/>
            <a:ext cx="1567200" cy="978000"/>
          </a:xfrm>
          <a:prstGeom prst="roundRect">
            <a:avLst>
              <a:gd name="adj" fmla="val 16667"/>
            </a:avLst>
          </a:prstGeom>
          <a:solidFill>
            <a:srgbClr val="FFE599"/>
          </a:solidFill>
          <a:ln w="2857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latin typeface="Arial Narrow"/>
                <a:ea typeface="Arial Narrow"/>
                <a:cs typeface="Arial Narrow"/>
                <a:sym typeface="Arial Narrow"/>
              </a:rPr>
              <a:t>Doc-based Chunking</a:t>
            </a:r>
            <a:endParaRPr sz="1800" b="1">
              <a:latin typeface="Arial Narrow"/>
              <a:ea typeface="Arial Narrow"/>
              <a:cs typeface="Arial Narrow"/>
              <a:sym typeface="Arial Narrow"/>
            </a:endParaRPr>
          </a:p>
        </p:txBody>
      </p:sp>
      <p:sp>
        <p:nvSpPr>
          <p:cNvPr id="130" name="Google Shape;130;p19"/>
          <p:cNvSpPr/>
          <p:nvPr/>
        </p:nvSpPr>
        <p:spPr>
          <a:xfrm>
            <a:off x="3087209" y="2660766"/>
            <a:ext cx="3792000" cy="1020300"/>
          </a:xfrm>
          <a:prstGeom prst="wedgeRectCallout">
            <a:avLst>
              <a:gd name="adj1" fmla="val 14967"/>
              <a:gd name="adj2" fmla="val 9939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Source Code Pro"/>
                <a:ea typeface="Source Code Pro"/>
                <a:cs typeface="Source Code Pro"/>
                <a:sym typeface="Source Code Pro"/>
              </a:rPr>
              <a:t>Divides large texts into chunks small enough for max context length of both models</a:t>
            </a:r>
            <a:endParaRPr sz="1600">
              <a:latin typeface="Source Code Pro"/>
              <a:ea typeface="Source Code Pro"/>
              <a:cs typeface="Source Code Pro"/>
              <a:sym typeface="Source Code Pro"/>
            </a:endParaRPr>
          </a:p>
        </p:txBody>
      </p:sp>
      <p:sp>
        <p:nvSpPr>
          <p:cNvPr id="131" name="Google Shape;131;p19"/>
          <p:cNvSpPr/>
          <p:nvPr/>
        </p:nvSpPr>
        <p:spPr>
          <a:xfrm>
            <a:off x="7290872" y="2660766"/>
            <a:ext cx="3792000" cy="1020300"/>
          </a:xfrm>
          <a:prstGeom prst="wedgeRectCallout">
            <a:avLst>
              <a:gd name="adj1" fmla="val -25071"/>
              <a:gd name="adj2" fmla="val 9939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latin typeface="Source Code Pro"/>
                <a:ea typeface="Source Code Pro"/>
                <a:cs typeface="Source Code Pro"/>
                <a:sym typeface="Source Code Pro"/>
              </a:rPr>
              <a:t>Vectorizes each text chunk using “mean pooling” approach.</a:t>
            </a:r>
            <a:endParaRPr sz="1600" dirty="0">
              <a:latin typeface="Source Code Pro"/>
              <a:ea typeface="Source Code Pro"/>
              <a:cs typeface="Source Code Pro"/>
              <a:sym typeface="Source Code Pro"/>
            </a:endParaRPr>
          </a:p>
        </p:txBody>
      </p:sp>
      <p:cxnSp>
        <p:nvCxnSpPr>
          <p:cNvPr id="132" name="Google Shape;132;p19"/>
          <p:cNvCxnSpPr/>
          <p:nvPr/>
        </p:nvCxnSpPr>
        <p:spPr>
          <a:xfrm flipH="1">
            <a:off x="2585297" y="4572501"/>
            <a:ext cx="594000" cy="8400"/>
          </a:xfrm>
          <a:prstGeom prst="straightConnector1">
            <a:avLst/>
          </a:prstGeom>
          <a:noFill/>
          <a:ln w="38100" cap="flat" cmpd="sng">
            <a:solidFill>
              <a:schemeClr val="dk1"/>
            </a:solidFill>
            <a:prstDash val="solid"/>
            <a:round/>
            <a:headEnd type="triangle" w="med" len="med"/>
            <a:tailEnd type="none" w="med" len="med"/>
          </a:ln>
        </p:spPr>
      </p:cxnSp>
      <p:sp>
        <p:nvSpPr>
          <p:cNvPr id="2" name="TextBox 1">
            <a:extLst>
              <a:ext uri="{FF2B5EF4-FFF2-40B4-BE49-F238E27FC236}">
                <a16:creationId xmlns:a16="http://schemas.microsoft.com/office/drawing/2014/main" id="{CCC96164-3606-31DE-BBD8-693C55C1716E}"/>
              </a:ext>
            </a:extLst>
          </p:cNvPr>
          <p:cNvSpPr txBox="1"/>
          <p:nvPr/>
        </p:nvSpPr>
        <p:spPr>
          <a:xfrm>
            <a:off x="13493" y="6488668"/>
            <a:ext cx="1934632" cy="369332"/>
          </a:xfrm>
          <a:prstGeom prst="rect">
            <a:avLst/>
          </a:prstGeom>
          <a:noFill/>
        </p:spPr>
        <p:txBody>
          <a:bodyPr wrap="none" rtlCol="0">
            <a:spAutoFit/>
          </a:bodyPr>
          <a:lstStyle/>
          <a:p>
            <a:r>
              <a:rPr lang="en-US" dirty="0"/>
              <a:t>Credit: Jeff </a:t>
            </a:r>
            <a:r>
              <a:rPr lang="en-US" dirty="0" err="1"/>
              <a:t>Yarbro</a:t>
            </a:r>
            <a:endParaRPr lang="en-US" dirty="0"/>
          </a:p>
        </p:txBody>
      </p:sp>
    </p:spTree>
    <p:extLst>
      <p:ext uri="{BB962C8B-B14F-4D97-AF65-F5344CB8AC3E}">
        <p14:creationId xmlns:p14="http://schemas.microsoft.com/office/powerpoint/2010/main" val="474576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415600" y="496667"/>
            <a:ext cx="11360700" cy="9780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US" dirty="0" err="1"/>
              <a:t>ExtensionBot</a:t>
            </a:r>
            <a:r>
              <a:rPr lang="en-US" dirty="0"/>
              <a:t> Architecture	</a:t>
            </a:r>
            <a:endParaRPr dirty="0"/>
          </a:p>
        </p:txBody>
      </p:sp>
      <p:sp>
        <p:nvSpPr>
          <p:cNvPr id="138" name="Google Shape;138;p20"/>
          <p:cNvSpPr txBox="1">
            <a:spLocks noGrp="1"/>
          </p:cNvSpPr>
          <p:nvPr>
            <p:ph type="body" idx="1"/>
          </p:nvPr>
        </p:nvSpPr>
        <p:spPr>
          <a:xfrm>
            <a:off x="415600" y="1700031"/>
            <a:ext cx="11360700" cy="1126200"/>
          </a:xfrm>
          <a:prstGeom prst="rect">
            <a:avLst/>
          </a:prstGeom>
        </p:spPr>
        <p:txBody>
          <a:bodyPr spcFirstLastPara="1" wrap="square" lIns="121900" tIns="121900" rIns="121900" bIns="121900" anchor="t" anchorCtr="0">
            <a:normAutofit fontScale="77500" lnSpcReduction="20000"/>
          </a:bodyPr>
          <a:lstStyle/>
          <a:p>
            <a:pPr marL="0" lvl="0" indent="0" algn="l" rtl="0">
              <a:spcBef>
                <a:spcPts val="0"/>
              </a:spcBef>
              <a:spcAft>
                <a:spcPts val="1600"/>
              </a:spcAft>
              <a:buNone/>
            </a:pPr>
            <a:r>
              <a:rPr lang="en-US"/>
              <a:t>Based on a </a:t>
            </a:r>
            <a:r>
              <a:rPr lang="en-US" b="1"/>
              <a:t>Retrieval-Augmented Generation (RAG)</a:t>
            </a:r>
            <a:r>
              <a:rPr lang="en-US"/>
              <a:t> approach to provide citable references and avoid hallucinations.</a:t>
            </a:r>
            <a:endParaRPr/>
          </a:p>
        </p:txBody>
      </p:sp>
      <p:sp>
        <p:nvSpPr>
          <p:cNvPr id="139" name="Google Shape;139;p20"/>
          <p:cNvSpPr/>
          <p:nvPr/>
        </p:nvSpPr>
        <p:spPr>
          <a:xfrm>
            <a:off x="854625" y="5053225"/>
            <a:ext cx="1356600" cy="978000"/>
          </a:xfrm>
          <a:prstGeom prst="roundRect">
            <a:avLst>
              <a:gd name="adj" fmla="val 16667"/>
            </a:avLst>
          </a:prstGeom>
          <a:solidFill>
            <a:srgbClr val="FFE599"/>
          </a:solidFill>
          <a:ln w="2857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latin typeface="Arial Narrow"/>
                <a:ea typeface="Arial Narrow"/>
                <a:cs typeface="Arial Narrow"/>
                <a:sym typeface="Arial Narrow"/>
              </a:rPr>
              <a:t>Front End UI/UX</a:t>
            </a:r>
            <a:endParaRPr sz="1800" b="1">
              <a:latin typeface="Arial Narrow"/>
              <a:ea typeface="Arial Narrow"/>
              <a:cs typeface="Arial Narrow"/>
              <a:sym typeface="Arial Narrow"/>
            </a:endParaRPr>
          </a:p>
        </p:txBody>
      </p:sp>
      <p:sp>
        <p:nvSpPr>
          <p:cNvPr id="140" name="Google Shape;140;p20"/>
          <p:cNvSpPr/>
          <p:nvPr/>
        </p:nvSpPr>
        <p:spPr>
          <a:xfrm>
            <a:off x="3211400" y="4970275"/>
            <a:ext cx="1356600" cy="1336200"/>
          </a:xfrm>
          <a:prstGeom prst="roundRect">
            <a:avLst>
              <a:gd name="adj" fmla="val 16667"/>
            </a:avLst>
          </a:prstGeom>
          <a:solidFill>
            <a:srgbClr val="FFF2CC"/>
          </a:solidFill>
          <a:ln w="2857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1">
                <a:latin typeface="Arial Narrow"/>
                <a:ea typeface="Arial Narrow"/>
                <a:cs typeface="Arial Narrow"/>
                <a:sym typeface="Arial Narrow"/>
              </a:rPr>
              <a:t>OS Rasa</a:t>
            </a:r>
            <a:endParaRPr sz="1800" b="1">
              <a:latin typeface="Arial Narrow"/>
              <a:ea typeface="Arial Narrow"/>
              <a:cs typeface="Arial Narrow"/>
              <a:sym typeface="Arial Narrow"/>
            </a:endParaRPr>
          </a:p>
        </p:txBody>
      </p:sp>
      <p:sp>
        <p:nvSpPr>
          <p:cNvPr id="141" name="Google Shape;141;p20"/>
          <p:cNvSpPr/>
          <p:nvPr/>
        </p:nvSpPr>
        <p:spPr>
          <a:xfrm>
            <a:off x="3060650" y="3694225"/>
            <a:ext cx="1658100" cy="716100"/>
          </a:xfrm>
          <a:prstGeom prst="can">
            <a:avLst>
              <a:gd name="adj" fmla="val 25000"/>
            </a:avLst>
          </a:prstGeom>
          <a:solidFill>
            <a:srgbClr val="FFE599"/>
          </a:solidFill>
          <a:ln w="2857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1">
                <a:latin typeface="Arial Narrow"/>
                <a:ea typeface="Arial Narrow"/>
                <a:cs typeface="Arial Narrow"/>
                <a:sym typeface="Arial Narrow"/>
              </a:rPr>
              <a:t>Logging DB</a:t>
            </a:r>
            <a:endParaRPr sz="1800" b="1">
              <a:latin typeface="Arial Narrow"/>
              <a:ea typeface="Arial Narrow"/>
              <a:cs typeface="Arial Narrow"/>
              <a:sym typeface="Arial Narrow"/>
            </a:endParaRPr>
          </a:p>
        </p:txBody>
      </p:sp>
      <p:sp>
        <p:nvSpPr>
          <p:cNvPr id="142" name="Google Shape;142;p20"/>
          <p:cNvSpPr/>
          <p:nvPr/>
        </p:nvSpPr>
        <p:spPr>
          <a:xfrm>
            <a:off x="5564775" y="2915025"/>
            <a:ext cx="5916000" cy="3730500"/>
          </a:xfrm>
          <a:prstGeom prst="rect">
            <a:avLst/>
          </a:prstGeom>
          <a:solidFill>
            <a:srgbClr val="D0E0E3"/>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600" b="1">
                <a:latin typeface="Arial Narrow"/>
                <a:ea typeface="Arial Narrow"/>
                <a:cs typeface="Arial Narrow"/>
                <a:sym typeface="Arial Narrow"/>
              </a:rPr>
              <a:t>RAG Pipeline</a:t>
            </a:r>
            <a:endParaRPr sz="2600" b="1">
              <a:latin typeface="Arial Narrow"/>
              <a:ea typeface="Arial Narrow"/>
              <a:cs typeface="Arial Narrow"/>
              <a:sym typeface="Arial Narrow"/>
            </a:endParaRPr>
          </a:p>
        </p:txBody>
      </p:sp>
      <p:cxnSp>
        <p:nvCxnSpPr>
          <p:cNvPr id="143" name="Google Shape;143;p20"/>
          <p:cNvCxnSpPr>
            <a:stCxn id="140" idx="0"/>
            <a:endCxn id="141" idx="3"/>
          </p:cNvCxnSpPr>
          <p:nvPr/>
        </p:nvCxnSpPr>
        <p:spPr>
          <a:xfrm rot="10800000">
            <a:off x="3889700" y="4410475"/>
            <a:ext cx="0" cy="559800"/>
          </a:xfrm>
          <a:prstGeom prst="straightConnector1">
            <a:avLst/>
          </a:prstGeom>
          <a:noFill/>
          <a:ln w="38100" cap="flat" cmpd="sng">
            <a:solidFill>
              <a:schemeClr val="dk1"/>
            </a:solidFill>
            <a:prstDash val="solid"/>
            <a:round/>
            <a:headEnd type="none" w="med" len="med"/>
            <a:tailEnd type="triangle" w="med" len="med"/>
          </a:ln>
        </p:spPr>
      </p:cxnSp>
      <p:sp>
        <p:nvSpPr>
          <p:cNvPr id="144" name="Google Shape;144;p20"/>
          <p:cNvSpPr txBox="1"/>
          <p:nvPr/>
        </p:nvSpPr>
        <p:spPr>
          <a:xfrm>
            <a:off x="3889700" y="4493275"/>
            <a:ext cx="12633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600">
                <a:solidFill>
                  <a:schemeClr val="dk2"/>
                </a:solidFill>
                <a:latin typeface="Arial Narrow"/>
                <a:ea typeface="Arial Narrow"/>
                <a:cs typeface="Arial Narrow"/>
                <a:sym typeface="Arial Narrow"/>
              </a:rPr>
              <a:t>Chat</a:t>
            </a:r>
            <a:r>
              <a:rPr lang="en-US" sz="1900">
                <a:solidFill>
                  <a:schemeClr val="dk2"/>
                </a:solidFill>
                <a:latin typeface="Arial Narrow"/>
                <a:ea typeface="Arial Narrow"/>
                <a:cs typeface="Arial Narrow"/>
                <a:sym typeface="Arial Narrow"/>
              </a:rPr>
              <a:t> </a:t>
            </a:r>
            <a:r>
              <a:rPr lang="en-US" sz="1600">
                <a:solidFill>
                  <a:schemeClr val="dk2"/>
                </a:solidFill>
                <a:latin typeface="Arial Narrow"/>
                <a:ea typeface="Arial Narrow"/>
                <a:cs typeface="Arial Narrow"/>
                <a:sym typeface="Arial Narrow"/>
              </a:rPr>
              <a:t>Logs</a:t>
            </a:r>
            <a:endParaRPr sz="1900">
              <a:solidFill>
                <a:schemeClr val="dk2"/>
              </a:solidFill>
              <a:latin typeface="Arial Narrow"/>
              <a:ea typeface="Arial Narrow"/>
              <a:cs typeface="Arial Narrow"/>
              <a:sym typeface="Arial Narrow"/>
            </a:endParaRPr>
          </a:p>
        </p:txBody>
      </p:sp>
      <p:cxnSp>
        <p:nvCxnSpPr>
          <p:cNvPr id="145" name="Google Shape;145;p20"/>
          <p:cNvCxnSpPr/>
          <p:nvPr/>
        </p:nvCxnSpPr>
        <p:spPr>
          <a:xfrm rot="10800000">
            <a:off x="2211225" y="5805975"/>
            <a:ext cx="1000200" cy="0"/>
          </a:xfrm>
          <a:prstGeom prst="straightConnector1">
            <a:avLst/>
          </a:prstGeom>
          <a:noFill/>
          <a:ln w="38100" cap="flat" cmpd="sng">
            <a:solidFill>
              <a:schemeClr val="dk1"/>
            </a:solidFill>
            <a:prstDash val="solid"/>
            <a:round/>
            <a:headEnd type="none" w="med" len="med"/>
            <a:tailEnd type="triangle" w="med" len="med"/>
          </a:ln>
        </p:spPr>
      </p:cxnSp>
      <p:cxnSp>
        <p:nvCxnSpPr>
          <p:cNvPr id="146" name="Google Shape;146;p20"/>
          <p:cNvCxnSpPr/>
          <p:nvPr/>
        </p:nvCxnSpPr>
        <p:spPr>
          <a:xfrm rot="10800000">
            <a:off x="2211225" y="5298950"/>
            <a:ext cx="1000200" cy="0"/>
          </a:xfrm>
          <a:prstGeom prst="straightConnector1">
            <a:avLst/>
          </a:prstGeom>
          <a:noFill/>
          <a:ln w="38100" cap="flat" cmpd="sng">
            <a:solidFill>
              <a:schemeClr val="dk1"/>
            </a:solidFill>
            <a:prstDash val="solid"/>
            <a:round/>
            <a:headEnd type="triangle" w="med" len="med"/>
            <a:tailEnd type="none" w="med" len="med"/>
          </a:ln>
        </p:spPr>
      </p:cxnSp>
      <p:sp>
        <p:nvSpPr>
          <p:cNvPr id="147" name="Google Shape;147;p20"/>
          <p:cNvSpPr txBox="1"/>
          <p:nvPr/>
        </p:nvSpPr>
        <p:spPr>
          <a:xfrm>
            <a:off x="2211225" y="4869650"/>
            <a:ext cx="1263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2"/>
                </a:solidFill>
                <a:latin typeface="Arial Narrow"/>
                <a:ea typeface="Arial Narrow"/>
                <a:cs typeface="Arial Narrow"/>
                <a:sym typeface="Arial Narrow"/>
              </a:rPr>
              <a:t>Query</a:t>
            </a:r>
            <a:endParaRPr sz="1900">
              <a:solidFill>
                <a:schemeClr val="dk2"/>
              </a:solidFill>
              <a:latin typeface="Arial Narrow"/>
              <a:ea typeface="Arial Narrow"/>
              <a:cs typeface="Arial Narrow"/>
              <a:sym typeface="Arial Narrow"/>
            </a:endParaRPr>
          </a:p>
        </p:txBody>
      </p:sp>
      <p:sp>
        <p:nvSpPr>
          <p:cNvPr id="148" name="Google Shape;148;p20"/>
          <p:cNvSpPr txBox="1"/>
          <p:nvPr/>
        </p:nvSpPr>
        <p:spPr>
          <a:xfrm>
            <a:off x="1948125" y="5805981"/>
            <a:ext cx="1263300" cy="431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600">
                <a:solidFill>
                  <a:schemeClr val="dk2"/>
                </a:solidFill>
                <a:latin typeface="Arial Narrow"/>
                <a:ea typeface="Arial Narrow"/>
                <a:cs typeface="Arial Narrow"/>
                <a:sym typeface="Arial Narrow"/>
              </a:rPr>
              <a:t>Answer</a:t>
            </a:r>
            <a:endParaRPr sz="1900">
              <a:solidFill>
                <a:schemeClr val="dk2"/>
              </a:solidFill>
              <a:latin typeface="Arial Narrow"/>
              <a:ea typeface="Arial Narrow"/>
              <a:cs typeface="Arial Narrow"/>
              <a:sym typeface="Arial Narrow"/>
            </a:endParaRPr>
          </a:p>
        </p:txBody>
      </p:sp>
      <p:sp>
        <p:nvSpPr>
          <p:cNvPr id="149" name="Google Shape;149;p20"/>
          <p:cNvSpPr/>
          <p:nvPr/>
        </p:nvSpPr>
        <p:spPr>
          <a:xfrm>
            <a:off x="5867925" y="4675675"/>
            <a:ext cx="1658100" cy="978000"/>
          </a:xfrm>
          <a:prstGeom prst="roundRect">
            <a:avLst>
              <a:gd name="adj" fmla="val 16667"/>
            </a:avLst>
          </a:prstGeom>
          <a:solidFill>
            <a:srgbClr val="FFE599"/>
          </a:solidFill>
          <a:ln w="2857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1">
                <a:latin typeface="Arial Narrow"/>
                <a:ea typeface="Arial Narrow"/>
                <a:cs typeface="Arial Narrow"/>
                <a:sym typeface="Arial Narrow"/>
              </a:rPr>
              <a:t>Query Transformation</a:t>
            </a:r>
            <a:endParaRPr sz="1800" b="1">
              <a:latin typeface="Arial Narrow"/>
              <a:ea typeface="Arial Narrow"/>
              <a:cs typeface="Arial Narrow"/>
              <a:sym typeface="Arial Narrow"/>
            </a:endParaRPr>
          </a:p>
        </p:txBody>
      </p:sp>
      <p:sp>
        <p:nvSpPr>
          <p:cNvPr id="150" name="Google Shape;150;p20"/>
          <p:cNvSpPr/>
          <p:nvPr/>
        </p:nvSpPr>
        <p:spPr>
          <a:xfrm>
            <a:off x="7111375" y="3372335"/>
            <a:ext cx="1788300" cy="978000"/>
          </a:xfrm>
          <a:prstGeom prst="ellipse">
            <a:avLst/>
          </a:prstGeom>
          <a:solidFill>
            <a:srgbClr val="FFE599"/>
          </a:solidFill>
          <a:ln w="2857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1">
                <a:latin typeface="Arial Narrow"/>
                <a:ea typeface="Arial Narrow"/>
                <a:cs typeface="Arial Narrow"/>
                <a:sym typeface="Arial Narrow"/>
              </a:rPr>
              <a:t>Embedding Model</a:t>
            </a:r>
            <a:endParaRPr sz="1800" b="1">
              <a:latin typeface="Arial Narrow"/>
              <a:ea typeface="Arial Narrow"/>
              <a:cs typeface="Arial Narrow"/>
              <a:sym typeface="Arial Narrow"/>
            </a:endParaRPr>
          </a:p>
        </p:txBody>
      </p:sp>
      <p:sp>
        <p:nvSpPr>
          <p:cNvPr id="151" name="Google Shape;151;p20"/>
          <p:cNvSpPr/>
          <p:nvPr/>
        </p:nvSpPr>
        <p:spPr>
          <a:xfrm>
            <a:off x="7693525" y="5586350"/>
            <a:ext cx="1658100" cy="890700"/>
          </a:xfrm>
          <a:prstGeom prst="ellipse">
            <a:avLst/>
          </a:prstGeom>
          <a:solidFill>
            <a:srgbClr val="FFE599"/>
          </a:solidFill>
          <a:ln w="2857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1">
                <a:latin typeface="Arial Narrow"/>
                <a:ea typeface="Arial Narrow"/>
                <a:cs typeface="Arial Narrow"/>
                <a:sym typeface="Arial Narrow"/>
              </a:rPr>
              <a:t>LLM</a:t>
            </a:r>
            <a:endParaRPr sz="1800" b="1">
              <a:latin typeface="Arial Narrow"/>
              <a:ea typeface="Arial Narrow"/>
              <a:cs typeface="Arial Narrow"/>
              <a:sym typeface="Arial Narrow"/>
            </a:endParaRPr>
          </a:p>
        </p:txBody>
      </p:sp>
      <p:cxnSp>
        <p:nvCxnSpPr>
          <p:cNvPr id="152" name="Google Shape;152;p20"/>
          <p:cNvCxnSpPr>
            <a:stCxn id="151" idx="2"/>
          </p:cNvCxnSpPr>
          <p:nvPr/>
        </p:nvCxnSpPr>
        <p:spPr>
          <a:xfrm rot="10800000">
            <a:off x="4591525" y="6030200"/>
            <a:ext cx="3102000" cy="1500"/>
          </a:xfrm>
          <a:prstGeom prst="straightConnector1">
            <a:avLst/>
          </a:prstGeom>
          <a:noFill/>
          <a:ln w="38100" cap="flat" cmpd="sng">
            <a:solidFill>
              <a:schemeClr val="dk1"/>
            </a:solidFill>
            <a:prstDash val="solid"/>
            <a:round/>
            <a:headEnd type="none" w="med" len="med"/>
            <a:tailEnd type="triangle" w="med" len="med"/>
          </a:ln>
        </p:spPr>
      </p:cxnSp>
      <p:sp>
        <p:nvSpPr>
          <p:cNvPr id="153" name="Google Shape;153;p20"/>
          <p:cNvSpPr/>
          <p:nvPr/>
        </p:nvSpPr>
        <p:spPr>
          <a:xfrm>
            <a:off x="9688925" y="5150551"/>
            <a:ext cx="1356600" cy="592800"/>
          </a:xfrm>
          <a:prstGeom prst="roundRect">
            <a:avLst>
              <a:gd name="adj" fmla="val 16667"/>
            </a:avLst>
          </a:prstGeom>
          <a:solidFill>
            <a:srgbClr val="FFE599"/>
          </a:solidFill>
          <a:ln w="2857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latin typeface="Arial Narrow"/>
                <a:ea typeface="Arial Narrow"/>
                <a:cs typeface="Arial Narrow"/>
                <a:sym typeface="Arial Narrow"/>
              </a:rPr>
              <a:t>Reranking</a:t>
            </a:r>
            <a:endParaRPr sz="1800" b="1">
              <a:latin typeface="Arial Narrow"/>
              <a:ea typeface="Arial Narrow"/>
              <a:cs typeface="Arial Narrow"/>
              <a:sym typeface="Arial Narrow"/>
            </a:endParaRPr>
          </a:p>
        </p:txBody>
      </p:sp>
      <p:sp>
        <p:nvSpPr>
          <p:cNvPr id="154" name="Google Shape;154;p20"/>
          <p:cNvSpPr txBox="1"/>
          <p:nvPr/>
        </p:nvSpPr>
        <p:spPr>
          <a:xfrm>
            <a:off x="6409944" y="5949882"/>
            <a:ext cx="1263300" cy="431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600">
                <a:solidFill>
                  <a:schemeClr val="dk2"/>
                </a:solidFill>
                <a:latin typeface="Arial Narrow"/>
                <a:ea typeface="Arial Narrow"/>
                <a:cs typeface="Arial Narrow"/>
                <a:sym typeface="Arial Narrow"/>
              </a:rPr>
              <a:t>Answer</a:t>
            </a:r>
            <a:endParaRPr sz="1900">
              <a:solidFill>
                <a:schemeClr val="dk2"/>
              </a:solidFill>
              <a:latin typeface="Arial Narrow"/>
              <a:ea typeface="Arial Narrow"/>
              <a:cs typeface="Arial Narrow"/>
              <a:sym typeface="Arial Narrow"/>
            </a:endParaRPr>
          </a:p>
        </p:txBody>
      </p:sp>
      <p:sp>
        <p:nvSpPr>
          <p:cNvPr id="155" name="Google Shape;155;p20"/>
          <p:cNvSpPr/>
          <p:nvPr/>
        </p:nvSpPr>
        <p:spPr>
          <a:xfrm>
            <a:off x="9688925" y="3066025"/>
            <a:ext cx="1356600" cy="1126200"/>
          </a:xfrm>
          <a:prstGeom prst="can">
            <a:avLst>
              <a:gd name="adj" fmla="val 25000"/>
            </a:avLst>
          </a:prstGeom>
          <a:solidFill>
            <a:srgbClr val="FFE599"/>
          </a:solidFill>
          <a:ln w="2857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1">
                <a:latin typeface="Arial Narrow"/>
                <a:ea typeface="Arial Narrow"/>
                <a:cs typeface="Arial Narrow"/>
                <a:sym typeface="Arial Narrow"/>
              </a:rPr>
              <a:t>Qdrant</a:t>
            </a:r>
            <a:endParaRPr sz="1800" b="1">
              <a:latin typeface="Arial Narrow"/>
              <a:ea typeface="Arial Narrow"/>
              <a:cs typeface="Arial Narrow"/>
              <a:sym typeface="Arial Narrow"/>
            </a:endParaRPr>
          </a:p>
          <a:p>
            <a:pPr marL="0" marR="0" lvl="0" indent="0" algn="ctr" rtl="0">
              <a:lnSpc>
                <a:spcPct val="100000"/>
              </a:lnSpc>
              <a:spcBef>
                <a:spcPts val="0"/>
              </a:spcBef>
              <a:spcAft>
                <a:spcPts val="0"/>
              </a:spcAft>
              <a:buNone/>
            </a:pPr>
            <a:r>
              <a:rPr lang="en-US" sz="1800" b="1">
                <a:latin typeface="Arial Narrow"/>
                <a:ea typeface="Arial Narrow"/>
                <a:cs typeface="Arial Narrow"/>
                <a:sym typeface="Arial Narrow"/>
              </a:rPr>
              <a:t>(Vector DB)</a:t>
            </a:r>
            <a:endParaRPr sz="1800" b="1">
              <a:latin typeface="Arial Narrow"/>
              <a:ea typeface="Arial Narrow"/>
              <a:cs typeface="Arial Narrow"/>
              <a:sym typeface="Arial Narrow"/>
            </a:endParaRPr>
          </a:p>
        </p:txBody>
      </p:sp>
      <p:cxnSp>
        <p:nvCxnSpPr>
          <p:cNvPr id="156" name="Google Shape;156;p20"/>
          <p:cNvCxnSpPr>
            <a:stCxn id="149" idx="0"/>
            <a:endCxn id="150" idx="2"/>
          </p:cNvCxnSpPr>
          <p:nvPr/>
        </p:nvCxnSpPr>
        <p:spPr>
          <a:xfrm rot="-5400000">
            <a:off x="6497025" y="4061425"/>
            <a:ext cx="814200" cy="414300"/>
          </a:xfrm>
          <a:prstGeom prst="bentConnector2">
            <a:avLst/>
          </a:prstGeom>
          <a:noFill/>
          <a:ln w="38100" cap="flat" cmpd="sng">
            <a:solidFill>
              <a:schemeClr val="dk1"/>
            </a:solidFill>
            <a:prstDash val="solid"/>
            <a:round/>
            <a:headEnd type="none" w="med" len="med"/>
            <a:tailEnd type="triangle" w="med" len="med"/>
          </a:ln>
        </p:spPr>
      </p:cxnSp>
      <p:cxnSp>
        <p:nvCxnSpPr>
          <p:cNvPr id="157" name="Google Shape;157;p20"/>
          <p:cNvCxnSpPr>
            <a:stCxn id="150" idx="6"/>
          </p:cNvCxnSpPr>
          <p:nvPr/>
        </p:nvCxnSpPr>
        <p:spPr>
          <a:xfrm>
            <a:off x="8899675" y="3861335"/>
            <a:ext cx="780000" cy="4200"/>
          </a:xfrm>
          <a:prstGeom prst="straightConnector1">
            <a:avLst/>
          </a:prstGeom>
          <a:noFill/>
          <a:ln w="38100" cap="flat" cmpd="sng">
            <a:solidFill>
              <a:schemeClr val="dk1"/>
            </a:solidFill>
            <a:prstDash val="solid"/>
            <a:round/>
            <a:headEnd type="none" w="med" len="med"/>
            <a:tailEnd type="triangle" w="med" len="med"/>
          </a:ln>
        </p:spPr>
      </p:cxnSp>
      <p:cxnSp>
        <p:nvCxnSpPr>
          <p:cNvPr id="158" name="Google Shape;158;p20"/>
          <p:cNvCxnSpPr>
            <a:stCxn id="153" idx="0"/>
            <a:endCxn id="155" idx="3"/>
          </p:cNvCxnSpPr>
          <p:nvPr/>
        </p:nvCxnSpPr>
        <p:spPr>
          <a:xfrm rot="10800000">
            <a:off x="10367225" y="4192351"/>
            <a:ext cx="0" cy="958200"/>
          </a:xfrm>
          <a:prstGeom prst="straightConnector1">
            <a:avLst/>
          </a:prstGeom>
          <a:noFill/>
          <a:ln w="38100" cap="flat" cmpd="sng">
            <a:solidFill>
              <a:schemeClr val="dk1"/>
            </a:solidFill>
            <a:prstDash val="solid"/>
            <a:round/>
            <a:headEnd type="triangle" w="med" len="med"/>
            <a:tailEnd type="none" w="med" len="med"/>
          </a:ln>
        </p:spPr>
      </p:cxnSp>
      <p:cxnSp>
        <p:nvCxnSpPr>
          <p:cNvPr id="159" name="Google Shape;159;p20"/>
          <p:cNvCxnSpPr>
            <a:stCxn id="153" idx="2"/>
            <a:endCxn id="151" idx="6"/>
          </p:cNvCxnSpPr>
          <p:nvPr/>
        </p:nvCxnSpPr>
        <p:spPr>
          <a:xfrm rot="5400000">
            <a:off x="9715325" y="5379751"/>
            <a:ext cx="288300" cy="1015500"/>
          </a:xfrm>
          <a:prstGeom prst="bentConnector2">
            <a:avLst/>
          </a:prstGeom>
          <a:noFill/>
          <a:ln w="38100" cap="flat" cmpd="sng">
            <a:solidFill>
              <a:schemeClr val="dk1"/>
            </a:solidFill>
            <a:prstDash val="solid"/>
            <a:round/>
            <a:headEnd type="none" w="med" len="med"/>
            <a:tailEnd type="triangle" w="med" len="med"/>
          </a:ln>
        </p:spPr>
      </p:cxnSp>
      <p:cxnSp>
        <p:nvCxnSpPr>
          <p:cNvPr id="160" name="Google Shape;160;p20"/>
          <p:cNvCxnSpPr>
            <a:stCxn id="149" idx="3"/>
            <a:endCxn id="151" idx="0"/>
          </p:cNvCxnSpPr>
          <p:nvPr/>
        </p:nvCxnSpPr>
        <p:spPr>
          <a:xfrm>
            <a:off x="7526025" y="5164675"/>
            <a:ext cx="996600" cy="421800"/>
          </a:xfrm>
          <a:prstGeom prst="bentConnector2">
            <a:avLst/>
          </a:prstGeom>
          <a:noFill/>
          <a:ln w="38100" cap="flat" cmpd="sng">
            <a:solidFill>
              <a:schemeClr val="dk1"/>
            </a:solidFill>
            <a:prstDash val="solid"/>
            <a:round/>
            <a:headEnd type="triangle" w="med" len="med"/>
            <a:tailEnd type="triangle" w="med" len="med"/>
          </a:ln>
        </p:spPr>
      </p:cxnSp>
      <p:cxnSp>
        <p:nvCxnSpPr>
          <p:cNvPr id="161" name="Google Shape;161;p20"/>
          <p:cNvCxnSpPr/>
          <p:nvPr/>
        </p:nvCxnSpPr>
        <p:spPr>
          <a:xfrm rot="10800000" flipH="1">
            <a:off x="4560800" y="5240750"/>
            <a:ext cx="1307100" cy="7200"/>
          </a:xfrm>
          <a:prstGeom prst="straightConnector1">
            <a:avLst/>
          </a:prstGeom>
          <a:noFill/>
          <a:ln w="38100" cap="flat" cmpd="sng">
            <a:solidFill>
              <a:schemeClr val="dk1"/>
            </a:solidFill>
            <a:prstDash val="solid"/>
            <a:round/>
            <a:headEnd type="none" w="med" len="med"/>
            <a:tailEnd type="triangle" w="med" len="med"/>
          </a:ln>
        </p:spPr>
      </p:cxnSp>
      <p:sp>
        <p:nvSpPr>
          <p:cNvPr id="162" name="Google Shape;162;p20"/>
          <p:cNvSpPr txBox="1"/>
          <p:nvPr/>
        </p:nvSpPr>
        <p:spPr>
          <a:xfrm>
            <a:off x="4582700" y="4870146"/>
            <a:ext cx="1263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2"/>
                </a:solidFill>
                <a:latin typeface="Arial Narrow"/>
                <a:ea typeface="Arial Narrow"/>
                <a:cs typeface="Arial Narrow"/>
                <a:sym typeface="Arial Narrow"/>
              </a:rPr>
              <a:t>Query</a:t>
            </a:r>
            <a:endParaRPr sz="1900">
              <a:solidFill>
                <a:schemeClr val="dk2"/>
              </a:solidFill>
              <a:latin typeface="Arial Narrow"/>
              <a:ea typeface="Arial Narrow"/>
              <a:cs typeface="Arial Narrow"/>
              <a:sym typeface="Arial Narrow"/>
            </a:endParaRPr>
          </a:p>
        </p:txBody>
      </p:sp>
      <p:sp>
        <p:nvSpPr>
          <p:cNvPr id="163" name="Google Shape;163;p20"/>
          <p:cNvSpPr txBox="1"/>
          <p:nvPr/>
        </p:nvSpPr>
        <p:spPr>
          <a:xfrm>
            <a:off x="6012250" y="4015825"/>
            <a:ext cx="8454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600">
                <a:solidFill>
                  <a:schemeClr val="dk2"/>
                </a:solidFill>
                <a:latin typeface="Arial Narrow"/>
                <a:ea typeface="Arial Narrow"/>
                <a:cs typeface="Arial Narrow"/>
                <a:sym typeface="Arial Narrow"/>
              </a:rPr>
              <a:t>Query</a:t>
            </a:r>
            <a:endParaRPr sz="1900">
              <a:solidFill>
                <a:schemeClr val="dk2"/>
              </a:solidFill>
              <a:latin typeface="Arial Narrow"/>
              <a:ea typeface="Arial Narrow"/>
              <a:cs typeface="Arial Narrow"/>
              <a:sym typeface="Arial Narrow"/>
            </a:endParaRPr>
          </a:p>
        </p:txBody>
      </p:sp>
      <p:sp>
        <p:nvSpPr>
          <p:cNvPr id="164" name="Google Shape;164;p20"/>
          <p:cNvSpPr txBox="1"/>
          <p:nvPr/>
        </p:nvSpPr>
        <p:spPr>
          <a:xfrm>
            <a:off x="7776550" y="4763750"/>
            <a:ext cx="1263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2"/>
                </a:solidFill>
                <a:latin typeface="Arial Narrow"/>
                <a:ea typeface="Arial Narrow"/>
                <a:cs typeface="Arial Narrow"/>
                <a:sym typeface="Arial Narrow"/>
              </a:rPr>
              <a:t>Query</a:t>
            </a:r>
            <a:endParaRPr sz="1900">
              <a:solidFill>
                <a:schemeClr val="dk2"/>
              </a:solidFill>
              <a:latin typeface="Arial Narrow"/>
              <a:ea typeface="Arial Narrow"/>
              <a:cs typeface="Arial Narrow"/>
              <a:sym typeface="Arial Narrow"/>
            </a:endParaRPr>
          </a:p>
        </p:txBody>
      </p:sp>
      <p:sp>
        <p:nvSpPr>
          <p:cNvPr id="165" name="Google Shape;165;p20"/>
          <p:cNvSpPr txBox="1"/>
          <p:nvPr/>
        </p:nvSpPr>
        <p:spPr>
          <a:xfrm>
            <a:off x="8845000" y="3503279"/>
            <a:ext cx="944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2"/>
                </a:solidFill>
                <a:latin typeface="Arial Narrow"/>
                <a:ea typeface="Arial Narrow"/>
                <a:cs typeface="Arial Narrow"/>
                <a:sym typeface="Arial Narrow"/>
              </a:rPr>
              <a:t>Vector</a:t>
            </a:r>
            <a:endParaRPr sz="1600">
              <a:solidFill>
                <a:schemeClr val="dk2"/>
              </a:solidFill>
              <a:latin typeface="Arial Narrow"/>
              <a:ea typeface="Arial Narrow"/>
              <a:cs typeface="Arial Narrow"/>
              <a:sym typeface="Arial Narrow"/>
            </a:endParaRPr>
          </a:p>
        </p:txBody>
      </p:sp>
      <p:sp>
        <p:nvSpPr>
          <p:cNvPr id="166" name="Google Shape;166;p20"/>
          <p:cNvSpPr txBox="1"/>
          <p:nvPr/>
        </p:nvSpPr>
        <p:spPr>
          <a:xfrm>
            <a:off x="10429937" y="4153622"/>
            <a:ext cx="12633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2"/>
                </a:solidFill>
                <a:latin typeface="Arial Narrow"/>
                <a:ea typeface="Arial Narrow"/>
                <a:cs typeface="Arial Narrow"/>
                <a:sym typeface="Arial Narrow"/>
              </a:rPr>
              <a:t>Similarity Search Results</a:t>
            </a:r>
            <a:endParaRPr sz="1900">
              <a:solidFill>
                <a:schemeClr val="dk2"/>
              </a:solidFill>
              <a:latin typeface="Arial Narrow"/>
              <a:ea typeface="Arial Narrow"/>
              <a:cs typeface="Arial Narrow"/>
              <a:sym typeface="Arial Narrow"/>
            </a:endParaRPr>
          </a:p>
        </p:txBody>
      </p:sp>
      <p:sp>
        <p:nvSpPr>
          <p:cNvPr id="167" name="Google Shape;167;p20"/>
          <p:cNvSpPr txBox="1"/>
          <p:nvPr/>
        </p:nvSpPr>
        <p:spPr>
          <a:xfrm>
            <a:off x="9598025" y="5962965"/>
            <a:ext cx="845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2"/>
                </a:solidFill>
                <a:latin typeface="Arial Narrow"/>
                <a:ea typeface="Arial Narrow"/>
                <a:cs typeface="Arial Narrow"/>
                <a:sym typeface="Arial Narrow"/>
              </a:rPr>
              <a:t>Results</a:t>
            </a:r>
            <a:endParaRPr sz="1900">
              <a:solidFill>
                <a:schemeClr val="dk2"/>
              </a:solidFill>
              <a:latin typeface="Arial Narrow"/>
              <a:ea typeface="Arial Narrow"/>
              <a:cs typeface="Arial Narrow"/>
              <a:sym typeface="Arial Narrow"/>
            </a:endParaRPr>
          </a:p>
        </p:txBody>
      </p:sp>
      <p:sp>
        <p:nvSpPr>
          <p:cNvPr id="168" name="Google Shape;168;p20"/>
          <p:cNvSpPr/>
          <p:nvPr/>
        </p:nvSpPr>
        <p:spPr>
          <a:xfrm>
            <a:off x="858025" y="3704538"/>
            <a:ext cx="1356600" cy="716100"/>
          </a:xfrm>
          <a:prstGeom prst="roundRect">
            <a:avLst>
              <a:gd name="adj" fmla="val 16667"/>
            </a:avLst>
          </a:prstGeom>
          <a:solidFill>
            <a:srgbClr val="FFE599"/>
          </a:solidFill>
          <a:ln w="2857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latin typeface="Arial Narrow"/>
                <a:ea typeface="Arial Narrow"/>
                <a:cs typeface="Arial Narrow"/>
                <a:sym typeface="Arial Narrow"/>
              </a:rPr>
              <a:t>Dashboard</a:t>
            </a:r>
            <a:endParaRPr sz="1800" b="1">
              <a:latin typeface="Arial Narrow"/>
              <a:ea typeface="Arial Narrow"/>
              <a:cs typeface="Arial Narrow"/>
              <a:sym typeface="Arial Narrow"/>
            </a:endParaRPr>
          </a:p>
        </p:txBody>
      </p:sp>
      <p:cxnSp>
        <p:nvCxnSpPr>
          <p:cNvPr id="169" name="Google Shape;169;p20"/>
          <p:cNvCxnSpPr>
            <a:stCxn id="141" idx="2"/>
            <a:endCxn id="168" idx="3"/>
          </p:cNvCxnSpPr>
          <p:nvPr/>
        </p:nvCxnSpPr>
        <p:spPr>
          <a:xfrm flipH="1">
            <a:off x="2214650" y="4052275"/>
            <a:ext cx="846000" cy="10200"/>
          </a:xfrm>
          <a:prstGeom prst="straightConnector1">
            <a:avLst/>
          </a:prstGeom>
          <a:noFill/>
          <a:ln w="38100" cap="flat" cmpd="sng">
            <a:solidFill>
              <a:schemeClr val="dk1"/>
            </a:solidFill>
            <a:prstDash val="solid"/>
            <a:round/>
            <a:headEnd type="none" w="med" len="med"/>
            <a:tailEnd type="triangle" w="med" len="med"/>
          </a:ln>
        </p:spPr>
      </p:cxnSp>
      <p:sp>
        <p:nvSpPr>
          <p:cNvPr id="170" name="Google Shape;170;p20"/>
          <p:cNvSpPr txBox="1"/>
          <p:nvPr/>
        </p:nvSpPr>
        <p:spPr>
          <a:xfrm>
            <a:off x="2361625" y="3632375"/>
            <a:ext cx="1263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2"/>
                </a:solidFill>
                <a:latin typeface="Arial Narrow"/>
                <a:ea typeface="Arial Narrow"/>
                <a:cs typeface="Arial Narrow"/>
                <a:sym typeface="Arial Narrow"/>
              </a:rPr>
              <a:t>API</a:t>
            </a:r>
            <a:endParaRPr sz="1900">
              <a:solidFill>
                <a:schemeClr val="dk2"/>
              </a:solidFill>
              <a:latin typeface="Arial Narrow"/>
              <a:ea typeface="Arial Narrow"/>
              <a:cs typeface="Arial Narrow"/>
              <a:sym typeface="Arial Narrow"/>
            </a:endParaRPr>
          </a:p>
        </p:txBody>
      </p:sp>
      <p:sp>
        <p:nvSpPr>
          <p:cNvPr id="2" name="TextBox 1">
            <a:extLst>
              <a:ext uri="{FF2B5EF4-FFF2-40B4-BE49-F238E27FC236}">
                <a16:creationId xmlns:a16="http://schemas.microsoft.com/office/drawing/2014/main" id="{506D55F7-8C4E-6A4D-4E69-75A886EBC40E}"/>
              </a:ext>
            </a:extLst>
          </p:cNvPr>
          <p:cNvSpPr txBox="1"/>
          <p:nvPr/>
        </p:nvSpPr>
        <p:spPr>
          <a:xfrm>
            <a:off x="13493" y="6488668"/>
            <a:ext cx="1934632" cy="369332"/>
          </a:xfrm>
          <a:prstGeom prst="rect">
            <a:avLst/>
          </a:prstGeom>
          <a:noFill/>
        </p:spPr>
        <p:txBody>
          <a:bodyPr wrap="none" rtlCol="0">
            <a:spAutoFit/>
          </a:bodyPr>
          <a:lstStyle/>
          <a:p>
            <a:r>
              <a:rPr lang="en-US" dirty="0"/>
              <a:t>Credit: Jeff </a:t>
            </a:r>
            <a:r>
              <a:rPr lang="en-US" dirty="0" err="1"/>
              <a:t>Yarbro</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415600" y="496667"/>
            <a:ext cx="11360700" cy="9780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US" dirty="0" err="1"/>
              <a:t>ExtensionBot</a:t>
            </a:r>
            <a:r>
              <a:rPr lang="en-US" dirty="0"/>
              <a:t> LLM Performance Metrics</a:t>
            </a:r>
            <a:endParaRPr dirty="0"/>
          </a:p>
        </p:txBody>
      </p:sp>
      <p:pic>
        <p:nvPicPr>
          <p:cNvPr id="186" name="Google Shape;186;p22"/>
          <p:cNvPicPr preferRelativeResize="0"/>
          <p:nvPr/>
        </p:nvPicPr>
        <p:blipFill>
          <a:blip r:embed="rId3">
            <a:alphaModFix/>
          </a:blip>
          <a:stretch>
            <a:fillRect/>
          </a:stretch>
        </p:blipFill>
        <p:spPr>
          <a:xfrm>
            <a:off x="1205309" y="3225057"/>
            <a:ext cx="8898175" cy="168671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gital financial graph">
            <a:extLst>
              <a:ext uri="{FF2B5EF4-FFF2-40B4-BE49-F238E27FC236}">
                <a16:creationId xmlns:a16="http://schemas.microsoft.com/office/drawing/2014/main" id="{A6434C47-8FF4-8CA5-A0A1-759F7A18AA22}"/>
              </a:ext>
            </a:extLst>
          </p:cNvPr>
          <p:cNvPicPr>
            <a:picLocks noChangeAspect="1"/>
          </p:cNvPicPr>
          <p:nvPr/>
        </p:nvPicPr>
        <p:blipFill rotWithShape="1">
          <a:blip r:embed="rId3">
            <a:alphaModFix amt="40000"/>
          </a:blip>
          <a:src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64473FAD-BE2C-B785-7F9C-8769E4986F5C}"/>
              </a:ext>
            </a:extLst>
          </p:cNvPr>
          <p:cNvSpPr>
            <a:spLocks noGrp="1"/>
          </p:cNvSpPr>
          <p:nvPr>
            <p:ph type="title"/>
          </p:nvPr>
        </p:nvSpPr>
        <p:spPr>
          <a:xfrm>
            <a:off x="841249" y="941832"/>
            <a:ext cx="10506456" cy="2057400"/>
          </a:xfrm>
        </p:spPr>
        <p:txBody>
          <a:bodyPr vert="horz" lIns="91440" tIns="45720" rIns="91440" bIns="45720" rtlCol="0" anchor="b">
            <a:normAutofit/>
          </a:bodyPr>
          <a:lstStyle/>
          <a:p>
            <a:pPr>
              <a:lnSpc>
                <a:spcPct val="90000"/>
              </a:lnSpc>
              <a:spcBef>
                <a:spcPct val="0"/>
              </a:spcBef>
            </a:pPr>
            <a:r>
              <a:rPr lang="en-US" sz="5000" dirty="0">
                <a:solidFill>
                  <a:schemeClr val="bg1"/>
                </a:solidFill>
              </a:rPr>
              <a:t>What have we learned?</a:t>
            </a:r>
          </a:p>
        </p:txBody>
      </p:sp>
      <p:sp>
        <p:nvSpPr>
          <p:cNvPr id="40"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543F3F7-0E63-ACBA-32F9-40820A127016}"/>
              </a:ext>
            </a:extLst>
          </p:cNvPr>
          <p:cNvSpPr>
            <a:spLocks noGrp="1"/>
          </p:cNvSpPr>
          <p:nvPr>
            <p:ph type="body" idx="1"/>
          </p:nvPr>
        </p:nvSpPr>
        <p:spPr>
          <a:xfrm>
            <a:off x="841248" y="3502152"/>
            <a:ext cx="10506456" cy="2670048"/>
          </a:xfr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solidFill>
                  <a:schemeClr val="bg1"/>
                </a:solidFill>
              </a:rPr>
              <a:t>More data = better results</a:t>
            </a:r>
          </a:p>
          <a:p>
            <a:pPr indent="-228600">
              <a:lnSpc>
                <a:spcPct val="90000"/>
              </a:lnSpc>
              <a:spcAft>
                <a:spcPts val="600"/>
              </a:spcAft>
              <a:buFont typeface="Arial" panose="020B0604020202020204" pitchFamily="34" charset="0"/>
              <a:buChar char="•"/>
            </a:pPr>
            <a:r>
              <a:rPr lang="en-US" sz="2400" dirty="0">
                <a:solidFill>
                  <a:schemeClr val="bg1"/>
                </a:solidFill>
              </a:rPr>
              <a:t>Fact-based approach minimizes hallucinations</a:t>
            </a:r>
          </a:p>
          <a:p>
            <a:pPr indent="-228600">
              <a:lnSpc>
                <a:spcPct val="90000"/>
              </a:lnSpc>
              <a:spcAft>
                <a:spcPts val="600"/>
              </a:spcAft>
              <a:buFont typeface="Arial" panose="020B0604020202020204" pitchFamily="34" charset="0"/>
              <a:buChar char="•"/>
            </a:pPr>
            <a:r>
              <a:rPr lang="en-US" sz="2400" dirty="0">
                <a:solidFill>
                  <a:schemeClr val="bg1"/>
                </a:solidFill>
              </a:rPr>
              <a:t>Obtaining data is hard</a:t>
            </a:r>
          </a:p>
          <a:p>
            <a:pPr indent="-228600">
              <a:lnSpc>
                <a:spcPct val="90000"/>
              </a:lnSpc>
              <a:spcAft>
                <a:spcPts val="600"/>
              </a:spcAft>
              <a:buFont typeface="Arial" panose="020B0604020202020204" pitchFamily="34" charset="0"/>
              <a:buChar char="•"/>
            </a:pPr>
            <a:r>
              <a:rPr lang="en-US" sz="2400" dirty="0">
                <a:solidFill>
                  <a:schemeClr val="bg1"/>
                </a:solidFill>
              </a:rPr>
              <a:t>Localization is vital</a:t>
            </a:r>
          </a:p>
          <a:p>
            <a:pPr indent="-228600">
              <a:lnSpc>
                <a:spcPct val="90000"/>
              </a:lnSpc>
              <a:spcAft>
                <a:spcPts val="600"/>
              </a:spcAft>
              <a:buFont typeface="Arial" panose="020B0604020202020204" pitchFamily="34" charset="0"/>
              <a:buChar char="•"/>
            </a:pPr>
            <a:r>
              <a:rPr lang="en-US" sz="2400" dirty="0">
                <a:solidFill>
                  <a:schemeClr val="bg1"/>
                </a:solidFill>
              </a:rPr>
              <a:t>AI technology is changing very rapidly</a:t>
            </a:r>
          </a:p>
          <a:p>
            <a:pPr indent="-228600">
              <a:lnSpc>
                <a:spcPct val="90000"/>
              </a:lnSpc>
              <a:spcAft>
                <a:spcPts val="600"/>
              </a:spcAft>
              <a:buFont typeface="Arial" panose="020B0604020202020204" pitchFamily="34" charset="0"/>
              <a:buChar char="•"/>
            </a:pPr>
            <a:r>
              <a:rPr lang="en-US" sz="2400" dirty="0">
                <a:solidFill>
                  <a:schemeClr val="bg1"/>
                </a:solidFill>
              </a:rPr>
              <a:t>GPU’s are expensive</a:t>
            </a:r>
          </a:p>
        </p:txBody>
      </p:sp>
    </p:spTree>
    <p:extLst>
      <p:ext uri="{BB962C8B-B14F-4D97-AF65-F5344CB8AC3E}">
        <p14:creationId xmlns:p14="http://schemas.microsoft.com/office/powerpoint/2010/main" val="167927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ng hallway with lights&#10;&#10;Description automatically generated">
            <a:extLst>
              <a:ext uri="{FF2B5EF4-FFF2-40B4-BE49-F238E27FC236}">
                <a16:creationId xmlns:a16="http://schemas.microsoft.com/office/drawing/2014/main" id="{34B615E5-2DF7-C4B8-EB7A-7C9B7CA0EA02}"/>
              </a:ext>
            </a:extLst>
          </p:cNvPr>
          <p:cNvPicPr>
            <a:picLocks noChangeAspect="1"/>
          </p:cNvPicPr>
          <p:nvPr/>
        </p:nvPicPr>
        <p:blipFill rotWithShape="1">
          <a:blip r:embed="rId3"/>
          <a:srcRect t="24457" r="9090" b="3629"/>
          <a:stretch/>
        </p:blipFill>
        <p:spPr>
          <a:xfrm>
            <a:off x="3522466" y="73163"/>
            <a:ext cx="8669532" cy="6857990"/>
          </a:xfrm>
          <a:prstGeom prst="rect">
            <a:avLst/>
          </a:prstGeom>
        </p:spPr>
      </p:pic>
      <p:sp>
        <p:nvSpPr>
          <p:cNvPr id="25" name="Rectangle 2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75B490-38C8-E8D7-D761-FF94A7B34DF5}"/>
              </a:ext>
            </a:extLst>
          </p:cNvPr>
          <p:cNvSpPr>
            <a:spLocks noGrp="1"/>
          </p:cNvSpPr>
          <p:nvPr>
            <p:ph type="title"/>
          </p:nvPr>
        </p:nvSpPr>
        <p:spPr>
          <a:xfrm>
            <a:off x="371094" y="1161288"/>
            <a:ext cx="3438144" cy="1124712"/>
          </a:xfrm>
        </p:spPr>
        <p:txBody>
          <a:bodyPr anchor="b">
            <a:normAutofit/>
          </a:bodyPr>
          <a:lstStyle/>
          <a:p>
            <a:r>
              <a:rPr lang="en-US" sz="2800" dirty="0">
                <a:solidFill>
                  <a:schemeClr val="bg1"/>
                </a:solidFill>
              </a:rPr>
              <a:t>Roadmap</a:t>
            </a:r>
          </a:p>
        </p:txBody>
      </p:sp>
      <p:sp>
        <p:nvSpPr>
          <p:cNvPr id="27" name="Rectangle 2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4EA44F0-053E-69BD-0537-AE2D85122F5B}"/>
              </a:ext>
            </a:extLst>
          </p:cNvPr>
          <p:cNvSpPr>
            <a:spLocks noGrp="1"/>
          </p:cNvSpPr>
          <p:nvPr>
            <p:ph idx="1"/>
          </p:nvPr>
        </p:nvSpPr>
        <p:spPr>
          <a:xfrm>
            <a:off x="371092" y="2718054"/>
            <a:ext cx="4561125" cy="3770614"/>
          </a:xfrm>
        </p:spPr>
        <p:txBody>
          <a:bodyPr anchor="t">
            <a:normAutofit lnSpcReduction="10000"/>
          </a:bodyPr>
          <a:lstStyle/>
          <a:p>
            <a:r>
              <a:rPr lang="en-US" sz="2000" dirty="0">
                <a:solidFill>
                  <a:schemeClr val="bg1"/>
                </a:solidFill>
              </a:rPr>
              <a:t>New LLM</a:t>
            </a:r>
          </a:p>
          <a:p>
            <a:r>
              <a:rPr lang="en-US" sz="2000" dirty="0">
                <a:solidFill>
                  <a:schemeClr val="bg1"/>
                </a:solidFill>
              </a:rPr>
              <a:t>Grow participation</a:t>
            </a:r>
          </a:p>
          <a:p>
            <a:r>
              <a:rPr lang="en-US" sz="2000" dirty="0">
                <a:solidFill>
                  <a:schemeClr val="bg1"/>
                </a:solidFill>
              </a:rPr>
              <a:t>Automate data gathering</a:t>
            </a:r>
          </a:p>
          <a:p>
            <a:r>
              <a:rPr lang="en-US" sz="2000" dirty="0">
                <a:solidFill>
                  <a:schemeClr val="bg1"/>
                </a:solidFill>
              </a:rPr>
              <a:t>More content types</a:t>
            </a:r>
          </a:p>
          <a:p>
            <a:r>
              <a:rPr lang="en-US" sz="2000" dirty="0">
                <a:solidFill>
                  <a:schemeClr val="bg1"/>
                </a:solidFill>
              </a:rPr>
              <a:t>Handling deterministic questions</a:t>
            </a:r>
          </a:p>
          <a:p>
            <a:r>
              <a:rPr lang="en-US" sz="2000" dirty="0">
                <a:solidFill>
                  <a:schemeClr val="bg1"/>
                </a:solidFill>
              </a:rPr>
              <a:t>Image recognition</a:t>
            </a:r>
          </a:p>
          <a:p>
            <a:r>
              <a:rPr lang="en-US" sz="2000" dirty="0">
                <a:solidFill>
                  <a:schemeClr val="bg1"/>
                </a:solidFill>
              </a:rPr>
              <a:t>Other interfaces</a:t>
            </a:r>
          </a:p>
          <a:p>
            <a:r>
              <a:rPr lang="en-US" sz="2000" dirty="0">
                <a:solidFill>
                  <a:schemeClr val="bg1"/>
                </a:solidFill>
              </a:rPr>
              <a:t>More connection between chatbot and Extension personnel </a:t>
            </a:r>
          </a:p>
          <a:p>
            <a:r>
              <a:rPr lang="en-US" sz="2000" dirty="0">
                <a:solidFill>
                  <a:schemeClr val="bg1"/>
                </a:solidFill>
              </a:rPr>
              <a:t>Funding</a:t>
            </a:r>
          </a:p>
        </p:txBody>
      </p:sp>
      <p:sp>
        <p:nvSpPr>
          <p:cNvPr id="6" name="TextBox 5">
            <a:extLst>
              <a:ext uri="{FF2B5EF4-FFF2-40B4-BE49-F238E27FC236}">
                <a16:creationId xmlns:a16="http://schemas.microsoft.com/office/drawing/2014/main" id="{443ABBF9-D572-7B1F-6B87-59FA886BBF87}"/>
              </a:ext>
            </a:extLst>
          </p:cNvPr>
          <p:cNvSpPr txBox="1"/>
          <p:nvPr/>
        </p:nvSpPr>
        <p:spPr>
          <a:xfrm>
            <a:off x="10221652" y="6550213"/>
            <a:ext cx="1970348" cy="307777"/>
          </a:xfrm>
          <a:prstGeom prst="rect">
            <a:avLst/>
          </a:prstGeom>
          <a:noFill/>
        </p:spPr>
        <p:txBody>
          <a:bodyPr wrap="none" rtlCol="0">
            <a:spAutoFit/>
          </a:bodyPr>
          <a:lstStyle/>
          <a:p>
            <a:r>
              <a:rPr lang="en-US" sz="1400" dirty="0">
                <a:solidFill>
                  <a:schemeClr val="bg1"/>
                </a:solidFill>
              </a:rPr>
              <a:t>Image credit: DALL-E 3</a:t>
            </a:r>
          </a:p>
        </p:txBody>
      </p:sp>
    </p:spTree>
    <p:extLst>
      <p:ext uri="{BB962C8B-B14F-4D97-AF65-F5344CB8AC3E}">
        <p14:creationId xmlns:p14="http://schemas.microsoft.com/office/powerpoint/2010/main" val="113313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sp>
        <p:nvSpPr>
          <p:cNvPr id="126" name="Rectangle 125">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86" descr="A blue lines and dots&#10;&#10;Description automatically generated">
            <a:extLst>
              <a:ext uri="{FF2B5EF4-FFF2-40B4-BE49-F238E27FC236}">
                <a16:creationId xmlns:a16="http://schemas.microsoft.com/office/drawing/2014/main" id="{201B4461-2A8C-E4B4-C731-ADBB9ED345D2}"/>
              </a:ext>
            </a:extLst>
          </p:cNvPr>
          <p:cNvPicPr>
            <a:picLocks noChangeAspect="1"/>
          </p:cNvPicPr>
          <p:nvPr/>
        </p:nvPicPr>
        <p:blipFill rotWithShape="1">
          <a:blip r:embed="rId3">
            <a:alphaModFix amt="51000"/>
            <a:extLst>
              <a:ext uri="{837473B0-CC2E-450A-ABE3-18F120FF3D39}">
                <a1611:picAttrSrcUrl xmlns:a1611="http://schemas.microsoft.com/office/drawing/2016/11/main" r:id="rId4"/>
              </a:ext>
            </a:extLst>
          </a:blip>
          <a:srcRect l="12710" r="22427"/>
          <a:stretch/>
        </p:blipFill>
        <p:spPr>
          <a:xfrm>
            <a:off x="4283902" y="10"/>
            <a:ext cx="7908098" cy="6857992"/>
          </a:xfrm>
          <a:prstGeom prst="rect">
            <a:avLst/>
          </a:prstGeom>
        </p:spPr>
      </p:pic>
      <p:sp>
        <p:nvSpPr>
          <p:cNvPr id="128" name="Rectangle 127">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Google Shape;74;p3"/>
          <p:cNvSpPr txBox="1">
            <a:spLocks noGrp="1"/>
          </p:cNvSpPr>
          <p:nvPr>
            <p:ph type="title"/>
          </p:nvPr>
        </p:nvSpPr>
        <p:spPr>
          <a:xfrm>
            <a:off x="728663" y="1115219"/>
            <a:ext cx="7908098" cy="2387600"/>
          </a:xfrm>
          <a:prstGeom prst="rect">
            <a:avLst/>
          </a:prstGeom>
        </p:spPr>
        <p:txBody>
          <a:bodyPr spcFirstLastPara="1" vert="horz" lIns="91440" tIns="45720" rIns="91440" bIns="45720" rtlCol="0" anchor="b" anchorCtr="0">
            <a:normAutofit/>
          </a:bodyPr>
          <a:lstStyle/>
          <a:p>
            <a:pPr>
              <a:lnSpc>
                <a:spcPct val="90000"/>
              </a:lnSpc>
              <a:spcBef>
                <a:spcPct val="0"/>
              </a:spcBef>
            </a:pPr>
            <a:r>
              <a:rPr lang="en-US" sz="5000" dirty="0">
                <a:solidFill>
                  <a:schemeClr val="bg1"/>
                </a:solidFill>
              </a:rPr>
              <a:t>Empowering Extension with AI</a:t>
            </a:r>
          </a:p>
        </p:txBody>
      </p:sp>
      <p:cxnSp>
        <p:nvCxnSpPr>
          <p:cNvPr id="130" name="Straight Connector 129">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EEDD6C2-DF79-A56C-C667-B42EECA7557D}"/>
              </a:ext>
            </a:extLst>
          </p:cNvPr>
          <p:cNvSpPr txBox="1"/>
          <p:nvPr/>
        </p:nvSpPr>
        <p:spPr>
          <a:xfrm>
            <a:off x="728663" y="4017863"/>
            <a:ext cx="11463337" cy="584775"/>
          </a:xfrm>
          <a:prstGeom prst="rect">
            <a:avLst/>
          </a:prstGeom>
          <a:noFill/>
        </p:spPr>
        <p:txBody>
          <a:bodyPr wrap="square" rtlCol="0">
            <a:spAutoFit/>
          </a:bodyPr>
          <a:lstStyle/>
          <a:p>
            <a:r>
              <a:rPr lang="en-US" sz="3200" dirty="0">
                <a:solidFill>
                  <a:schemeClr val="bg1"/>
                </a:solidFill>
              </a:rPr>
              <a:t>The </a:t>
            </a:r>
            <a:r>
              <a:rPr lang="en-US" sz="3200" dirty="0" err="1">
                <a:solidFill>
                  <a:schemeClr val="bg1"/>
                </a:solidFill>
              </a:rPr>
              <a:t>ExtensionBot</a:t>
            </a:r>
            <a:r>
              <a:rPr lang="en-US" sz="3200" dirty="0">
                <a:solidFill>
                  <a:schemeClr val="bg1"/>
                </a:solidFill>
              </a:rPr>
              <a:t> Project</a:t>
            </a:r>
          </a:p>
        </p:txBody>
      </p:sp>
      <p:pic>
        <p:nvPicPr>
          <p:cNvPr id="6" name="Picture 2">
            <a:extLst>
              <a:ext uri="{FF2B5EF4-FFF2-40B4-BE49-F238E27FC236}">
                <a16:creationId xmlns:a16="http://schemas.microsoft.com/office/drawing/2014/main" id="{2CB0C984-2232-0061-C5EA-516463F74F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3" y="273366"/>
            <a:ext cx="4721800" cy="134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77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4"/>
                                        </p:tgtEl>
                                        <p:attrNameLst>
                                          <p:attrName>style.visibility</p:attrName>
                                        </p:attrNameLst>
                                      </p:cBhvr>
                                      <p:to>
                                        <p:strVal val="visible"/>
                                      </p:to>
                                    </p:set>
                                    <p:animEffect transition="in" filter="fade">
                                      <p:cBhvr>
                                        <p:cTn id="7" dur="4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sp>
        <p:nvSpPr>
          <p:cNvPr id="126" name="Rectangle 125">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86" descr="A blue lines and dots&#10;&#10;Description automatically generated">
            <a:extLst>
              <a:ext uri="{FF2B5EF4-FFF2-40B4-BE49-F238E27FC236}">
                <a16:creationId xmlns:a16="http://schemas.microsoft.com/office/drawing/2014/main" id="{201B4461-2A8C-E4B4-C731-ADBB9ED345D2}"/>
              </a:ext>
            </a:extLst>
          </p:cNvPr>
          <p:cNvPicPr>
            <a:picLocks noChangeAspect="1"/>
          </p:cNvPicPr>
          <p:nvPr/>
        </p:nvPicPr>
        <p:blipFill rotWithShape="1">
          <a:blip r:embed="rId3">
            <a:alphaModFix/>
            <a:duotone>
              <a:prstClr val="black"/>
              <a:schemeClr val="accent6">
                <a:tint val="45000"/>
                <a:satMod val="400000"/>
              </a:schemeClr>
            </a:duotone>
            <a:extLst>
              <a:ext uri="{837473B0-CC2E-450A-ABE3-18F120FF3D39}">
                <a1611:picAttrSrcUrl xmlns:a1611="http://schemas.microsoft.com/office/drawing/2016/11/main" r:id="rId4"/>
              </a:ext>
            </a:extLst>
          </a:blip>
          <a:srcRect l="12710" r="22427"/>
          <a:stretch/>
        </p:blipFill>
        <p:spPr>
          <a:xfrm>
            <a:off x="4283902" y="10"/>
            <a:ext cx="7908098" cy="6857992"/>
          </a:xfrm>
          <a:prstGeom prst="rect">
            <a:avLst/>
          </a:prstGeom>
        </p:spPr>
      </p:pic>
      <p:sp>
        <p:nvSpPr>
          <p:cNvPr id="128" name="Rectangle 127">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Google Shape;74;p3"/>
          <p:cNvSpPr txBox="1">
            <a:spLocks noGrp="1"/>
          </p:cNvSpPr>
          <p:nvPr>
            <p:ph type="title"/>
          </p:nvPr>
        </p:nvSpPr>
        <p:spPr>
          <a:xfrm>
            <a:off x="728663" y="1115219"/>
            <a:ext cx="5505449" cy="2387600"/>
          </a:xfrm>
          <a:prstGeom prst="rect">
            <a:avLst/>
          </a:prstGeom>
        </p:spPr>
        <p:txBody>
          <a:bodyPr spcFirstLastPara="1" vert="horz" lIns="91440" tIns="45720" rIns="91440" bIns="45720" rtlCol="0" anchor="b" anchorCtr="0">
            <a:normAutofit/>
          </a:bodyPr>
          <a:lstStyle/>
          <a:p>
            <a:pPr>
              <a:lnSpc>
                <a:spcPct val="90000"/>
              </a:lnSpc>
              <a:spcBef>
                <a:spcPct val="0"/>
              </a:spcBef>
            </a:pPr>
            <a:r>
              <a:rPr lang="en-US" sz="5000" dirty="0">
                <a:solidFill>
                  <a:schemeClr val="bg1"/>
                </a:solidFill>
              </a:rPr>
              <a:t>Questions?</a:t>
            </a:r>
          </a:p>
        </p:txBody>
      </p:sp>
      <p:cxnSp>
        <p:nvCxnSpPr>
          <p:cNvPr id="130" name="Straight Connector 129">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9BAB708-1BBB-E443-D9A9-55E39B3A3B24}"/>
              </a:ext>
            </a:extLst>
          </p:cNvPr>
          <p:cNvSpPr txBox="1"/>
          <p:nvPr/>
        </p:nvSpPr>
        <p:spPr>
          <a:xfrm>
            <a:off x="3048000" y="3224480"/>
            <a:ext cx="6096000" cy="461665"/>
          </a:xfrm>
          <a:prstGeom prst="rect">
            <a:avLst/>
          </a:prstGeom>
          <a:noFill/>
        </p:spPr>
        <p:txBody>
          <a:bodyPr wrap="square">
            <a:spAutoFit/>
          </a:bodyPr>
          <a:lstStyle/>
          <a:p>
            <a:pPr>
              <a:spcAft>
                <a:spcPts val="600"/>
              </a:spcAft>
            </a:pPr>
            <a:r>
              <a:rPr lang="en-US" sz="2400"/>
              <a:t> </a:t>
            </a:r>
          </a:p>
        </p:txBody>
      </p:sp>
      <p:pic>
        <p:nvPicPr>
          <p:cNvPr id="2" name="Picture 2">
            <a:extLst>
              <a:ext uri="{FF2B5EF4-FFF2-40B4-BE49-F238E27FC236}">
                <a16:creationId xmlns:a16="http://schemas.microsoft.com/office/drawing/2014/main" id="{3B0365E9-4F4C-6FC1-F664-3534BE4443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170" y="317972"/>
            <a:ext cx="2777563" cy="79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47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4"/>
                                        </p:tgtEl>
                                        <p:attrNameLst>
                                          <p:attrName>style.visibility</p:attrName>
                                        </p:attrNameLst>
                                      </p:cBhvr>
                                      <p:to>
                                        <p:strVal val="visible"/>
                                      </p:to>
                                    </p:set>
                                    <p:animEffect transition="in" filter="fade">
                                      <p:cBhvr>
                                        <p:cTn id="7" dur="4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BDD363-2A4C-9C44-66D8-C42EFC0ADABD}"/>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lnSpc>
                <a:spcPct val="90000"/>
              </a:lnSpc>
              <a:spcBef>
                <a:spcPct val="0"/>
              </a:spcBef>
            </a:pPr>
            <a:r>
              <a:rPr lang="en-US" sz="4000" kern="1200">
                <a:solidFill>
                  <a:srgbClr val="FFFFFF"/>
                </a:solidFill>
                <a:latin typeface="+mj-lt"/>
                <a:ea typeface="+mj-ea"/>
                <a:cs typeface="+mj-cs"/>
              </a:rPr>
              <a:t>Links</a:t>
            </a:r>
          </a:p>
        </p:txBody>
      </p:sp>
      <p:sp>
        <p:nvSpPr>
          <p:cNvPr id="3" name="Text Placeholder 2">
            <a:extLst>
              <a:ext uri="{FF2B5EF4-FFF2-40B4-BE49-F238E27FC236}">
                <a16:creationId xmlns:a16="http://schemas.microsoft.com/office/drawing/2014/main" id="{1C976700-3496-7906-C72B-718A2236A57B}"/>
              </a:ext>
            </a:extLst>
          </p:cNvPr>
          <p:cNvSpPr>
            <a:spLocks noGrp="1"/>
          </p:cNvSpPr>
          <p:nvPr>
            <p:ph type="body" idx="1"/>
          </p:nvPr>
        </p:nvSpPr>
        <p:spPr>
          <a:xfrm>
            <a:off x="4810259" y="649480"/>
            <a:ext cx="6555347" cy="5546047"/>
          </a:xfrm>
        </p:spPr>
        <p:txBody>
          <a:bodyPr vert="horz" lIns="91440" tIns="45720" rIns="91440" bIns="45720" rtlCol="0" anchor="ctr">
            <a:normAutofit/>
          </a:bodyPr>
          <a:lstStyle/>
          <a:p>
            <a:pPr marL="152385" indent="0">
              <a:lnSpc>
                <a:spcPct val="90000"/>
              </a:lnSpc>
              <a:spcAft>
                <a:spcPts val="600"/>
              </a:spcAft>
              <a:buNone/>
            </a:pPr>
            <a:r>
              <a:rPr lang="en-US" sz="2000" b="1" i="0" u="none" strike="noStrike" dirty="0" err="1">
                <a:effectLst/>
              </a:rPr>
              <a:t>ExtensionBot</a:t>
            </a:r>
            <a:r>
              <a:rPr lang="en-US" sz="2000" b="1" i="0" u="none" strike="noStrike" dirty="0">
                <a:effectLst/>
              </a:rPr>
              <a:t> </a:t>
            </a:r>
          </a:p>
          <a:p>
            <a:pPr marL="380985" indent="-228600">
              <a:lnSpc>
                <a:spcPct val="90000"/>
              </a:lnSpc>
              <a:spcAft>
                <a:spcPts val="600"/>
              </a:spcAft>
              <a:buFont typeface="Arial" panose="020B0604020202020204" pitchFamily="34" charset="0"/>
              <a:buChar char="•"/>
            </a:pPr>
            <a:r>
              <a:rPr lang="en-US" sz="2000" dirty="0">
                <a:hlinkClick r:id="rId3"/>
              </a:rPr>
              <a:t>https://extension.org/chat/</a:t>
            </a:r>
          </a:p>
          <a:p>
            <a:pPr marL="380985" indent="-228600">
              <a:lnSpc>
                <a:spcPct val="90000"/>
              </a:lnSpc>
              <a:spcAft>
                <a:spcPts val="600"/>
              </a:spcAft>
              <a:buFont typeface="Arial" panose="020B0604020202020204" pitchFamily="34" charset="0"/>
              <a:buChar char="•"/>
            </a:pPr>
            <a:r>
              <a:rPr lang="en-US" sz="2000" dirty="0">
                <a:hlinkClick r:id="rId4"/>
              </a:rPr>
              <a:t>https://extension.org/extensionbot-v2</a:t>
            </a:r>
            <a:r>
              <a:rPr lang="en-US" sz="2000" dirty="0"/>
              <a:t> </a:t>
            </a:r>
          </a:p>
          <a:p>
            <a:pPr marL="380985" indent="-228600">
              <a:lnSpc>
                <a:spcPct val="90000"/>
              </a:lnSpc>
              <a:spcAft>
                <a:spcPts val="600"/>
              </a:spcAft>
              <a:buFont typeface="Arial" panose="020B0604020202020204" pitchFamily="34" charset="0"/>
              <a:buChar char="•"/>
            </a:pPr>
            <a:r>
              <a:rPr lang="en-US" sz="2000" dirty="0">
                <a:hlinkClick r:id="rId5"/>
              </a:rPr>
              <a:t>https://extension.org/tools/extbot/</a:t>
            </a:r>
            <a:r>
              <a:rPr lang="en-US" sz="2000" dirty="0"/>
              <a:t> </a:t>
            </a:r>
            <a:endParaRPr lang="en-US" sz="2000" dirty="0">
              <a:hlinkClick r:id="rId3"/>
            </a:endParaRPr>
          </a:p>
          <a:p>
            <a:pPr marL="380985" indent="-228600">
              <a:lnSpc>
                <a:spcPct val="90000"/>
              </a:lnSpc>
              <a:spcAft>
                <a:spcPts val="600"/>
              </a:spcAft>
              <a:buFont typeface="Arial" panose="020B0604020202020204" pitchFamily="34" charset="0"/>
              <a:buChar char="•"/>
            </a:pPr>
            <a:r>
              <a:rPr lang="en-US" sz="2000" dirty="0">
                <a:hlinkClick r:id="rId3"/>
              </a:rPr>
              <a:t>https://extension.okstate.edu/extensionbot/</a:t>
            </a:r>
            <a:r>
              <a:rPr lang="en-US" sz="2000" dirty="0"/>
              <a:t> </a:t>
            </a:r>
            <a:endParaRPr lang="en-US" sz="2000" b="0" i="0" u="none" strike="noStrike" dirty="0">
              <a:effectLst/>
              <a:hlinkClick r:id="rId6"/>
            </a:endParaRPr>
          </a:p>
          <a:p>
            <a:pPr marL="380985" indent="-228600">
              <a:lnSpc>
                <a:spcPct val="90000"/>
              </a:lnSpc>
              <a:spcAft>
                <a:spcPts val="600"/>
              </a:spcAft>
              <a:buFont typeface="Arial" panose="020B0604020202020204" pitchFamily="34" charset="0"/>
              <a:buChar char="•"/>
            </a:pPr>
            <a:r>
              <a:rPr lang="en-US" sz="2000" b="0" i="0" u="none" strike="noStrike" dirty="0">
                <a:effectLst/>
                <a:hlinkClick r:id="rId6"/>
              </a:rPr>
              <a:t>https://extension.okstate.edu/fact-sheets/blackleg-of-canola.html</a:t>
            </a:r>
            <a:r>
              <a:rPr lang="en-US" sz="2000" dirty="0"/>
              <a:t> </a:t>
            </a:r>
          </a:p>
          <a:p>
            <a:pPr marL="380985" indent="-228600">
              <a:lnSpc>
                <a:spcPct val="90000"/>
              </a:lnSpc>
              <a:spcAft>
                <a:spcPts val="600"/>
              </a:spcAft>
              <a:buFont typeface="Arial" panose="020B0604020202020204" pitchFamily="34" charset="0"/>
              <a:buChar char="•"/>
            </a:pPr>
            <a:endParaRPr lang="en-US" sz="2000" dirty="0"/>
          </a:p>
          <a:p>
            <a:pPr marL="152385" indent="0">
              <a:lnSpc>
                <a:spcPct val="90000"/>
              </a:lnSpc>
              <a:spcAft>
                <a:spcPts val="600"/>
              </a:spcAft>
              <a:buNone/>
            </a:pPr>
            <a:r>
              <a:rPr lang="en-US" sz="2000" b="1" dirty="0"/>
              <a:t>Commercial LLMs </a:t>
            </a:r>
          </a:p>
          <a:p>
            <a:pPr marL="380985" indent="-228600">
              <a:lnSpc>
                <a:spcPct val="90000"/>
              </a:lnSpc>
              <a:spcAft>
                <a:spcPts val="600"/>
              </a:spcAft>
              <a:buFont typeface="Arial" panose="020B0604020202020204" pitchFamily="34" charset="0"/>
              <a:buChar char="•"/>
            </a:pPr>
            <a:r>
              <a:rPr lang="en-US" sz="2000" dirty="0"/>
              <a:t>Claude </a:t>
            </a:r>
            <a:r>
              <a:rPr lang="en-US" sz="2000" dirty="0">
                <a:hlinkClick r:id="rId7"/>
              </a:rPr>
              <a:t>https://claude.ai/chats</a:t>
            </a:r>
            <a:endParaRPr lang="en-US" sz="2000" dirty="0"/>
          </a:p>
          <a:p>
            <a:pPr marL="380985" indent="-228600">
              <a:lnSpc>
                <a:spcPct val="90000"/>
              </a:lnSpc>
              <a:spcAft>
                <a:spcPts val="600"/>
              </a:spcAft>
              <a:buFont typeface="Arial" panose="020B0604020202020204" pitchFamily="34" charset="0"/>
              <a:buChar char="•"/>
            </a:pPr>
            <a:r>
              <a:rPr lang="en-US" sz="2000" dirty="0" err="1"/>
              <a:t>ChatGPT</a:t>
            </a:r>
            <a:r>
              <a:rPr lang="en-US" sz="2000" dirty="0"/>
              <a:t> </a:t>
            </a:r>
            <a:r>
              <a:rPr lang="en-US" sz="2000" dirty="0">
                <a:hlinkClick r:id="rId8"/>
              </a:rPr>
              <a:t>https://chat.openai.com/</a:t>
            </a:r>
            <a:r>
              <a:rPr lang="en-US" sz="2000" dirty="0"/>
              <a:t> </a:t>
            </a:r>
          </a:p>
          <a:p>
            <a:pPr marL="380985" indent="-228600">
              <a:lnSpc>
                <a:spcPct val="90000"/>
              </a:lnSpc>
              <a:spcAft>
                <a:spcPts val="600"/>
              </a:spcAft>
              <a:buFont typeface="Arial" panose="020B0604020202020204" pitchFamily="34" charset="0"/>
              <a:buChar char="•"/>
            </a:pPr>
            <a:r>
              <a:rPr lang="en-US" sz="2000" b="0" i="0" u="none" strike="noStrike" dirty="0">
                <a:effectLst/>
              </a:rPr>
              <a:t>Goo</a:t>
            </a:r>
            <a:r>
              <a:rPr lang="en-US" sz="2000" dirty="0"/>
              <a:t>gle Gemini </a:t>
            </a:r>
            <a:r>
              <a:rPr lang="en-US" sz="2000" dirty="0">
                <a:hlinkClick r:id="rId9"/>
              </a:rPr>
              <a:t>https://gemini.google.com/app</a:t>
            </a:r>
            <a:r>
              <a:rPr lang="en-US" sz="2000" dirty="0"/>
              <a:t> </a:t>
            </a:r>
            <a:endParaRPr lang="en-US" sz="2000" b="0" i="0" u="none" strike="noStrike" dirty="0">
              <a:effectLst/>
            </a:endParaRPr>
          </a:p>
          <a:p>
            <a:pPr marL="380985" indent="-228600">
              <a:lnSpc>
                <a:spcPct val="90000"/>
              </a:lnSpc>
              <a:spcAft>
                <a:spcPts val="600"/>
              </a:spcAft>
              <a:buFont typeface="Arial" panose="020B0604020202020204" pitchFamily="34" charset="0"/>
              <a:buChar char="•"/>
            </a:pPr>
            <a:r>
              <a:rPr lang="en-US" sz="2000" dirty="0"/>
              <a:t>Microsoft Copilot </a:t>
            </a:r>
            <a:r>
              <a:rPr lang="en-US" sz="2000" dirty="0">
                <a:hlinkClick r:id="rId10"/>
              </a:rPr>
              <a:t>https://copilot.microsoft.com/</a:t>
            </a:r>
            <a:r>
              <a:rPr lang="en-US" sz="2000" dirty="0"/>
              <a:t> </a:t>
            </a:r>
          </a:p>
          <a:p>
            <a:pPr marL="380985" indent="-228600">
              <a:lnSpc>
                <a:spcPct val="90000"/>
              </a:lnSpc>
              <a:spcAft>
                <a:spcPts val="600"/>
              </a:spcAft>
              <a:buFont typeface="Arial" panose="020B0604020202020204" pitchFamily="34" charset="0"/>
              <a:buChar char="•"/>
            </a:pPr>
            <a:r>
              <a:rPr lang="en-US" sz="2000" dirty="0"/>
              <a:t>Perplexity </a:t>
            </a:r>
            <a:r>
              <a:rPr lang="en-US" sz="2000" dirty="0">
                <a:hlinkClick r:id="rId11"/>
              </a:rPr>
              <a:t>https://www.perplexity.ai/</a:t>
            </a:r>
            <a:r>
              <a:rPr lang="en-US" sz="2000" dirty="0"/>
              <a:t> </a:t>
            </a:r>
          </a:p>
        </p:txBody>
      </p:sp>
    </p:spTree>
    <p:extLst>
      <p:ext uri="{BB962C8B-B14F-4D97-AF65-F5344CB8AC3E}">
        <p14:creationId xmlns:p14="http://schemas.microsoft.com/office/powerpoint/2010/main" val="2453730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sp>
        <p:nvSpPr>
          <p:cNvPr id="126" name="Rectangle 125">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86" descr="A blue lines and dots&#10;&#10;Description automatically generated">
            <a:extLst>
              <a:ext uri="{FF2B5EF4-FFF2-40B4-BE49-F238E27FC236}">
                <a16:creationId xmlns:a16="http://schemas.microsoft.com/office/drawing/2014/main" id="{201B4461-2A8C-E4B4-C731-ADBB9ED345D2}"/>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l="12710" r="22427"/>
          <a:stretch/>
        </p:blipFill>
        <p:spPr>
          <a:xfrm>
            <a:off x="4283902" y="10"/>
            <a:ext cx="7908098" cy="6857992"/>
          </a:xfrm>
          <a:prstGeom prst="rect">
            <a:avLst/>
          </a:prstGeom>
        </p:spPr>
      </p:pic>
      <p:sp>
        <p:nvSpPr>
          <p:cNvPr id="128" name="Rectangle 127">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Google Shape;74;p3"/>
          <p:cNvSpPr txBox="1">
            <a:spLocks noGrp="1"/>
          </p:cNvSpPr>
          <p:nvPr>
            <p:ph type="title"/>
          </p:nvPr>
        </p:nvSpPr>
        <p:spPr>
          <a:xfrm>
            <a:off x="728663" y="1115219"/>
            <a:ext cx="5505449" cy="2387600"/>
          </a:xfrm>
          <a:prstGeom prst="rect">
            <a:avLst/>
          </a:prstGeom>
        </p:spPr>
        <p:txBody>
          <a:bodyPr spcFirstLastPara="1" vert="horz" lIns="91440" tIns="45720" rIns="91440" bIns="45720" rtlCol="0" anchor="b" anchorCtr="0">
            <a:normAutofit/>
          </a:bodyPr>
          <a:lstStyle/>
          <a:p>
            <a:pPr>
              <a:lnSpc>
                <a:spcPct val="90000"/>
              </a:lnSpc>
              <a:spcBef>
                <a:spcPct val="0"/>
              </a:spcBef>
            </a:pPr>
            <a:r>
              <a:rPr lang="en-US" sz="5000" dirty="0">
                <a:solidFill>
                  <a:schemeClr val="bg1"/>
                </a:solidFill>
              </a:rPr>
              <a:t>Thank you!</a:t>
            </a:r>
          </a:p>
        </p:txBody>
      </p:sp>
      <p:cxnSp>
        <p:nvCxnSpPr>
          <p:cNvPr id="130" name="Straight Connector 129">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9BAB708-1BBB-E443-D9A9-55E39B3A3B24}"/>
              </a:ext>
            </a:extLst>
          </p:cNvPr>
          <p:cNvSpPr txBox="1"/>
          <p:nvPr/>
        </p:nvSpPr>
        <p:spPr>
          <a:xfrm>
            <a:off x="3048000" y="3224480"/>
            <a:ext cx="6096000" cy="461665"/>
          </a:xfrm>
          <a:prstGeom prst="rect">
            <a:avLst/>
          </a:prstGeom>
          <a:noFill/>
        </p:spPr>
        <p:txBody>
          <a:bodyPr wrap="square">
            <a:spAutoFit/>
          </a:bodyPr>
          <a:lstStyle/>
          <a:p>
            <a:pPr>
              <a:spcAft>
                <a:spcPts val="600"/>
              </a:spcAft>
            </a:pPr>
            <a:r>
              <a:rPr lang="en-US" sz="2400"/>
              <a:t> </a:t>
            </a:r>
          </a:p>
        </p:txBody>
      </p:sp>
      <p:sp>
        <p:nvSpPr>
          <p:cNvPr id="4" name="TextBox 3">
            <a:extLst>
              <a:ext uri="{FF2B5EF4-FFF2-40B4-BE49-F238E27FC236}">
                <a16:creationId xmlns:a16="http://schemas.microsoft.com/office/drawing/2014/main" id="{E6F0D2BB-FE6A-36C4-9D94-D006499A586C}"/>
              </a:ext>
            </a:extLst>
          </p:cNvPr>
          <p:cNvSpPr txBox="1"/>
          <p:nvPr/>
        </p:nvSpPr>
        <p:spPr>
          <a:xfrm>
            <a:off x="728663" y="4880381"/>
            <a:ext cx="3988592" cy="1200329"/>
          </a:xfrm>
          <a:prstGeom prst="rect">
            <a:avLst/>
          </a:prstGeom>
          <a:noFill/>
        </p:spPr>
        <p:txBody>
          <a:bodyPr wrap="none" rtlCol="0">
            <a:spAutoFit/>
          </a:bodyPr>
          <a:lstStyle/>
          <a:p>
            <a:r>
              <a:rPr lang="en-US" sz="2400" b="1">
                <a:solidFill>
                  <a:schemeClr val="bg1"/>
                </a:solidFill>
              </a:rPr>
              <a:t>Contacts</a:t>
            </a:r>
          </a:p>
          <a:p>
            <a:r>
              <a:rPr lang="en-US" sz="2400" u="sng">
                <a:solidFill>
                  <a:schemeClr val="bg1"/>
                </a:solidFill>
              </a:rPr>
              <a:t>marklocklear@extension.org</a:t>
            </a:r>
          </a:p>
          <a:p>
            <a:r>
              <a:rPr lang="en-US" sz="2400" u="sng">
                <a:solidFill>
                  <a:schemeClr val="bg1"/>
                </a:solidFill>
                <a:hlinkClick r:id="rId5">
                  <a:extLst>
                    <a:ext uri="{A12FA001-AC4F-418D-AE19-62706E023703}">
                      <ahyp:hlinkClr xmlns:ahyp="http://schemas.microsoft.com/office/drawing/2018/hyperlinkcolor" val="tx"/>
                    </a:ext>
                  </a:extLst>
                </a:hlinkClick>
              </a:rPr>
              <a:t>davidwarren@</a:t>
            </a:r>
            <a:r>
              <a:rPr lang="en-US" sz="2400" u="sng">
                <a:solidFill>
                  <a:schemeClr val="bg1"/>
                </a:solidFill>
              </a:rPr>
              <a:t>extension.org</a:t>
            </a:r>
            <a:endParaRPr lang="en-US" sz="2400" dirty="0">
              <a:solidFill>
                <a:schemeClr val="bg1"/>
              </a:solidFill>
            </a:endParaRPr>
          </a:p>
        </p:txBody>
      </p:sp>
      <p:pic>
        <p:nvPicPr>
          <p:cNvPr id="5" name="Picture 2">
            <a:extLst>
              <a:ext uri="{FF2B5EF4-FFF2-40B4-BE49-F238E27FC236}">
                <a16:creationId xmlns:a16="http://schemas.microsoft.com/office/drawing/2014/main" id="{2E9A6B41-4AFA-7DE3-6B2E-FFFDD3FB0C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170" y="317972"/>
            <a:ext cx="2777563" cy="7925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D04BC3E-C697-CBDE-AC0B-1A350CDD4C1B}"/>
              </a:ext>
            </a:extLst>
          </p:cNvPr>
          <p:cNvPicPr>
            <a:picLocks noChangeAspect="1"/>
          </p:cNvPicPr>
          <p:nvPr/>
        </p:nvPicPr>
        <p:blipFill>
          <a:blip r:embed="rId7"/>
          <a:stretch>
            <a:fillRect/>
          </a:stretch>
        </p:blipFill>
        <p:spPr>
          <a:xfrm>
            <a:off x="6234112" y="1721585"/>
            <a:ext cx="4165600" cy="4165600"/>
          </a:xfrm>
          <a:prstGeom prst="rect">
            <a:avLst/>
          </a:prstGeom>
        </p:spPr>
      </p:pic>
    </p:spTree>
    <p:extLst>
      <p:ext uri="{BB962C8B-B14F-4D97-AF65-F5344CB8AC3E}">
        <p14:creationId xmlns:p14="http://schemas.microsoft.com/office/powerpoint/2010/main" val="7374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4"/>
                                        </p:tgtEl>
                                        <p:attrNameLst>
                                          <p:attrName>style.visibility</p:attrName>
                                        </p:attrNameLst>
                                      </p:cBhvr>
                                      <p:to>
                                        <p:strVal val="visible"/>
                                      </p:to>
                                    </p:set>
                                    <p:animEffect transition="in" filter="fade">
                                      <p:cBhvr>
                                        <p:cTn id="7" dur="4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2D899-158F-E1FE-B445-84919C48A184}"/>
              </a:ext>
            </a:extLst>
          </p:cNvPr>
          <p:cNvSpPr>
            <a:spLocks noGrp="1"/>
          </p:cNvSpPr>
          <p:nvPr>
            <p:ph type="ctrTitle"/>
          </p:nvPr>
        </p:nvSpPr>
        <p:spPr/>
        <p:txBody>
          <a:bodyPr/>
          <a:lstStyle/>
          <a:p>
            <a:r>
              <a:rPr lang="en-US" dirty="0"/>
              <a:t>Bonus slides past here</a:t>
            </a:r>
          </a:p>
        </p:txBody>
      </p:sp>
    </p:spTree>
    <p:extLst>
      <p:ext uri="{BB962C8B-B14F-4D97-AF65-F5344CB8AC3E}">
        <p14:creationId xmlns:p14="http://schemas.microsoft.com/office/powerpoint/2010/main" val="1257768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2"/>
        <p:cNvGrpSpPr/>
        <p:nvPr/>
      </p:nvGrpSpPr>
      <p:grpSpPr>
        <a:xfrm>
          <a:off x="0" y="0"/>
          <a:ext cx="0" cy="0"/>
          <a:chOff x="0" y="0"/>
          <a:chExt cx="0" cy="0"/>
        </a:xfrm>
      </p:grpSpPr>
      <p:sp useBgFill="1">
        <p:nvSpPr>
          <p:cNvPr id="152"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Description automatically generated">
            <a:extLst>
              <a:ext uri="{FF2B5EF4-FFF2-40B4-BE49-F238E27FC236}">
                <a16:creationId xmlns:a16="http://schemas.microsoft.com/office/drawing/2014/main" id="{2D1868E1-5D6F-86C2-58E5-8ADB18DC89BA}"/>
              </a:ext>
            </a:extLst>
          </p:cNvPr>
          <p:cNvPicPr>
            <a:picLocks noChangeAspect="1"/>
          </p:cNvPicPr>
          <p:nvPr/>
        </p:nvPicPr>
        <p:blipFill rotWithShape="1">
          <a:blip r:embed="rId3"/>
          <a:srcRect t="8224" b="8055"/>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53" name="Rectangle 152">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Google Shape;143;p13"/>
          <p:cNvSpPr txBox="1">
            <a:spLocks noGrp="1"/>
          </p:cNvSpPr>
          <p:nvPr>
            <p:ph type="title"/>
          </p:nvPr>
        </p:nvSpPr>
        <p:spPr>
          <a:xfrm>
            <a:off x="589556" y="5746071"/>
            <a:ext cx="7015499" cy="852260"/>
          </a:xfrm>
          <a:prstGeom prst="rect">
            <a:avLst/>
          </a:prstGeom>
        </p:spPr>
        <p:txBody>
          <a:bodyPr spcFirstLastPara="1" vert="horz" lIns="91440" tIns="45720" rIns="91440" bIns="45720" rtlCol="0" anchor="ctr" anchorCtr="0">
            <a:normAutofit/>
          </a:bodyPr>
          <a:lstStyle/>
          <a:p>
            <a:pPr>
              <a:lnSpc>
                <a:spcPct val="90000"/>
              </a:lnSpc>
              <a:spcBef>
                <a:spcPct val="0"/>
              </a:spcBef>
            </a:pPr>
            <a:r>
              <a:rPr lang="en-US" sz="3600"/>
              <a:t>Reporting Dashboard</a:t>
            </a:r>
          </a:p>
        </p:txBody>
      </p:sp>
    </p:spTree>
    <p:extLst>
      <p:ext uri="{BB962C8B-B14F-4D97-AF65-F5344CB8AC3E}">
        <p14:creationId xmlns:p14="http://schemas.microsoft.com/office/powerpoint/2010/main" val="204922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43"/>
                                        </p:tgtEl>
                                        <p:attrNameLst>
                                          <p:attrName>style.visibility</p:attrName>
                                        </p:attrNameLst>
                                      </p:cBhvr>
                                      <p:to>
                                        <p:strVal val="visible"/>
                                      </p:to>
                                    </p:set>
                                    <p:animEffect transition="in" filter="fade">
                                      <p:cBhvr>
                                        <p:cTn id="7" dur="7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154B2E-2526-DFE5-0524-5BFEE114DB1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Implications of Generative AI on Extension</a:t>
            </a:r>
          </a:p>
        </p:txBody>
      </p:sp>
      <p:graphicFrame>
        <p:nvGraphicFramePr>
          <p:cNvPr id="16" name="Content Placeholder 2">
            <a:extLst>
              <a:ext uri="{FF2B5EF4-FFF2-40B4-BE49-F238E27FC236}">
                <a16:creationId xmlns:a16="http://schemas.microsoft.com/office/drawing/2014/main" id="{CF0680AB-04CE-B2B5-B1BA-FFB270D811EA}"/>
              </a:ext>
            </a:extLst>
          </p:cNvPr>
          <p:cNvGraphicFramePr>
            <a:graphicFrameLocks noGrp="1"/>
          </p:cNvGraphicFramePr>
          <p:nvPr>
            <p:ph idx="1"/>
            <p:extLst>
              <p:ext uri="{D42A27DB-BD31-4B8C-83A1-F6EECF244321}">
                <p14:modId xmlns:p14="http://schemas.microsoft.com/office/powerpoint/2010/main" val="1238461067"/>
              </p:ext>
            </p:extLst>
          </p:nvPr>
        </p:nvGraphicFramePr>
        <p:xfrm>
          <a:off x="838200" y="1857084"/>
          <a:ext cx="9390133" cy="4166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1DBD579-0930-372B-9F6D-844CE18F6263}"/>
              </a:ext>
            </a:extLst>
          </p:cNvPr>
          <p:cNvSpPr txBox="1"/>
          <p:nvPr/>
        </p:nvSpPr>
        <p:spPr>
          <a:xfrm>
            <a:off x="2114058" y="6364386"/>
            <a:ext cx="7558638" cy="493614"/>
          </a:xfrm>
          <a:prstGeom prst="rect">
            <a:avLst/>
          </a:prstGeom>
        </p:spPr>
        <p:txBody>
          <a:bodyPr vert="horz" lIns="91440" tIns="45720" rIns="91440" bIns="45720" rtlCol="0">
            <a:normAutofit/>
          </a:bodyPr>
          <a:lstStyle/>
          <a:p>
            <a:pPr>
              <a:lnSpc>
                <a:spcPct val="90000"/>
              </a:lnSpc>
              <a:spcAft>
                <a:spcPts val="600"/>
              </a:spcAft>
            </a:pPr>
            <a:r>
              <a:rPr lang="en-US" sz="1100" dirty="0"/>
              <a:t>Source: Hill, P. A., &amp; </a:t>
            </a:r>
            <a:r>
              <a:rPr lang="en-US" sz="1100" dirty="0" err="1"/>
              <a:t>Narine</a:t>
            </a:r>
            <a:r>
              <a:rPr lang="en-US" sz="1100" dirty="0"/>
              <a:t>, L. K. (2023). Ensuring Responsible and Transparent Use of Generative AI in Extension. </a:t>
            </a:r>
          </a:p>
        </p:txBody>
      </p:sp>
    </p:spTree>
    <p:extLst>
      <p:ext uri="{BB962C8B-B14F-4D97-AF65-F5344CB8AC3E}">
        <p14:creationId xmlns:p14="http://schemas.microsoft.com/office/powerpoint/2010/main" val="134555405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sp>
        <p:nvSpPr>
          <p:cNvPr id="111" name="Google Shape;111;p9"/>
          <p:cNvSpPr txBox="1">
            <a:spLocks noGrp="1"/>
          </p:cNvSpPr>
          <p:nvPr>
            <p:ph type="title"/>
          </p:nvPr>
        </p:nvSpPr>
        <p:spPr>
          <a:xfrm>
            <a:off x="6417733" y="490537"/>
            <a:ext cx="5291663" cy="1628775"/>
          </a:xfrm>
          <a:prstGeom prst="rect">
            <a:avLst/>
          </a:prstGeom>
        </p:spPr>
        <p:txBody>
          <a:bodyPr spcFirstLastPara="1" vert="horz" lIns="91440" tIns="45720" rIns="91440" bIns="45720" rtlCol="0" anchor="b" anchorCtr="0">
            <a:normAutofit/>
          </a:bodyPr>
          <a:lstStyle/>
          <a:p>
            <a:pPr>
              <a:lnSpc>
                <a:spcPct val="90000"/>
              </a:lnSpc>
              <a:spcBef>
                <a:spcPct val="0"/>
              </a:spcBef>
              <a:buSzPts val="990"/>
            </a:pPr>
            <a:r>
              <a:rPr lang="en-US" sz="4000"/>
              <a:t>Extension Bot - Trustworthy by Design</a:t>
            </a:r>
          </a:p>
        </p:txBody>
      </p:sp>
      <p:pic>
        <p:nvPicPr>
          <p:cNvPr id="114" name="Picture 113" descr="Sphere of mesh and nodes">
            <a:extLst>
              <a:ext uri="{FF2B5EF4-FFF2-40B4-BE49-F238E27FC236}">
                <a16:creationId xmlns:a16="http://schemas.microsoft.com/office/drawing/2014/main" id="{F0FCFBD7-AD08-FA32-C50E-27E26D5E59CB}"/>
              </a:ext>
            </a:extLst>
          </p:cNvPr>
          <p:cNvPicPr>
            <a:picLocks noChangeAspect="1"/>
          </p:cNvPicPr>
          <p:nvPr/>
        </p:nvPicPr>
        <p:blipFill rotWithShape="1">
          <a:blip r:embed="rId3"/>
          <a:srcRect l="32153" r="1166"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112" name="Google Shape;112;p9"/>
          <p:cNvSpPr txBox="1">
            <a:spLocks noGrp="1"/>
          </p:cNvSpPr>
          <p:nvPr>
            <p:ph type="body" idx="1"/>
          </p:nvPr>
        </p:nvSpPr>
        <p:spPr>
          <a:xfrm>
            <a:off x="6417734" y="2614612"/>
            <a:ext cx="5291663" cy="3752849"/>
          </a:xfrm>
          <a:prstGeom prst="rect">
            <a:avLst/>
          </a:prstGeom>
        </p:spPr>
        <p:txBody>
          <a:bodyPr spcFirstLastPara="1" vert="horz" lIns="91440" tIns="45720" rIns="91440" bIns="45720" rtlCol="0" anchorCtr="0">
            <a:normAutofit/>
          </a:bodyPr>
          <a:lstStyle/>
          <a:p>
            <a:pPr indent="-228600">
              <a:lnSpc>
                <a:spcPct val="90000"/>
              </a:lnSpc>
              <a:spcAft>
                <a:spcPts val="600"/>
              </a:spcAft>
              <a:buSzPts val="2000"/>
              <a:buFont typeface="Arial" panose="020B0604020202020204" pitchFamily="34" charset="0"/>
              <a:buChar char="•"/>
            </a:pPr>
            <a:r>
              <a:rPr lang="en-US" sz="1800" dirty="0"/>
              <a:t>A fact-based network to minimize hallucinations</a:t>
            </a:r>
            <a:br>
              <a:rPr lang="en-US" sz="1800" dirty="0"/>
            </a:br>
            <a:endParaRPr lang="en-US" sz="1800" dirty="0"/>
          </a:p>
          <a:p>
            <a:pPr indent="-228600">
              <a:lnSpc>
                <a:spcPct val="90000"/>
              </a:lnSpc>
              <a:spcAft>
                <a:spcPts val="600"/>
              </a:spcAft>
              <a:buSzPts val="2000"/>
              <a:buFont typeface="Arial" panose="020B0604020202020204" pitchFamily="34" charset="0"/>
              <a:buChar char="•"/>
            </a:pPr>
            <a:r>
              <a:rPr lang="en-US" sz="1800" dirty="0"/>
              <a:t>Only content from Extension Services </a:t>
            </a:r>
            <a:br>
              <a:rPr lang="en-US" sz="1800" dirty="0"/>
            </a:br>
            <a:endParaRPr lang="en-US" sz="1800" dirty="0"/>
          </a:p>
          <a:p>
            <a:pPr indent="-228600">
              <a:lnSpc>
                <a:spcPct val="90000"/>
              </a:lnSpc>
              <a:spcAft>
                <a:spcPts val="600"/>
              </a:spcAft>
              <a:buSzPts val="2000"/>
              <a:buFont typeface="Arial" panose="020B0604020202020204" pitchFamily="34" charset="0"/>
              <a:buChar char="•"/>
            </a:pPr>
            <a:r>
              <a:rPr lang="en-US" sz="1800" dirty="0"/>
              <a:t>More Extension Services = better answers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ooks on a table">
            <a:extLst>
              <a:ext uri="{FF2B5EF4-FFF2-40B4-BE49-F238E27FC236}">
                <a16:creationId xmlns:a16="http://schemas.microsoft.com/office/drawing/2014/main" id="{6FB1A279-2469-0FD3-8D5F-28C8C15F47D5}"/>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54BDD363-2A4C-9C44-66D8-C42EFC0ADABD}"/>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nSpc>
                <a:spcPct val="90000"/>
              </a:lnSpc>
              <a:spcBef>
                <a:spcPct val="0"/>
              </a:spcBef>
            </a:pPr>
            <a:r>
              <a:rPr lang="en-US" dirty="0">
                <a:solidFill>
                  <a:srgbClr val="FFFFFF"/>
                </a:solidFill>
              </a:rPr>
              <a:t>Recommended Reading</a:t>
            </a:r>
          </a:p>
        </p:txBody>
      </p:sp>
      <p:sp>
        <p:nvSpPr>
          <p:cNvPr id="3" name="Text Placeholder 2">
            <a:extLst>
              <a:ext uri="{FF2B5EF4-FFF2-40B4-BE49-F238E27FC236}">
                <a16:creationId xmlns:a16="http://schemas.microsoft.com/office/drawing/2014/main" id="{1C976700-3496-7906-C72B-718A2236A57B}"/>
              </a:ext>
            </a:extLst>
          </p:cNvPr>
          <p:cNvSpPr>
            <a:spLocks noGrp="1"/>
          </p:cNvSpPr>
          <p:nvPr>
            <p:ph type="body" idx="1"/>
          </p:nvPr>
        </p:nvSpPr>
        <p:spPr>
          <a:xfrm>
            <a:off x="838200" y="1825625"/>
            <a:ext cx="10515600" cy="4351338"/>
          </a:xfrm>
        </p:spPr>
        <p:txBody>
          <a:bodyPr vert="horz" lIns="91440" tIns="45720" rIns="91440" bIns="45720" rtlCol="0">
            <a:normAutofit fontScale="85000" lnSpcReduction="20000"/>
          </a:bodyPr>
          <a:lstStyle/>
          <a:p>
            <a:pPr indent="-228600">
              <a:lnSpc>
                <a:spcPct val="90000"/>
              </a:lnSpc>
              <a:spcAft>
                <a:spcPts val="600"/>
              </a:spcAft>
              <a:buFont typeface="Arial" panose="020B0604020202020204" pitchFamily="34" charset="0"/>
              <a:buChar char="•"/>
            </a:pPr>
            <a:r>
              <a:rPr lang="en-US" sz="1800" dirty="0">
                <a:solidFill>
                  <a:srgbClr val="FFFFFF"/>
                </a:solidFill>
              </a:rPr>
              <a:t>Emeritus Institute of Management (2023). The Ultimate Reading List of the 10 Best Books on AI. </a:t>
            </a:r>
            <a:br>
              <a:rPr lang="en-US" sz="1800" dirty="0">
                <a:solidFill>
                  <a:srgbClr val="FFFFFF"/>
                </a:solidFill>
              </a:rPr>
            </a:br>
            <a:r>
              <a:rPr lang="en-US" sz="1800" dirty="0">
                <a:solidFill>
                  <a:srgbClr val="FFFFFF"/>
                </a:solidFill>
                <a:hlinkClick r:id="rId4"/>
              </a:rPr>
              <a:t>https://emeritus.org/blog/best-books-on-ai/</a:t>
            </a:r>
            <a:r>
              <a:rPr lang="en-US" sz="1800" dirty="0">
                <a:solidFill>
                  <a:srgbClr val="FFFFFF"/>
                </a:solidFill>
              </a:rPr>
              <a:t> </a:t>
            </a:r>
          </a:p>
          <a:p>
            <a:pPr indent="-228600">
              <a:lnSpc>
                <a:spcPct val="90000"/>
              </a:lnSpc>
              <a:spcAft>
                <a:spcPts val="600"/>
              </a:spcAft>
              <a:buFont typeface="Arial" panose="020B0604020202020204" pitchFamily="34" charset="0"/>
              <a:buChar char="•"/>
            </a:pPr>
            <a:r>
              <a:rPr lang="en-US" sz="1800" dirty="0">
                <a:solidFill>
                  <a:srgbClr val="FFFFFF"/>
                </a:solidFill>
              </a:rPr>
              <a:t>Ferrer, </a:t>
            </a:r>
            <a:r>
              <a:rPr lang="en-US" sz="1800" dirty="0" err="1">
                <a:solidFill>
                  <a:srgbClr val="FFFFFF"/>
                </a:solidFill>
              </a:rPr>
              <a:t>Josep</a:t>
            </a:r>
            <a:r>
              <a:rPr lang="en-US" sz="1800" dirty="0">
                <a:solidFill>
                  <a:srgbClr val="FFFFFF"/>
                </a:solidFill>
              </a:rPr>
              <a:t>. How Transformers Work: A Detailed Exploration of Transformer Architecture. </a:t>
            </a:r>
            <a:r>
              <a:rPr lang="en-US" sz="1800" dirty="0">
                <a:solidFill>
                  <a:srgbClr val="FFFFFF"/>
                </a:solidFill>
                <a:hlinkClick r:id="rId5"/>
              </a:rPr>
              <a:t>https://www.datacamp.com/tutorial/how-transformers-work</a:t>
            </a:r>
            <a:r>
              <a:rPr lang="en-US" sz="1800" dirty="0">
                <a:solidFill>
                  <a:srgbClr val="FFFFFF"/>
                </a:solidFill>
              </a:rPr>
              <a:t> </a:t>
            </a:r>
          </a:p>
          <a:p>
            <a:pPr indent="-228600">
              <a:lnSpc>
                <a:spcPct val="90000"/>
              </a:lnSpc>
              <a:spcAft>
                <a:spcPts val="600"/>
              </a:spcAft>
              <a:buFont typeface="Arial" panose="020B0604020202020204" pitchFamily="34" charset="0"/>
              <a:buChar char="•"/>
            </a:pPr>
            <a:r>
              <a:rPr lang="en-US" sz="1800" b="0" i="0" u="none" strike="noStrike" dirty="0">
                <a:solidFill>
                  <a:srgbClr val="FFFFFF"/>
                </a:solidFill>
                <a:effectLst/>
              </a:rPr>
              <a:t>Hill, P. A., &amp; </a:t>
            </a:r>
            <a:r>
              <a:rPr lang="en-US" sz="1800" b="0" i="0" u="none" strike="noStrike" dirty="0" err="1">
                <a:solidFill>
                  <a:srgbClr val="FFFFFF"/>
                </a:solidFill>
                <a:effectLst/>
              </a:rPr>
              <a:t>Narine</a:t>
            </a:r>
            <a:r>
              <a:rPr lang="en-US" sz="1800" b="0" i="0" u="none" strike="noStrike" dirty="0">
                <a:solidFill>
                  <a:srgbClr val="FFFFFF"/>
                </a:solidFill>
                <a:effectLst/>
              </a:rPr>
              <a:t>, L. K. (2023). Ensuring Responsible and Transparent Use of Generative AI in Extension. The Journal of Extension, 61(2), Article 13. </a:t>
            </a:r>
            <a:r>
              <a:rPr lang="en-US" sz="1800" b="0" i="0" u="sng" strike="noStrike" dirty="0">
                <a:solidFill>
                  <a:srgbClr val="FFFFFF"/>
                </a:solidFill>
                <a:effectLst/>
                <a:hlinkClick r:id="rId6" tooltip="https://doi.org/10.34068/joe.61.02.13"/>
              </a:rPr>
              <a:t>https://doi.org/10.34068/joe.61.02.13</a:t>
            </a:r>
            <a:endParaRPr lang="en-US" sz="1800" dirty="0">
              <a:solidFill>
                <a:srgbClr val="FFFFFF"/>
              </a:solidFill>
            </a:endParaRPr>
          </a:p>
          <a:p>
            <a:pPr indent="-228600">
              <a:lnSpc>
                <a:spcPct val="90000"/>
              </a:lnSpc>
              <a:spcAft>
                <a:spcPts val="600"/>
              </a:spcAft>
              <a:buFont typeface="Arial" panose="020B0604020202020204" pitchFamily="34" charset="0"/>
              <a:buChar char="•"/>
            </a:pPr>
            <a:r>
              <a:rPr lang="en-US" sz="1800" b="0" i="0" u="none" strike="noStrike" dirty="0">
                <a:solidFill>
                  <a:srgbClr val="FFFFFF"/>
                </a:solidFill>
                <a:effectLst/>
              </a:rPr>
              <a:t>World Economic Forum &amp; Accenture (2023). Jobs of Tomorrow: Large Language Models and Jobs WHITE PAPER SEPTEMBER 2023. </a:t>
            </a:r>
            <a:r>
              <a:rPr lang="en-US" sz="1800" b="0" i="0" u="sng" strike="noStrike" dirty="0">
                <a:solidFill>
                  <a:srgbClr val="FFFFFF"/>
                </a:solidFill>
                <a:effectLst/>
                <a:hlinkClick r:id="rId7" tooltip="https://www3.weforum.org/docs/WEF_Jobs_of_Tomorrow_Generative_AI_2023.pdf"/>
              </a:rPr>
              <a:t>https://www3.weforum.org/docs/WEF_Jobs_of_Tomorrow_Generative_AI_2023.pdf</a:t>
            </a:r>
            <a:endParaRPr lang="en-US" sz="1800" b="0" i="0" u="none" strike="noStrike" dirty="0">
              <a:solidFill>
                <a:srgbClr val="FFFFFF"/>
              </a:solidFill>
              <a:effectLst/>
            </a:endParaRPr>
          </a:p>
          <a:p>
            <a:pPr indent="-228600">
              <a:lnSpc>
                <a:spcPct val="90000"/>
              </a:lnSpc>
              <a:spcAft>
                <a:spcPts val="600"/>
              </a:spcAft>
              <a:buFont typeface="Arial" panose="020B0604020202020204" pitchFamily="34" charset="0"/>
              <a:buChar char="•"/>
            </a:pPr>
            <a:r>
              <a:rPr lang="en-US" sz="1800" b="0" i="0" u="none" strike="noStrike" dirty="0">
                <a:solidFill>
                  <a:srgbClr val="FFFFFF"/>
                </a:solidFill>
                <a:effectLst/>
              </a:rPr>
              <a:t>McKinsey and Company (2024). What is generative AI? </a:t>
            </a:r>
            <a:r>
              <a:rPr lang="en-US" sz="1800" b="0" i="0" u="none" strike="noStrike" dirty="0">
                <a:solidFill>
                  <a:srgbClr val="FFFFFF"/>
                </a:solidFill>
                <a:effectLst/>
                <a:hlinkClick r:id="rId8"/>
              </a:rPr>
              <a:t>https://www.mckinsey.com/featured-insights/mckinsey-explainers/what-is-generative-ai</a:t>
            </a:r>
            <a:r>
              <a:rPr lang="en-US" sz="1800" b="0" i="0" u="none" strike="noStrike" dirty="0">
                <a:solidFill>
                  <a:srgbClr val="FFFFFF"/>
                </a:solidFill>
                <a:effectLst/>
              </a:rPr>
              <a:t> </a:t>
            </a:r>
          </a:p>
          <a:p>
            <a:pPr indent="-228600">
              <a:lnSpc>
                <a:spcPct val="90000"/>
              </a:lnSpc>
              <a:spcAft>
                <a:spcPts val="600"/>
              </a:spcAft>
              <a:buFont typeface="Arial" panose="020B0604020202020204" pitchFamily="34" charset="0"/>
              <a:buChar char="•"/>
            </a:pPr>
            <a:r>
              <a:rPr lang="en-US" sz="1800" b="0" i="0" u="none" strike="noStrike" dirty="0">
                <a:solidFill>
                  <a:srgbClr val="FFFFFF"/>
                </a:solidFill>
                <a:effectLst/>
              </a:rPr>
              <a:t>MIT Open Learning (2023). What will the future of education look like in a world with generative AI?. </a:t>
            </a:r>
            <a:r>
              <a:rPr lang="en-US" sz="1800" b="0" i="0" u="none" strike="noStrike" dirty="0">
                <a:solidFill>
                  <a:srgbClr val="FFFFFF"/>
                </a:solidFill>
                <a:effectLst/>
                <a:hlinkClick r:id="rId9"/>
              </a:rPr>
              <a:t>https://openlearning.mit.edu/news/what-will-future-education-look-world-generative-ai</a:t>
            </a:r>
            <a:r>
              <a:rPr lang="en-US" sz="1800" b="0" i="0" u="none" strike="noStrike" dirty="0">
                <a:solidFill>
                  <a:srgbClr val="FFFFFF"/>
                </a:solidFill>
                <a:effectLst/>
              </a:rPr>
              <a:t> </a:t>
            </a:r>
          </a:p>
          <a:p>
            <a:pPr indent="-228600">
              <a:lnSpc>
                <a:spcPct val="90000"/>
              </a:lnSpc>
              <a:spcAft>
                <a:spcPts val="600"/>
              </a:spcAft>
              <a:buFont typeface="Arial" panose="020B0604020202020204" pitchFamily="34" charset="0"/>
              <a:buChar char="•"/>
            </a:pPr>
            <a:r>
              <a:rPr lang="en-US" sz="1800" dirty="0" err="1">
                <a:solidFill>
                  <a:srgbClr val="FFFFFF"/>
                </a:solidFill>
              </a:rPr>
              <a:t>Glasswing</a:t>
            </a:r>
            <a:r>
              <a:rPr lang="en-US" sz="1800" dirty="0">
                <a:solidFill>
                  <a:srgbClr val="FFFFFF"/>
                </a:solidFill>
              </a:rPr>
              <a:t> Ventures (2024). The History of Artificial Intelligence. </a:t>
            </a:r>
            <a:r>
              <a:rPr lang="en-US" sz="1800" dirty="0">
                <a:solidFill>
                  <a:srgbClr val="FFFFFF"/>
                </a:solidFill>
                <a:hlinkClick r:id="rId10"/>
              </a:rPr>
              <a:t>https://glasswing.vc/blog/thinking-corner/the-history-of-artificial-intelligence/</a:t>
            </a:r>
            <a:endParaRPr lang="en-US" sz="1800" dirty="0">
              <a:solidFill>
                <a:srgbClr val="FFFFFF"/>
              </a:solidFill>
            </a:endParaRPr>
          </a:p>
          <a:p>
            <a:pPr indent="-228600">
              <a:lnSpc>
                <a:spcPct val="90000"/>
              </a:lnSpc>
              <a:spcAft>
                <a:spcPts val="600"/>
              </a:spcAft>
              <a:buFont typeface="Arial" panose="020B0604020202020204" pitchFamily="34" charset="0"/>
              <a:buChar char="•"/>
            </a:pPr>
            <a:r>
              <a:rPr lang="en-US" sz="1800" dirty="0">
                <a:solidFill>
                  <a:srgbClr val="FFFFFF"/>
                </a:solidFill>
              </a:rPr>
              <a:t>Stanford Human-Centered Artificial Intelligence Index Report 2024. </a:t>
            </a:r>
            <a:r>
              <a:rPr lang="en-US" sz="1800" dirty="0">
                <a:solidFill>
                  <a:srgbClr val="FFFFFF"/>
                </a:solidFill>
                <a:hlinkClick r:id="rId11"/>
              </a:rPr>
              <a:t>https://hai.stanford.edu/research/ai-index-report</a:t>
            </a:r>
            <a:r>
              <a:rPr lang="en-US" sz="1800" dirty="0">
                <a:solidFill>
                  <a:srgbClr val="FFFFFF"/>
                </a:solidFill>
              </a:rPr>
              <a:t> </a:t>
            </a:r>
          </a:p>
          <a:p>
            <a:pPr indent="-228600">
              <a:lnSpc>
                <a:spcPct val="90000"/>
              </a:lnSpc>
              <a:spcAft>
                <a:spcPts val="600"/>
              </a:spcAft>
              <a:buFont typeface="Arial" panose="020B0604020202020204" pitchFamily="34" charset="0"/>
              <a:buChar char="•"/>
            </a:pPr>
            <a:r>
              <a:rPr lang="en-US" sz="1800" dirty="0">
                <a:solidFill>
                  <a:srgbClr val="FFFFFF"/>
                </a:solidFill>
              </a:rPr>
              <a:t>Scientific American, Lauren </a:t>
            </a:r>
            <a:r>
              <a:rPr lang="en-US" sz="1800" dirty="0" err="1">
                <a:solidFill>
                  <a:srgbClr val="FFFFFF"/>
                </a:solidFill>
              </a:rPr>
              <a:t>Leffer</a:t>
            </a:r>
            <a:r>
              <a:rPr lang="en-US" sz="1800" dirty="0">
                <a:solidFill>
                  <a:srgbClr val="FFFFFF"/>
                </a:solidFill>
              </a:rPr>
              <a:t>, April 5, 2024. AI Chatbots Will Never Stop Hallucinating. </a:t>
            </a:r>
            <a:r>
              <a:rPr lang="en-US" sz="1800" dirty="0">
                <a:solidFill>
                  <a:srgbClr val="FFFFFF"/>
                </a:solidFill>
                <a:hlinkClick r:id="rId12"/>
              </a:rPr>
              <a:t>https://www.scientificamerican.com/article/chatbot-hallucinations-inevitable/</a:t>
            </a:r>
            <a:r>
              <a:rPr lang="en-US" sz="1800" dirty="0">
                <a:solidFill>
                  <a:srgbClr val="FFFFFF"/>
                </a:solidFill>
              </a:rPr>
              <a:t> </a:t>
            </a:r>
          </a:p>
          <a:p>
            <a:pPr indent="-228600">
              <a:lnSpc>
                <a:spcPct val="90000"/>
              </a:lnSpc>
              <a:spcAft>
                <a:spcPts val="600"/>
              </a:spcAft>
              <a:buFont typeface="Arial" panose="020B0604020202020204" pitchFamily="34" charset="0"/>
              <a:buChar char="•"/>
            </a:pPr>
            <a:r>
              <a:rPr lang="en-US" sz="1800" dirty="0">
                <a:solidFill>
                  <a:srgbClr val="FFFFFF"/>
                </a:solidFill>
              </a:rPr>
              <a:t>U.S.  Government Services Administration Center of Excellence for IT Modernization. AI Guide for Government: A Living and Evolving Guide to the Application of Artificial Intelligence for the U.S. Federal Government </a:t>
            </a:r>
            <a:r>
              <a:rPr lang="en-US" sz="1800" dirty="0">
                <a:solidFill>
                  <a:srgbClr val="FFFFFF"/>
                </a:solidFill>
                <a:hlinkClick r:id="rId13"/>
              </a:rPr>
              <a:t>https://coe.gsa.gov/coe/ai-guide-for-government/what-is-ai-key-terminology/</a:t>
            </a:r>
            <a:r>
              <a:rPr lang="en-US" sz="1800" dirty="0">
                <a:solidFill>
                  <a:srgbClr val="FFFFFF"/>
                </a:solidFill>
              </a:rPr>
              <a:t> </a:t>
            </a:r>
          </a:p>
        </p:txBody>
      </p:sp>
    </p:spTree>
    <p:extLst>
      <p:ext uri="{BB962C8B-B14F-4D97-AF65-F5344CB8AC3E}">
        <p14:creationId xmlns:p14="http://schemas.microsoft.com/office/powerpoint/2010/main" val="194098143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txBox="1">
            <a:spLocks noGrp="1"/>
          </p:cNvSpPr>
          <p:nvPr>
            <p:ph type="title"/>
          </p:nvPr>
        </p:nvSpPr>
        <p:spPr>
          <a:xfrm>
            <a:off x="415600" y="496667"/>
            <a:ext cx="11360700" cy="978000"/>
          </a:xfrm>
          <a:prstGeom prst="rect">
            <a:avLst/>
          </a:prstGeom>
        </p:spPr>
        <p:txBody>
          <a:bodyPr spcFirstLastPara="1" wrap="square" lIns="121900" tIns="121900" rIns="121900" bIns="121900" anchor="b" anchorCtr="0">
            <a:normAutofit fontScale="90000"/>
          </a:bodyPr>
          <a:lstStyle/>
          <a:p>
            <a:pPr marL="0" lvl="0" indent="0" algn="l" rtl="0">
              <a:spcBef>
                <a:spcPts val="0"/>
              </a:spcBef>
              <a:spcAft>
                <a:spcPts val="0"/>
              </a:spcAft>
              <a:buNone/>
            </a:pPr>
            <a:r>
              <a:rPr lang="en-US" dirty="0" err="1"/>
              <a:t>ExtensionBot</a:t>
            </a:r>
            <a:r>
              <a:rPr lang="en-US" dirty="0"/>
              <a:t> Embedding Model Performance Metrics</a:t>
            </a:r>
            <a:endParaRPr dirty="0"/>
          </a:p>
        </p:txBody>
      </p:sp>
      <p:sp>
        <p:nvSpPr>
          <p:cNvPr id="176" name="Google Shape;176;p21"/>
          <p:cNvSpPr txBox="1">
            <a:spLocks noGrp="1"/>
          </p:cNvSpPr>
          <p:nvPr>
            <p:ph type="body" idx="1"/>
          </p:nvPr>
        </p:nvSpPr>
        <p:spPr>
          <a:xfrm>
            <a:off x="415600" y="1958428"/>
            <a:ext cx="11360700" cy="2812800"/>
          </a:xfrm>
          <a:prstGeom prst="rect">
            <a:avLst/>
          </a:prstGeom>
        </p:spPr>
        <p:txBody>
          <a:bodyPr spcFirstLastPara="1" wrap="square" lIns="121900" tIns="121900" rIns="121900" bIns="121900" anchor="t" anchorCtr="0">
            <a:normAutofit fontScale="92500"/>
          </a:bodyPr>
          <a:lstStyle/>
          <a:p>
            <a:pPr marL="457200" lvl="0" indent="-369570" algn="l" rtl="0">
              <a:spcBef>
                <a:spcPts val="0"/>
              </a:spcBef>
              <a:spcAft>
                <a:spcPts val="0"/>
              </a:spcAft>
              <a:buSzPct val="100000"/>
              <a:buChar char="●"/>
            </a:pPr>
            <a:r>
              <a:rPr lang="en-US"/>
              <a:t>The embedding model is trained on all chunks within the vector database.</a:t>
            </a:r>
            <a:endParaRPr/>
          </a:p>
          <a:p>
            <a:pPr marL="457200" lvl="0" indent="-369570" algn="l" rtl="0">
              <a:spcBef>
                <a:spcPts val="0"/>
              </a:spcBef>
              <a:spcAft>
                <a:spcPts val="0"/>
              </a:spcAft>
              <a:buSzPct val="100000"/>
              <a:buChar char="●"/>
            </a:pPr>
            <a:r>
              <a:rPr lang="en-US"/>
              <a:t>For each chunk, we use an LLM (mixtral and GPT-4) to generate a natural question that the chunk answers. These questions are generated in different ways to increase variability.</a:t>
            </a:r>
            <a:endParaRPr/>
          </a:p>
          <a:p>
            <a:pPr marL="457200" lvl="0" indent="-369570" algn="l" rtl="0">
              <a:spcBef>
                <a:spcPts val="0"/>
              </a:spcBef>
              <a:spcAft>
                <a:spcPts val="0"/>
              </a:spcAft>
              <a:buSzPct val="100000"/>
              <a:buChar char="●"/>
            </a:pPr>
            <a:r>
              <a:rPr lang="en-US"/>
              <a:t>We then measure top-5 accuracy for each question in a separate test set. </a:t>
            </a:r>
            <a:endParaRPr/>
          </a:p>
        </p:txBody>
      </p:sp>
      <p:pic>
        <p:nvPicPr>
          <p:cNvPr id="177" name="Google Shape;177;p21"/>
          <p:cNvPicPr preferRelativeResize="0"/>
          <p:nvPr/>
        </p:nvPicPr>
        <p:blipFill>
          <a:blip r:embed="rId3">
            <a:alphaModFix/>
          </a:blip>
          <a:stretch>
            <a:fillRect/>
          </a:stretch>
        </p:blipFill>
        <p:spPr>
          <a:xfrm>
            <a:off x="987925" y="4771228"/>
            <a:ext cx="7165013" cy="178197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415600" y="496667"/>
            <a:ext cx="11360700" cy="9780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US"/>
              <a:t>ExtensionBot Configuration Options</a:t>
            </a:r>
            <a:endParaRPr/>
          </a:p>
        </p:txBody>
      </p:sp>
      <p:sp>
        <p:nvSpPr>
          <p:cNvPr id="101" name="Google Shape;101;p17"/>
          <p:cNvSpPr txBox="1">
            <a:spLocks noGrp="1"/>
          </p:cNvSpPr>
          <p:nvPr>
            <p:ph type="body" idx="1"/>
          </p:nvPr>
        </p:nvSpPr>
        <p:spPr>
          <a:xfrm>
            <a:off x="415600" y="1958433"/>
            <a:ext cx="11360700" cy="4133100"/>
          </a:xfrm>
          <a:prstGeom prst="rect">
            <a:avLst/>
          </a:prstGeom>
        </p:spPr>
        <p:txBody>
          <a:bodyPr spcFirstLastPara="1" wrap="square" lIns="121900" tIns="121900" rIns="121900" bIns="121900" anchor="t" anchorCtr="0">
            <a:normAutofit lnSpcReduction="10000"/>
          </a:bodyPr>
          <a:lstStyle/>
          <a:p>
            <a:pPr marL="457200" lvl="0" indent="-381000" algn="l" rtl="0">
              <a:spcBef>
                <a:spcPts val="0"/>
              </a:spcBef>
              <a:spcAft>
                <a:spcPts val="0"/>
              </a:spcAft>
              <a:buSzPts val="2400"/>
              <a:buChar char="●"/>
            </a:pPr>
            <a:r>
              <a:rPr lang="en-US"/>
              <a:t>Institutions can choose where and how to make the chatbot available within their website.</a:t>
            </a:r>
            <a:endParaRPr/>
          </a:p>
          <a:p>
            <a:pPr marL="914400" lvl="1" indent="-349250" algn="l" rtl="0">
              <a:spcBef>
                <a:spcPts val="0"/>
              </a:spcBef>
              <a:spcAft>
                <a:spcPts val="0"/>
              </a:spcAft>
              <a:buSzPts val="1900"/>
              <a:buChar char="○"/>
            </a:pPr>
            <a:r>
              <a:rPr lang="en-US"/>
              <a:t>Insertion code has parameters to control the behavior and UI look</a:t>
            </a:r>
            <a:endParaRPr/>
          </a:p>
          <a:p>
            <a:pPr marL="914400" lvl="1" indent="-349250" algn="l" rtl="0">
              <a:spcBef>
                <a:spcPts val="0"/>
              </a:spcBef>
              <a:spcAft>
                <a:spcPts val="0"/>
              </a:spcAft>
              <a:buSzPts val="1900"/>
              <a:buChar char="○"/>
            </a:pPr>
            <a:r>
              <a:rPr lang="en-US"/>
              <a:t>Institutions can customize by:</a:t>
            </a:r>
            <a:endParaRPr/>
          </a:p>
          <a:p>
            <a:pPr marL="1371600" lvl="2" indent="-349250" algn="l" rtl="0">
              <a:spcBef>
                <a:spcPts val="0"/>
              </a:spcBef>
              <a:spcAft>
                <a:spcPts val="0"/>
              </a:spcAft>
              <a:buSzPts val="1900"/>
              <a:buChar char="■"/>
            </a:pPr>
            <a:r>
              <a:rPr lang="en-US"/>
              <a:t>Updating theme colors and avatar/window attributes in the UI/UX</a:t>
            </a:r>
            <a:endParaRPr/>
          </a:p>
          <a:p>
            <a:pPr marL="1371600" lvl="2" indent="-349250" algn="l" rtl="0">
              <a:spcBef>
                <a:spcPts val="0"/>
              </a:spcBef>
              <a:spcAft>
                <a:spcPts val="0"/>
              </a:spcAft>
              <a:buSzPts val="1900"/>
              <a:buChar char="■"/>
            </a:pPr>
            <a:r>
              <a:rPr lang="en-US"/>
              <a:t>Designating a home state &amp; weighting </a:t>
            </a:r>
            <a:endParaRPr/>
          </a:p>
          <a:p>
            <a:pPr marL="1371600" lvl="2" indent="-349250" algn="l" rtl="0">
              <a:spcBef>
                <a:spcPts val="0"/>
              </a:spcBef>
              <a:spcAft>
                <a:spcPts val="0"/>
              </a:spcAft>
              <a:buSzPts val="1900"/>
              <a:buChar char="■"/>
            </a:pPr>
            <a:r>
              <a:rPr lang="en-US"/>
              <a:t>Designating a list of other acceptable states with weighting</a:t>
            </a:r>
            <a:endParaRPr/>
          </a:p>
          <a:p>
            <a:pPr marL="1371600" lvl="2" indent="-349250" algn="l" rtl="0">
              <a:spcBef>
                <a:spcPts val="0"/>
              </a:spcBef>
              <a:spcAft>
                <a:spcPts val="0"/>
              </a:spcAft>
              <a:buSzPts val="1900"/>
              <a:buChar char="■"/>
            </a:pPr>
            <a:r>
              <a:rPr lang="en-US"/>
              <a:t>Providing state office contact URL</a:t>
            </a:r>
            <a:br>
              <a:rPr lang="en-US"/>
            </a:br>
            <a:endParaRPr/>
          </a:p>
          <a:p>
            <a:pPr marL="457200" lvl="0" indent="-381000" algn="l" rtl="0">
              <a:spcBef>
                <a:spcPts val="0"/>
              </a:spcBef>
              <a:spcAft>
                <a:spcPts val="0"/>
              </a:spcAft>
              <a:buSzPts val="2400"/>
              <a:buChar char="●"/>
            </a:pPr>
            <a:r>
              <a:rPr lang="en-US"/>
              <a:t>All chatbot UIs are connected to the same chatbot backend</a:t>
            </a:r>
            <a:endParaRPr/>
          </a:p>
        </p:txBody>
      </p:sp>
      <p:sp>
        <p:nvSpPr>
          <p:cNvPr id="2" name="TextBox 1">
            <a:extLst>
              <a:ext uri="{FF2B5EF4-FFF2-40B4-BE49-F238E27FC236}">
                <a16:creationId xmlns:a16="http://schemas.microsoft.com/office/drawing/2014/main" id="{C0B2D5D9-75BE-CD51-43F6-BCD0FA7C0866}"/>
              </a:ext>
            </a:extLst>
          </p:cNvPr>
          <p:cNvSpPr txBox="1"/>
          <p:nvPr/>
        </p:nvSpPr>
        <p:spPr>
          <a:xfrm>
            <a:off x="13493" y="6488668"/>
            <a:ext cx="2000356" cy="369332"/>
          </a:xfrm>
          <a:prstGeom prst="rect">
            <a:avLst/>
          </a:prstGeom>
          <a:noFill/>
        </p:spPr>
        <p:txBody>
          <a:bodyPr wrap="none" rtlCol="0">
            <a:spAutoFit/>
          </a:bodyPr>
          <a:lstStyle/>
          <a:p>
            <a:r>
              <a:rPr lang="en-US" dirty="0"/>
              <a:t>Credit: Deb Brown</a:t>
            </a:r>
          </a:p>
        </p:txBody>
      </p:sp>
    </p:spTree>
    <p:extLst>
      <p:ext uri="{BB962C8B-B14F-4D97-AF65-F5344CB8AC3E}">
        <p14:creationId xmlns:p14="http://schemas.microsoft.com/office/powerpoint/2010/main" val="2824907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039">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4" name="Group 1043">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045" name="Oval 1044">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Oval 1046">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9" name="Oval 1048">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2" name="Rectangle 1051">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4" name="Group 1053">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1055" name="Straight Connector 1054">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060" name="Rectangle 1059">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2" name="Group 1061">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063" name="Straight Connector 1062">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6" name="Straight Connector 1065">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26" name="Picture 2" descr="Extension Foundation Logo">
            <a:extLst>
              <a:ext uri="{FF2B5EF4-FFF2-40B4-BE49-F238E27FC236}">
                <a16:creationId xmlns:a16="http://schemas.microsoft.com/office/drawing/2014/main" id="{8E5C2075-29FA-4571-B8E1-EDA741D7DFC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2017" y="2062949"/>
            <a:ext cx="10609713" cy="2758524"/>
          </a:xfrm>
          <a:prstGeom prst="rect">
            <a:avLst/>
          </a:prstGeom>
          <a:noFill/>
          <a:extLst>
            <a:ext uri="{909E8E84-426E-40DD-AFC4-6F175D3DCCD1}">
              <a14:hiddenFill xmlns:a14="http://schemas.microsoft.com/office/drawing/2010/main">
                <a:solidFill>
                  <a:srgbClr val="FFFFFF"/>
                </a:solidFill>
              </a14:hiddenFill>
            </a:ext>
          </a:extLst>
        </p:spPr>
      </p:pic>
      <p:grpSp>
        <p:nvGrpSpPr>
          <p:cNvPr id="1068" name="Group 1067">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1069" name="Straight Connector 1068">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0" name="Straight Connector 1069">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1" name="Straight Connector 1070">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2" name="Straight Connector 1071">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074" name="Oval 1073">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461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D2C2F8A-6241-CF53-B88C-09FC13FA91AF}"/>
              </a:ext>
            </a:extLst>
          </p:cNvPr>
          <p:cNvSpPr>
            <a:spLocks noGrp="1"/>
          </p:cNvSpPr>
          <p:nvPr>
            <p:ph type="title"/>
          </p:nvPr>
        </p:nvSpPr>
        <p:spPr>
          <a:xfrm>
            <a:off x="1295400" y="669925"/>
            <a:ext cx="5979340" cy="1325563"/>
          </a:xfrm>
        </p:spPr>
        <p:txBody>
          <a:bodyPr vert="horz" lIns="91440" tIns="45720" rIns="91440" bIns="45720" rtlCol="0" anchor="b">
            <a:normAutofit/>
          </a:bodyPr>
          <a:lstStyle/>
          <a:p>
            <a:pPr>
              <a:lnSpc>
                <a:spcPct val="90000"/>
              </a:lnSpc>
              <a:spcBef>
                <a:spcPct val="0"/>
              </a:spcBef>
            </a:pPr>
            <a:r>
              <a:rPr lang="en-US" dirty="0">
                <a:solidFill>
                  <a:schemeClr val="bg1"/>
                </a:solidFill>
              </a:rPr>
              <a:t>About </a:t>
            </a:r>
            <a:r>
              <a:rPr lang="en-US" dirty="0" err="1">
                <a:solidFill>
                  <a:schemeClr val="bg1"/>
                </a:solidFill>
              </a:rPr>
              <a:t>ExtensionBot</a:t>
            </a:r>
            <a:endParaRPr lang="en-US" dirty="0">
              <a:solidFill>
                <a:schemeClr val="bg1"/>
              </a:solidFill>
            </a:endParaRPr>
          </a:p>
        </p:txBody>
      </p:sp>
      <p:sp>
        <p:nvSpPr>
          <p:cNvPr id="3" name="Text Placeholder 2">
            <a:extLst>
              <a:ext uri="{FF2B5EF4-FFF2-40B4-BE49-F238E27FC236}">
                <a16:creationId xmlns:a16="http://schemas.microsoft.com/office/drawing/2014/main" id="{EA22A37C-284C-8653-9FDE-330799B9E2C6}"/>
              </a:ext>
            </a:extLst>
          </p:cNvPr>
          <p:cNvSpPr>
            <a:spLocks noGrp="1"/>
          </p:cNvSpPr>
          <p:nvPr>
            <p:ph type="body" idx="1"/>
          </p:nvPr>
        </p:nvSpPr>
        <p:spPr>
          <a:xfrm>
            <a:off x="1005840" y="2288833"/>
            <a:ext cx="6268900" cy="3711571"/>
          </a:xfrm>
        </p:spPr>
        <p:txBody>
          <a:bodyPr vert="horz" lIns="91440" tIns="45720" rIns="91440" bIns="45720" rtlCol="0">
            <a:normAutofit/>
          </a:bodyPr>
          <a:lstStyle/>
          <a:p>
            <a:pPr indent="-228600" fontAlgn="base">
              <a:lnSpc>
                <a:spcPct val="90000"/>
              </a:lnSpc>
              <a:spcAft>
                <a:spcPts val="600"/>
              </a:spcAft>
              <a:buFont typeface="Arial" panose="020B0604020202020204" pitchFamily="34" charset="0"/>
              <a:buChar char="•"/>
            </a:pPr>
            <a:r>
              <a:rPr lang="en-US" sz="2400" dirty="0">
                <a:solidFill>
                  <a:schemeClr val="bg1"/>
                </a:solidFill>
              </a:rPr>
              <a:t>An Extension Foundation initiative </a:t>
            </a:r>
          </a:p>
          <a:p>
            <a:pPr indent="-228600" fontAlgn="base">
              <a:lnSpc>
                <a:spcPct val="90000"/>
              </a:lnSpc>
              <a:spcAft>
                <a:spcPts val="600"/>
              </a:spcAft>
              <a:buFont typeface="Arial" panose="020B0604020202020204" pitchFamily="34" charset="0"/>
              <a:buChar char="•"/>
            </a:pPr>
            <a:r>
              <a:rPr lang="en-US" sz="2400" dirty="0">
                <a:solidFill>
                  <a:schemeClr val="bg1"/>
                </a:solidFill>
              </a:rPr>
              <a:t>Partnering with LGU Extension Services</a:t>
            </a:r>
          </a:p>
          <a:p>
            <a:pPr indent="-228600" fontAlgn="base">
              <a:lnSpc>
                <a:spcPct val="90000"/>
              </a:lnSpc>
              <a:spcAft>
                <a:spcPts val="600"/>
              </a:spcAft>
              <a:buFont typeface="Arial" panose="020B0604020202020204" pitchFamily="34" charset="0"/>
              <a:buChar char="•"/>
            </a:pPr>
            <a:r>
              <a:rPr lang="en-US" sz="2400" dirty="0">
                <a:solidFill>
                  <a:schemeClr val="bg1"/>
                </a:solidFill>
              </a:rPr>
              <a:t>USDA-NIFA NTAE grant funding</a:t>
            </a:r>
          </a:p>
          <a:p>
            <a:pPr indent="-228600" fontAlgn="base">
              <a:lnSpc>
                <a:spcPct val="90000"/>
              </a:lnSpc>
              <a:spcAft>
                <a:spcPts val="600"/>
              </a:spcAft>
              <a:buFont typeface="Arial" panose="020B0604020202020204" pitchFamily="34" charset="0"/>
              <a:buChar char="•"/>
            </a:pPr>
            <a:r>
              <a:rPr lang="en-US" sz="2400" dirty="0" err="1">
                <a:solidFill>
                  <a:schemeClr val="bg1"/>
                </a:solidFill>
              </a:rPr>
              <a:t>Eduworks</a:t>
            </a:r>
            <a:r>
              <a:rPr lang="en-US" sz="2400" dirty="0">
                <a:solidFill>
                  <a:schemeClr val="bg1"/>
                </a:solidFill>
              </a:rPr>
              <a:t> is development partner</a:t>
            </a:r>
          </a:p>
          <a:p>
            <a:pPr indent="-228600" fontAlgn="base">
              <a:lnSpc>
                <a:spcPct val="90000"/>
              </a:lnSpc>
              <a:spcAft>
                <a:spcPts val="600"/>
              </a:spcAft>
              <a:buFont typeface="Arial" panose="020B0604020202020204" pitchFamily="34" charset="0"/>
              <a:buChar char="•"/>
            </a:pPr>
            <a:r>
              <a:rPr lang="en-US" sz="2400" dirty="0">
                <a:solidFill>
                  <a:schemeClr val="bg1"/>
                </a:solidFill>
              </a:rPr>
              <a:t>A data gathering and integration service</a:t>
            </a:r>
          </a:p>
          <a:p>
            <a:pPr indent="-228600" fontAlgn="base">
              <a:lnSpc>
                <a:spcPct val="90000"/>
              </a:lnSpc>
              <a:spcAft>
                <a:spcPts val="600"/>
              </a:spcAft>
              <a:buFont typeface="Arial" panose="020B0604020202020204" pitchFamily="34" charset="0"/>
              <a:buChar char="•"/>
            </a:pPr>
            <a:r>
              <a:rPr lang="en-US" sz="2400" dirty="0">
                <a:solidFill>
                  <a:schemeClr val="bg1"/>
                </a:solidFill>
              </a:rPr>
              <a:t>An AI chatbot </a:t>
            </a:r>
          </a:p>
          <a:p>
            <a:pPr indent="-228600" fontAlgn="base">
              <a:lnSpc>
                <a:spcPct val="90000"/>
              </a:lnSpc>
              <a:spcAft>
                <a:spcPts val="600"/>
              </a:spcAft>
              <a:buFont typeface="Arial" panose="020B0604020202020204" pitchFamily="34" charset="0"/>
              <a:buChar char="•"/>
            </a:pPr>
            <a:endParaRPr lang="en-US" sz="2400" dirty="0">
              <a:solidFill>
                <a:schemeClr val="bg1"/>
              </a:solidFill>
            </a:endParaRPr>
          </a:p>
          <a:p>
            <a:pPr marL="380985" indent="0">
              <a:lnSpc>
                <a:spcPct val="90000"/>
              </a:lnSpc>
              <a:spcAft>
                <a:spcPts val="600"/>
              </a:spcAft>
              <a:buNone/>
            </a:pPr>
            <a:endParaRPr lang="en-US" sz="1600" dirty="0">
              <a:solidFill>
                <a:schemeClr val="bg1"/>
              </a:solidFill>
            </a:endParaRPr>
          </a:p>
        </p:txBody>
      </p:sp>
      <p:pic>
        <p:nvPicPr>
          <p:cNvPr id="5" name="Picture 4">
            <a:extLst>
              <a:ext uri="{FF2B5EF4-FFF2-40B4-BE49-F238E27FC236}">
                <a16:creationId xmlns:a16="http://schemas.microsoft.com/office/drawing/2014/main" id="{ED4336C7-BF74-FC2E-DCFD-3D14C647BC25}"/>
              </a:ext>
            </a:extLst>
          </p:cNvPr>
          <p:cNvPicPr>
            <a:picLocks noChangeAspect="1"/>
          </p:cNvPicPr>
          <p:nvPr/>
        </p:nvPicPr>
        <p:blipFill>
          <a:blip r:embed="rId3">
            <a:extLst>
              <a:ext uri="{837473B0-CC2E-450A-ABE3-18F120FF3D39}">
                <a1611:picAttrSrcUrl xmlns:a1611="http://schemas.microsoft.com/office/drawing/2016/11/main" r:id="rId4"/>
              </a:ext>
            </a:extLst>
          </a:blip>
          <a:srcRect l="33003" r="33003"/>
          <a:stretch/>
        </p:blipFill>
        <p:spPr>
          <a:xfrm>
            <a:off x="7629728" y="10"/>
            <a:ext cx="4562272" cy="6857990"/>
          </a:xfrm>
          <a:prstGeom prst="rect">
            <a:avLst/>
          </a:prstGeom>
        </p:spPr>
      </p:pic>
      <p:cxnSp>
        <p:nvCxnSpPr>
          <p:cNvPr id="11" name="Straight Connector 1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95400" y="2026340"/>
            <a:ext cx="108966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2EF32F4-8291-1064-74BD-3EE00DE29CB4}"/>
              </a:ext>
            </a:extLst>
          </p:cNvPr>
          <p:cNvSpPr txBox="1"/>
          <p:nvPr/>
        </p:nvSpPr>
        <p:spPr>
          <a:xfrm>
            <a:off x="7629728" y="6858000"/>
            <a:ext cx="4562272" cy="230832"/>
          </a:xfrm>
          <a:prstGeom prst="rect">
            <a:avLst/>
          </a:prstGeom>
          <a:noFill/>
        </p:spPr>
        <p:txBody>
          <a:bodyPr wrap="square" rtlCol="0">
            <a:spAutoFit/>
          </a:bodyPr>
          <a:lstStyle/>
          <a:p>
            <a:r>
              <a:rPr lang="en-US" sz="900">
                <a:hlinkClick r:id="rId4" tooltip="https://evanwill.github.io/openrefine-b/"/>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87391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17"/>
          <p:cNvPicPr preferRelativeResize="0"/>
          <p:nvPr/>
        </p:nvPicPr>
        <p:blipFill rotWithShape="1">
          <a:blip r:embed="rId3">
            <a:alphaModFix amt="60000"/>
          </a:blip>
          <a:srcRect l="1445" r="5783" b="1"/>
          <a:stretch/>
        </p:blipFill>
        <p:spPr>
          <a:xfrm>
            <a:off x="180975" y="182880"/>
            <a:ext cx="11823637" cy="6499784"/>
          </a:xfrm>
          <a:prstGeom prst="rect">
            <a:avLst/>
          </a:prstGeom>
          <a:noFill/>
        </p:spPr>
      </p:pic>
    </p:spTree>
    <p:extLst>
      <p:ext uri="{BB962C8B-B14F-4D97-AF65-F5344CB8AC3E}">
        <p14:creationId xmlns:p14="http://schemas.microsoft.com/office/powerpoint/2010/main" val="401024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415600" y="496667"/>
            <a:ext cx="11360700" cy="9780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US" dirty="0"/>
              <a:t>Ask Extension Application</a:t>
            </a:r>
            <a:endParaRPr dirty="0"/>
          </a:p>
        </p:txBody>
      </p:sp>
      <p:sp>
        <p:nvSpPr>
          <p:cNvPr id="87" name="Google Shape;87;p15"/>
          <p:cNvSpPr txBox="1">
            <a:spLocks noGrp="1"/>
          </p:cNvSpPr>
          <p:nvPr>
            <p:ph type="body" idx="1"/>
          </p:nvPr>
        </p:nvSpPr>
        <p:spPr>
          <a:xfrm>
            <a:off x="415600" y="1808675"/>
            <a:ext cx="5856300" cy="4960200"/>
          </a:xfrm>
          <a:prstGeom prst="rect">
            <a:avLst/>
          </a:prstGeom>
        </p:spPr>
        <p:txBody>
          <a:bodyPr spcFirstLastPara="1" wrap="square" lIns="121900" tIns="121900" rIns="121900" bIns="121900" anchor="t" anchorCtr="0">
            <a:normAutofit fontScale="92500" lnSpcReduction="10000"/>
          </a:bodyPr>
          <a:lstStyle/>
          <a:p>
            <a:pPr marL="457200" lvl="0" indent="-381000" algn="l" rtl="0">
              <a:spcBef>
                <a:spcPts val="0"/>
              </a:spcBef>
              <a:spcAft>
                <a:spcPts val="0"/>
              </a:spcAft>
              <a:buSzPts val="2400"/>
              <a:buChar char="●"/>
            </a:pPr>
            <a:r>
              <a:rPr lang="en-US" dirty="0"/>
              <a:t>Subject Matter Expert question answering system based on </a:t>
            </a:r>
            <a:r>
              <a:rPr lang="en-US" dirty="0" err="1"/>
              <a:t>osTicket</a:t>
            </a:r>
            <a:r>
              <a:rPr lang="en-US" dirty="0"/>
              <a:t>, customized for Extension Foundation</a:t>
            </a:r>
            <a:endParaRPr dirty="0"/>
          </a:p>
          <a:p>
            <a:pPr marL="914400" lvl="1" indent="-349250" algn="l" rtl="0">
              <a:spcBef>
                <a:spcPts val="0"/>
              </a:spcBef>
              <a:spcAft>
                <a:spcPts val="0"/>
              </a:spcAft>
              <a:buSzPts val="1900"/>
              <a:buChar char="○"/>
            </a:pPr>
            <a:r>
              <a:rPr lang="en-US" dirty="0"/>
              <a:t>Public Question-asking</a:t>
            </a:r>
            <a:endParaRPr dirty="0"/>
          </a:p>
          <a:p>
            <a:pPr marL="914400" lvl="1" indent="-349250" algn="l" rtl="0">
              <a:spcBef>
                <a:spcPts val="0"/>
              </a:spcBef>
              <a:spcAft>
                <a:spcPts val="0"/>
              </a:spcAft>
              <a:buSzPts val="1900"/>
              <a:buChar char="○"/>
            </a:pPr>
            <a:r>
              <a:rPr lang="en-US" dirty="0"/>
              <a:t>Institution-based SME answering</a:t>
            </a:r>
            <a:endParaRPr dirty="0"/>
          </a:p>
          <a:p>
            <a:pPr marL="914400" lvl="1" indent="-349250" algn="l" rtl="0">
              <a:spcBef>
                <a:spcPts val="0"/>
              </a:spcBef>
              <a:spcAft>
                <a:spcPts val="0"/>
              </a:spcAft>
              <a:buSzPts val="1900"/>
              <a:buChar char="○"/>
            </a:pPr>
            <a:r>
              <a:rPr lang="en-US" dirty="0"/>
              <a:t>Communications via web site and emails</a:t>
            </a:r>
          </a:p>
          <a:p>
            <a:pPr marL="914400" lvl="1" indent="-349250" algn="l" rtl="0">
              <a:spcBef>
                <a:spcPts val="0"/>
              </a:spcBef>
              <a:spcAft>
                <a:spcPts val="0"/>
              </a:spcAft>
              <a:buSzPts val="1900"/>
              <a:buChar char="○"/>
            </a:pPr>
            <a:r>
              <a:rPr lang="en-US" u="sng" dirty="0">
                <a:solidFill>
                  <a:schemeClr val="hlink"/>
                </a:solidFill>
                <a:hlinkClick r:id="rId3"/>
              </a:rPr>
              <a:t>ask2.extension.org</a:t>
            </a:r>
            <a:endParaRPr dirty="0"/>
          </a:p>
          <a:p>
            <a:pPr marL="914400" lvl="1" indent="-349250" algn="l" rtl="0">
              <a:spcBef>
                <a:spcPts val="0"/>
              </a:spcBef>
              <a:spcAft>
                <a:spcPts val="0"/>
              </a:spcAft>
              <a:buSzPts val="1900"/>
              <a:buChar char="○"/>
            </a:pPr>
            <a:r>
              <a:rPr lang="en-US" dirty="0"/>
              <a:t>714,378 total questions answered</a:t>
            </a:r>
            <a:endParaRPr dirty="0"/>
          </a:p>
          <a:p>
            <a:pPr marL="914400" lvl="1" indent="-349250" algn="l" rtl="0">
              <a:spcBef>
                <a:spcPts val="0"/>
              </a:spcBef>
              <a:spcAft>
                <a:spcPts val="0"/>
              </a:spcAft>
              <a:buSzPts val="1900"/>
              <a:buChar char="○"/>
            </a:pPr>
            <a:r>
              <a:rPr lang="en-US" dirty="0"/>
              <a:t>by 30,942 SMEs </a:t>
            </a:r>
            <a:endParaRPr dirty="0"/>
          </a:p>
          <a:p>
            <a:pPr marL="914400" lvl="1" indent="-349250" algn="l" rtl="0">
              <a:spcBef>
                <a:spcPts val="0"/>
              </a:spcBef>
              <a:spcAft>
                <a:spcPts val="0"/>
              </a:spcAft>
              <a:buSzPts val="1900"/>
              <a:buChar char="○"/>
            </a:pPr>
            <a:r>
              <a:rPr lang="en-US" dirty="0"/>
              <a:t>in 1,147 groups, 83 institutions</a:t>
            </a:r>
            <a:endParaRPr dirty="0"/>
          </a:p>
        </p:txBody>
      </p:sp>
      <p:pic>
        <p:nvPicPr>
          <p:cNvPr id="88" name="Google Shape;88;p15"/>
          <p:cNvPicPr preferRelativeResize="0"/>
          <p:nvPr/>
        </p:nvPicPr>
        <p:blipFill>
          <a:blip r:embed="rId4">
            <a:alphaModFix/>
          </a:blip>
          <a:stretch>
            <a:fillRect/>
          </a:stretch>
        </p:blipFill>
        <p:spPr>
          <a:xfrm>
            <a:off x="6271900" y="277087"/>
            <a:ext cx="6623524" cy="6303825"/>
          </a:xfrm>
          <a:prstGeom prst="rect">
            <a:avLst/>
          </a:prstGeom>
          <a:noFill/>
          <a:ln>
            <a:noFill/>
          </a:ln>
          <a:effectLst>
            <a:outerShdw blurRad="57150" dist="19050" dir="5400000" algn="bl" rotWithShape="0">
              <a:srgbClr val="000000">
                <a:alpha val="50000"/>
              </a:srgbClr>
            </a:outerShdw>
          </a:effectLst>
        </p:spPr>
      </p:pic>
      <p:sp>
        <p:nvSpPr>
          <p:cNvPr id="2" name="Oval 1">
            <a:extLst>
              <a:ext uri="{FF2B5EF4-FFF2-40B4-BE49-F238E27FC236}">
                <a16:creationId xmlns:a16="http://schemas.microsoft.com/office/drawing/2014/main" id="{BC534A0C-E99B-5D43-7806-7B74B46F3C56}"/>
              </a:ext>
            </a:extLst>
          </p:cNvPr>
          <p:cNvSpPr/>
          <p:nvPr/>
        </p:nvSpPr>
        <p:spPr>
          <a:xfrm>
            <a:off x="8121534" y="4671753"/>
            <a:ext cx="1014153" cy="315884"/>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
        <p:cNvGrpSpPr/>
        <p:nvPr/>
      </p:nvGrpSpPr>
      <p:grpSpPr>
        <a:xfrm>
          <a:off x="0" y="0"/>
          <a:ext cx="0" cy="0"/>
          <a:chOff x="0" y="0"/>
          <a:chExt cx="0" cy="0"/>
        </a:xfrm>
      </p:grpSpPr>
      <p:sp>
        <p:nvSpPr>
          <p:cNvPr id="183" name="Rectangle 18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Google Shape;155;p29"/>
          <p:cNvSpPr txBox="1">
            <a:spLocks noGrp="1"/>
          </p:cNvSpPr>
          <p:nvPr>
            <p:ph type="title"/>
          </p:nvPr>
        </p:nvSpPr>
        <p:spPr>
          <a:xfrm>
            <a:off x="6234865" y="568517"/>
            <a:ext cx="5248221" cy="1067209"/>
          </a:xfrm>
          <a:prstGeom prst="rect">
            <a:avLst/>
          </a:prstGeom>
        </p:spPr>
        <p:txBody>
          <a:bodyPr spcFirstLastPara="1" vert="horz" lIns="91440" tIns="45720" rIns="91440" bIns="45720" rtlCol="0" anchor="ctr" anchorCtr="0">
            <a:normAutofit/>
          </a:bodyPr>
          <a:lstStyle/>
          <a:p>
            <a:pPr>
              <a:lnSpc>
                <a:spcPct val="90000"/>
              </a:lnSpc>
              <a:spcBef>
                <a:spcPct val="0"/>
              </a:spcBef>
              <a:buSzPts val="990"/>
            </a:pPr>
            <a:r>
              <a:rPr lang="en-US" dirty="0">
                <a:solidFill>
                  <a:schemeClr val="bg1"/>
                </a:solidFill>
              </a:rPr>
              <a:t>About Me</a:t>
            </a:r>
          </a:p>
        </p:txBody>
      </p:sp>
      <p:pic>
        <p:nvPicPr>
          <p:cNvPr id="3" name="Picture 2" descr="A person in a black suit&#10;&#10;Description automatically generated">
            <a:extLst>
              <a:ext uri="{FF2B5EF4-FFF2-40B4-BE49-F238E27FC236}">
                <a16:creationId xmlns:a16="http://schemas.microsoft.com/office/drawing/2014/main" id="{6AADBB60-0981-C59C-7B3B-9ADC70B77A90}"/>
              </a:ext>
            </a:extLst>
          </p:cNvPr>
          <p:cNvPicPr>
            <a:picLocks noChangeAspect="1"/>
          </p:cNvPicPr>
          <p:nvPr/>
        </p:nvPicPr>
        <p:blipFill rotWithShape="1">
          <a:blip r:embed="rId3"/>
          <a:srcRect l="21250" r="12189"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85" name="Group 184">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86" name="Freeform: Shape 185">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98" name="Freeform: Shape 186">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156" name="Google Shape;156;p29"/>
          <p:cNvSpPr txBox="1">
            <a:spLocks noGrp="1"/>
          </p:cNvSpPr>
          <p:nvPr>
            <p:ph type="body" idx="1"/>
          </p:nvPr>
        </p:nvSpPr>
        <p:spPr>
          <a:xfrm>
            <a:off x="6234868" y="1820369"/>
            <a:ext cx="5217173" cy="4351338"/>
          </a:xfrm>
          <a:prstGeom prst="rect">
            <a:avLst/>
          </a:prstGeom>
        </p:spPr>
        <p:txBody>
          <a:bodyPr spcFirstLastPara="1" vert="horz" lIns="91440" tIns="45720" rIns="91440" bIns="45720" rtlCol="0" anchorCtr="0">
            <a:normAutofit/>
          </a:bodyPr>
          <a:lstStyle/>
          <a:p>
            <a:pPr marL="0" indent="0">
              <a:lnSpc>
                <a:spcPct val="90000"/>
              </a:lnSpc>
              <a:spcAft>
                <a:spcPts val="1600"/>
              </a:spcAft>
              <a:buNone/>
            </a:pPr>
            <a:r>
              <a:rPr lang="en-US" sz="2000" dirty="0">
                <a:solidFill>
                  <a:schemeClr val="bg1"/>
                </a:solidFill>
              </a:rPr>
              <a:t>David Warren is AI Program Leader at the Extension Foundation as well as Senior Director of Digital Strategies for the Oklahoma State University Division of Agriculture. He has two decades of global experience in both the public and private sectors.</a:t>
            </a:r>
          </a:p>
          <a:p>
            <a:pPr marL="0" indent="0">
              <a:lnSpc>
                <a:spcPct val="90000"/>
              </a:lnSpc>
              <a:spcAft>
                <a:spcPts val="1600"/>
              </a:spcAft>
              <a:buNone/>
            </a:pPr>
            <a:r>
              <a:rPr lang="en-US" sz="2000" dirty="0">
                <a:solidFill>
                  <a:schemeClr val="bg1"/>
                </a:solidFill>
              </a:rPr>
              <a:t>David holds an MBA from Oklahoma State University and is an Adjunct Professor in the Business Analytics Program in the OSU Spears School of Business. </a:t>
            </a:r>
          </a:p>
          <a:p>
            <a:pPr marL="0" indent="-228600">
              <a:lnSpc>
                <a:spcPct val="90000"/>
              </a:lnSpc>
              <a:spcAft>
                <a:spcPts val="1600"/>
              </a:spcAft>
              <a:buFont typeface="Arial" panose="020B0604020202020204" pitchFamily="34" charset="0"/>
              <a:buChar char="•"/>
            </a:pPr>
            <a:endParaRPr lang="en-US" sz="2000" dirty="0">
              <a:solidFill>
                <a:schemeClr val="bg1"/>
              </a:solidFill>
            </a:endParaRPr>
          </a:p>
        </p:txBody>
      </p:sp>
      <p:grpSp>
        <p:nvGrpSpPr>
          <p:cNvPr id="189"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90" name="Freeform: Shape 189">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9" name="Freeform: Shape 192">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0" name="Freeform: Shape 193">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68800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
        <p:cNvGrpSpPr/>
        <p:nvPr/>
      </p:nvGrpSpPr>
      <p:grpSpPr>
        <a:xfrm>
          <a:off x="0" y="0"/>
          <a:ext cx="0" cy="0"/>
          <a:chOff x="0" y="0"/>
          <a:chExt cx="0" cy="0"/>
        </a:xfrm>
      </p:grpSpPr>
      <p:sp useBgFill="1">
        <p:nvSpPr>
          <p:cNvPr id="194" name="Rectangle 193">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Google Shape;155;p15"/>
          <p:cNvSpPr txBox="1">
            <a:spLocks noGrp="1"/>
          </p:cNvSpPr>
          <p:nvPr>
            <p:ph type="title"/>
          </p:nvPr>
        </p:nvSpPr>
        <p:spPr>
          <a:xfrm>
            <a:off x="838200" y="1195697"/>
            <a:ext cx="3200400" cy="4238118"/>
          </a:xfrm>
          <a:prstGeom prst="rect">
            <a:avLst/>
          </a:prstGeom>
        </p:spPr>
        <p:txBody>
          <a:bodyPr spcFirstLastPara="1" vert="horz" lIns="91440" tIns="45720" rIns="91440" bIns="45720" rtlCol="0" anchor="ctr" anchorCtr="0">
            <a:normAutofit/>
          </a:bodyPr>
          <a:lstStyle/>
          <a:p>
            <a:pPr>
              <a:lnSpc>
                <a:spcPct val="90000"/>
              </a:lnSpc>
              <a:spcBef>
                <a:spcPct val="0"/>
              </a:spcBef>
            </a:pPr>
            <a:r>
              <a:rPr lang="en-US" kern="1200">
                <a:solidFill>
                  <a:schemeClr val="bg1"/>
                </a:solidFill>
                <a:latin typeface="+mj-lt"/>
                <a:ea typeface="+mj-ea"/>
                <a:cs typeface="+mj-cs"/>
              </a:rPr>
              <a:t>How to start using ExtensionBot</a:t>
            </a:r>
            <a:endParaRPr lang="en-US" kern="1200" dirty="0">
              <a:solidFill>
                <a:schemeClr val="bg1"/>
              </a:solidFill>
              <a:latin typeface="+mj-lt"/>
              <a:ea typeface="+mj-ea"/>
              <a:cs typeface="+mj-cs"/>
            </a:endParaRPr>
          </a:p>
        </p:txBody>
      </p:sp>
      <p:grpSp>
        <p:nvGrpSpPr>
          <p:cNvPr id="198"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227" name="Freeform: Shape 198">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228" name="Freeform: Shape 199">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02" name="Oval 201">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4" name="Oval 203">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6"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4"/>
            <a:ext cx="975169" cy="975171"/>
            <a:chOff x="5829300" y="3162300"/>
            <a:chExt cx="532256" cy="532257"/>
          </a:xfrm>
          <a:solidFill>
            <a:schemeClr val="bg1"/>
          </a:solidFill>
        </p:grpSpPr>
        <p:sp>
          <p:nvSpPr>
            <p:cNvPr id="229" name="Freeform: Shape 206">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0" name="Freeform: Shape 207">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31" name="Freeform: Shape 208">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32" name="Freeform: Shape 209">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33" name="Freeform: Shape 210">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34" name="Freeform: Shape 211">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35" name="Freeform: Shape 212">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36" name="Freeform: Shape 213">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37" name="Freeform: Shape 214">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38" name="Freeform: Shape 215">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39" name="Freeform: Shape 216">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40" name="Freeform: Shape 217">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41" name="Freeform: Shape 218">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aphicFrame>
        <p:nvGraphicFramePr>
          <p:cNvPr id="158" name="Google Shape;156;p15">
            <a:extLst>
              <a:ext uri="{FF2B5EF4-FFF2-40B4-BE49-F238E27FC236}">
                <a16:creationId xmlns:a16="http://schemas.microsoft.com/office/drawing/2014/main" id="{81648682-415F-C8A8-F2A0-2B89D297F0F1}"/>
              </a:ext>
            </a:extLst>
          </p:cNvPr>
          <p:cNvGraphicFramePr/>
          <p:nvPr>
            <p:extLst>
              <p:ext uri="{D42A27DB-BD31-4B8C-83A1-F6EECF244321}">
                <p14:modId xmlns:p14="http://schemas.microsoft.com/office/powerpoint/2010/main" val="1082791265"/>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85"/>
        <p:cNvGrpSpPr/>
        <p:nvPr/>
      </p:nvGrpSpPr>
      <p:grpSpPr>
        <a:xfrm>
          <a:off x="0" y="0"/>
          <a:ext cx="0" cy="0"/>
          <a:chOff x="0" y="0"/>
          <a:chExt cx="0" cy="0"/>
        </a:xfrm>
      </p:grpSpPr>
      <p:sp>
        <p:nvSpPr>
          <p:cNvPr id="10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lines and dots&#10;&#10;Description automatically generated">
            <a:extLst>
              <a:ext uri="{FF2B5EF4-FFF2-40B4-BE49-F238E27FC236}">
                <a16:creationId xmlns:a16="http://schemas.microsoft.com/office/drawing/2014/main" id="{9308E5DF-1DB0-BD93-6517-69B46106114E}"/>
              </a:ext>
            </a:extLst>
          </p:cNvPr>
          <p:cNvPicPr>
            <a:picLocks noChangeAspect="1"/>
          </p:cNvPicPr>
          <p:nvPr/>
        </p:nvPicPr>
        <p:blipFill rotWithShape="1">
          <a:blip r:embed="rId3">
            <a:alphaModFix amt="25000"/>
            <a:extLst>
              <a:ext uri="{BEBA8EAE-BF5A-486C-A8C5-ECC9F3942E4B}">
                <a14:imgProps xmlns:a14="http://schemas.microsoft.com/office/drawing/2010/main">
                  <a14:imgLayer r:embed="rId4">
                    <a14:imgEffect>
                      <a14:artisticLightScreen/>
                    </a14:imgEffect>
                  </a14:imgLayer>
                </a14:imgProps>
              </a:ext>
              <a:ext uri="{837473B0-CC2E-450A-ABE3-18F120FF3D39}">
                <a1611:picAttrSrcUrl xmlns:a1611="http://schemas.microsoft.com/office/drawing/2016/11/main" r:id="rId5"/>
              </a:ext>
            </a:extLst>
          </a:blip>
          <a:srcRect l="12710" r="22427"/>
          <a:stretch/>
        </p:blipFill>
        <p:spPr>
          <a:xfrm>
            <a:off x="3509010" y="-2"/>
            <a:ext cx="8682990" cy="6858002"/>
          </a:xfrm>
          <a:prstGeom prst="rect">
            <a:avLst/>
          </a:prstGeom>
        </p:spPr>
      </p:pic>
      <p:sp>
        <p:nvSpPr>
          <p:cNvPr id="86" name="Google Shape;86;p5"/>
          <p:cNvSpPr txBox="1">
            <a:spLocks noGrp="1"/>
          </p:cNvSpPr>
          <p:nvPr>
            <p:ph type="title"/>
          </p:nvPr>
        </p:nvSpPr>
        <p:spPr>
          <a:xfrm>
            <a:off x="841249" y="941832"/>
            <a:ext cx="10506456" cy="2057400"/>
          </a:xfrm>
          <a:prstGeom prst="rect">
            <a:avLst/>
          </a:prstGeom>
        </p:spPr>
        <p:txBody>
          <a:bodyPr spcFirstLastPara="1" vert="horz" lIns="91440" tIns="45720" rIns="91440" bIns="45720" rtlCol="0" anchor="b" anchorCtr="0">
            <a:normAutofit/>
          </a:bodyPr>
          <a:lstStyle/>
          <a:p>
            <a:pPr>
              <a:lnSpc>
                <a:spcPct val="90000"/>
              </a:lnSpc>
              <a:spcBef>
                <a:spcPct val="0"/>
              </a:spcBef>
            </a:pPr>
            <a:r>
              <a:rPr lang="en-US" sz="5000" dirty="0">
                <a:ln w="22225">
                  <a:solidFill>
                    <a:srgbClr val="FFFFFF"/>
                  </a:solidFill>
                </a:ln>
                <a:solidFill>
                  <a:schemeClr val="bg1"/>
                </a:solidFill>
              </a:rPr>
              <a:t>Poll</a:t>
            </a:r>
          </a:p>
        </p:txBody>
      </p:sp>
      <p:sp>
        <p:nvSpPr>
          <p:cNvPr id="102" name="Rectangle 10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4" name="Rectangle 10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Google Shape;87;p5"/>
          <p:cNvSpPr txBox="1">
            <a:spLocks noGrp="1"/>
          </p:cNvSpPr>
          <p:nvPr>
            <p:ph type="body" idx="1"/>
          </p:nvPr>
        </p:nvSpPr>
        <p:spPr>
          <a:xfrm>
            <a:off x="841248" y="3502152"/>
            <a:ext cx="10506456" cy="2670048"/>
          </a:xfrm>
          <a:prstGeom prst="rect">
            <a:avLst/>
          </a:prstGeom>
        </p:spPr>
        <p:txBody>
          <a:bodyPr spcFirstLastPara="1" vert="horz" lIns="91440" tIns="45720" rIns="91440" bIns="45720" rtlCol="0" anchorCtr="0">
            <a:normAutofit/>
          </a:bodyPr>
          <a:lstStyle/>
          <a:p>
            <a:pPr marL="0" indent="0">
              <a:lnSpc>
                <a:spcPct val="90000"/>
              </a:lnSpc>
              <a:buNone/>
            </a:pPr>
            <a:endParaRPr lang="en-US" b="1" dirty="0">
              <a:solidFill>
                <a:schemeClr val="bg1"/>
              </a:solidFill>
              <a:sym typeface="Nunito"/>
            </a:endParaRPr>
          </a:p>
          <a:p>
            <a:pPr marL="0" indent="0">
              <a:lnSpc>
                <a:spcPct val="90000"/>
              </a:lnSpc>
              <a:buNone/>
            </a:pPr>
            <a:r>
              <a:rPr lang="en-US" sz="3200" b="1" dirty="0">
                <a:solidFill>
                  <a:schemeClr val="bg1"/>
                </a:solidFill>
                <a:sym typeface="Nunito"/>
              </a:rPr>
              <a:t>Have you used any of the major LLM chatbots for an important task recently?</a:t>
            </a:r>
          </a:p>
          <a:p>
            <a:pPr marL="0" indent="0">
              <a:lnSpc>
                <a:spcPct val="90000"/>
              </a:lnSpc>
              <a:buNone/>
            </a:pPr>
            <a:endParaRPr lang="en-US" sz="3200" b="1" dirty="0">
              <a:solidFill>
                <a:schemeClr val="bg1"/>
              </a:solidFill>
              <a:sym typeface="Nunito"/>
            </a:endParaRPr>
          </a:p>
          <a:p>
            <a:pPr marL="0" indent="0">
              <a:lnSpc>
                <a:spcPct val="90000"/>
              </a:lnSpc>
              <a:buNone/>
            </a:pPr>
            <a:r>
              <a:rPr lang="en-US" sz="3200" b="1" dirty="0">
                <a:solidFill>
                  <a:schemeClr val="bg1"/>
                </a:solidFill>
                <a:sym typeface="Nunito"/>
              </a:rPr>
              <a:t>Tried </a:t>
            </a:r>
            <a:r>
              <a:rPr lang="en-US" sz="3200" b="1" dirty="0" err="1">
                <a:solidFill>
                  <a:schemeClr val="bg1"/>
                </a:solidFill>
                <a:sym typeface="Nunito"/>
              </a:rPr>
              <a:t>ExtensionBot</a:t>
            </a:r>
            <a:r>
              <a:rPr lang="en-US" sz="3200" b="1" dirty="0">
                <a:solidFill>
                  <a:schemeClr val="bg1"/>
                </a:solidFill>
                <a:sym typeface="Nunito"/>
              </a:rPr>
              <a:t> in the last 30 days?  </a:t>
            </a:r>
          </a:p>
          <a:p>
            <a:pPr marL="0" indent="0">
              <a:lnSpc>
                <a:spcPct val="90000"/>
              </a:lnSpc>
              <a:buNone/>
            </a:pPr>
            <a:endParaRPr lang="en-US" b="1" dirty="0">
              <a:solidFill>
                <a:schemeClr val="bg1"/>
              </a:solidFill>
              <a:sym typeface="Nunito"/>
            </a:endParaRPr>
          </a:p>
          <a:p>
            <a:pPr marL="0" indent="0">
              <a:lnSpc>
                <a:spcPct val="90000"/>
              </a:lnSpc>
              <a:buNone/>
            </a:pPr>
            <a:endParaRPr lang="en-US" b="1" dirty="0">
              <a:solidFill>
                <a:schemeClr val="bg1"/>
              </a:solidFill>
              <a:sym typeface="Nunito"/>
            </a:endParaRPr>
          </a:p>
          <a:p>
            <a:pPr marL="0" indent="0">
              <a:lnSpc>
                <a:spcPct val="90000"/>
              </a:lnSpc>
              <a:buNone/>
            </a:pPr>
            <a:endParaRPr lang="en-US" b="1" dirty="0">
              <a:solidFill>
                <a:schemeClr val="bg1"/>
              </a:solidFill>
              <a:sym typeface="Nunito"/>
            </a:endParaRPr>
          </a:p>
          <a:p>
            <a:pPr marL="0" indent="0">
              <a:lnSpc>
                <a:spcPct val="90000"/>
              </a:lnSpc>
              <a:buNone/>
            </a:pPr>
            <a:endParaRPr lang="en-US" sz="2000" b="1" dirty="0">
              <a:solidFill>
                <a:schemeClr val="bg1"/>
              </a:solidFill>
              <a:sym typeface="Nunito"/>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7">
                                            <p:txEl>
                                              <p:pRg st="3" end="3"/>
                                            </p:txEl>
                                          </p:spTgt>
                                        </p:tgtEl>
                                        <p:attrNameLst>
                                          <p:attrName>style.visibility</p:attrName>
                                        </p:attrNameLst>
                                      </p:cBhvr>
                                      <p:to>
                                        <p:strVal val="visible"/>
                                      </p:to>
                                    </p:set>
                                    <p:animEffect transition="in" filter="dissolve">
                                      <p:cBhvr>
                                        <p:cTn id="7" dur="500"/>
                                        <p:tgtEl>
                                          <p:spTgt spid="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0">
          <a:extLst>
            <a:ext uri="{FF2B5EF4-FFF2-40B4-BE49-F238E27FC236}">
              <a16:creationId xmlns:a16="http://schemas.microsoft.com/office/drawing/2014/main" id="{BA28597C-65CF-A32F-608C-C618B4B216F6}"/>
            </a:ext>
          </a:extLst>
        </p:cNvPr>
        <p:cNvGrpSpPr/>
        <p:nvPr/>
      </p:nvGrpSpPr>
      <p:grpSpPr>
        <a:xfrm>
          <a:off x="0" y="0"/>
          <a:ext cx="0" cy="0"/>
          <a:chOff x="0" y="0"/>
          <a:chExt cx="0" cy="0"/>
        </a:xfrm>
      </p:grpSpPr>
      <p:sp useBgFill="1">
        <p:nvSpPr>
          <p:cNvPr id="204" name="Rectangle 20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20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Freeform: Shape 21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1" name="Google Shape;191;g29d66a998f4_0_61">
            <a:extLst>
              <a:ext uri="{FF2B5EF4-FFF2-40B4-BE49-F238E27FC236}">
                <a16:creationId xmlns:a16="http://schemas.microsoft.com/office/drawing/2014/main" id="{B452B7B1-D6C6-2A02-0D7E-39FBF134C7A6}"/>
              </a:ext>
            </a:extLst>
          </p:cNvPr>
          <p:cNvSpPr txBox="1">
            <a:spLocks noGrp="1"/>
          </p:cNvSpPr>
          <p:nvPr>
            <p:ph type="title"/>
          </p:nvPr>
        </p:nvSpPr>
        <p:spPr>
          <a:xfrm>
            <a:off x="660041" y="2767106"/>
            <a:ext cx="3118940" cy="3071906"/>
          </a:xfrm>
          <a:prstGeom prst="rect">
            <a:avLst/>
          </a:prstGeom>
        </p:spPr>
        <p:txBody>
          <a:bodyPr spcFirstLastPara="1" vert="horz" lIns="91440" tIns="45720" rIns="91440" bIns="45720" rtlCol="0" anchor="t" anchorCtr="0">
            <a:normAutofit/>
          </a:bodyPr>
          <a:lstStyle/>
          <a:p>
            <a:pPr>
              <a:buClr>
                <a:schemeClr val="dk1"/>
              </a:buClr>
              <a:buSzPts val="3300"/>
            </a:pPr>
            <a:r>
              <a:rPr lang="en-US" sz="4000" kern="1200">
                <a:solidFill>
                  <a:srgbClr val="FFFFFF"/>
                </a:solidFill>
                <a:latin typeface="+mj-lt"/>
                <a:ea typeface="+mj-ea"/>
                <a:cs typeface="+mj-cs"/>
              </a:rPr>
              <a:t>Extension Bot FAQs</a:t>
            </a:r>
            <a:endParaRPr lang="en-US" sz="4000" kern="1200" dirty="0">
              <a:solidFill>
                <a:srgbClr val="FFFFFF"/>
              </a:solidFill>
              <a:latin typeface="+mj-lt"/>
              <a:ea typeface="+mj-ea"/>
              <a:cs typeface="+mj-cs"/>
            </a:endParaRPr>
          </a:p>
        </p:txBody>
      </p:sp>
      <p:graphicFrame>
        <p:nvGraphicFramePr>
          <p:cNvPr id="192" name="Google Shape;192;g29d66a998f4_0_61">
            <a:extLst>
              <a:ext uri="{FF2B5EF4-FFF2-40B4-BE49-F238E27FC236}">
                <a16:creationId xmlns:a16="http://schemas.microsoft.com/office/drawing/2014/main" id="{FBC5D809-6784-804A-420E-903962A8891E}"/>
              </a:ext>
            </a:extLst>
          </p:cNvPr>
          <p:cNvGraphicFramePr/>
          <p:nvPr>
            <p:extLst>
              <p:ext uri="{D42A27DB-BD31-4B8C-83A1-F6EECF244321}">
                <p14:modId xmlns:p14="http://schemas.microsoft.com/office/powerpoint/2010/main" val="1928024302"/>
              </p:ext>
            </p:extLst>
          </p:nvPr>
        </p:nvGraphicFramePr>
        <p:xfrm>
          <a:off x="4502427" y="478712"/>
          <a:ext cx="7225749" cy="5378040"/>
        </p:xfrm>
        <a:graphic>
          <a:graphicData uri="http://schemas.openxmlformats.org/drawingml/2006/table">
            <a:tbl>
              <a:tblPr firstRow="1" bandRow="1">
                <a:noFill/>
              </a:tblPr>
              <a:tblGrid>
                <a:gridCol w="2887471">
                  <a:extLst>
                    <a:ext uri="{9D8B030D-6E8A-4147-A177-3AD203B41FA5}">
                      <a16:colId xmlns:a16="http://schemas.microsoft.com/office/drawing/2014/main" val="20000"/>
                    </a:ext>
                  </a:extLst>
                </a:gridCol>
                <a:gridCol w="4338278">
                  <a:extLst>
                    <a:ext uri="{9D8B030D-6E8A-4147-A177-3AD203B41FA5}">
                      <a16:colId xmlns:a16="http://schemas.microsoft.com/office/drawing/2014/main" val="20002"/>
                    </a:ext>
                  </a:extLst>
                </a:gridCol>
              </a:tblGrid>
              <a:tr h="483918">
                <a:tc>
                  <a:txBody>
                    <a:bodyPr/>
                    <a:lstStyle/>
                    <a:p>
                      <a:pPr marL="0" marR="0" lvl="0" indent="0" algn="l" rtl="0">
                        <a:spcBef>
                          <a:spcPts val="0"/>
                        </a:spcBef>
                        <a:spcAft>
                          <a:spcPts val="0"/>
                        </a:spcAft>
                        <a:buNone/>
                      </a:pPr>
                      <a:endParaRPr lang="en-US" sz="1500" b="1" cap="none" spc="0">
                        <a:solidFill>
                          <a:schemeClr val="tx1">
                            <a:lumMod val="75000"/>
                            <a:lumOff val="25000"/>
                          </a:schemeClr>
                        </a:solidFill>
                        <a:latin typeface="+mn-lt"/>
                      </a:endParaRPr>
                    </a:p>
                  </a:txBody>
                  <a:tcPr marL="181469" marR="90767" marT="90735" marB="90735"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0" marR="0" lvl="0" indent="0" algn="l" rtl="0">
                        <a:spcBef>
                          <a:spcPts val="0"/>
                        </a:spcBef>
                        <a:spcAft>
                          <a:spcPts val="0"/>
                        </a:spcAft>
                        <a:buNone/>
                      </a:pPr>
                      <a:endParaRPr lang="en-US" sz="1500" b="1" cap="none" spc="0">
                        <a:solidFill>
                          <a:schemeClr val="tx1">
                            <a:lumMod val="75000"/>
                            <a:lumOff val="25000"/>
                          </a:schemeClr>
                        </a:solidFill>
                        <a:latin typeface="+mn-lt"/>
                      </a:endParaRPr>
                    </a:p>
                  </a:txBody>
                  <a:tcPr marL="181469" marR="90767" marT="90735" marB="90735"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0000"/>
                  </a:ext>
                </a:extLst>
              </a:tr>
              <a:tr h="898272">
                <a:tc>
                  <a:txBody>
                    <a:bodyPr/>
                    <a:lstStyle/>
                    <a:p>
                      <a:pPr marL="0" marR="0" lvl="0" indent="0" algn="l" rtl="0">
                        <a:spcBef>
                          <a:spcPts val="0"/>
                        </a:spcBef>
                        <a:spcAft>
                          <a:spcPts val="0"/>
                        </a:spcAft>
                        <a:buNone/>
                      </a:pPr>
                      <a:r>
                        <a:rPr lang="en-US" sz="1500" b="1" cap="none" spc="0" dirty="0">
                          <a:solidFill>
                            <a:schemeClr val="tx1">
                              <a:lumMod val="75000"/>
                              <a:lumOff val="25000"/>
                            </a:schemeClr>
                          </a:solidFill>
                          <a:latin typeface="+mn-lt"/>
                        </a:rPr>
                        <a:t>Who’s behind it?</a:t>
                      </a:r>
                      <a:endParaRPr lang="en-US" sz="1500" cap="none" spc="0" dirty="0">
                        <a:solidFill>
                          <a:schemeClr val="tx1">
                            <a:lumMod val="75000"/>
                            <a:lumOff val="25000"/>
                          </a:schemeClr>
                        </a:solidFill>
                        <a:latin typeface="+mn-lt"/>
                      </a:endParaRPr>
                    </a:p>
                  </a:txBody>
                  <a:tcPr marL="181469" marR="90767" marT="90735" marB="907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500" cap="none" spc="0">
                          <a:solidFill>
                            <a:schemeClr val="tx1">
                              <a:lumMod val="75000"/>
                              <a:lumOff val="25000"/>
                            </a:schemeClr>
                          </a:solidFill>
                          <a:latin typeface="+mn-lt"/>
                        </a:rPr>
                        <a:t>The Extension Foundation working with Eduworks and LGU partners. Funded by the NTAE grant from USDA-NIFA. </a:t>
                      </a:r>
                      <a:endParaRPr lang="en-US" sz="1500" cap="none" spc="0" dirty="0">
                        <a:solidFill>
                          <a:schemeClr val="tx1">
                            <a:lumMod val="75000"/>
                            <a:lumOff val="25000"/>
                          </a:schemeClr>
                        </a:solidFill>
                        <a:latin typeface="+mn-lt"/>
                      </a:endParaRPr>
                    </a:p>
                  </a:txBody>
                  <a:tcPr marL="181469" marR="90767" marT="90735" marB="907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0001"/>
                  </a:ext>
                </a:extLst>
              </a:tr>
              <a:tr h="671436">
                <a:tc>
                  <a:txBody>
                    <a:bodyPr/>
                    <a:lstStyle/>
                    <a:p>
                      <a:pPr marL="0" marR="0" lvl="0" indent="0" algn="l" rtl="0">
                        <a:spcBef>
                          <a:spcPts val="0"/>
                        </a:spcBef>
                        <a:spcAft>
                          <a:spcPts val="0"/>
                        </a:spcAft>
                        <a:buNone/>
                      </a:pPr>
                      <a:r>
                        <a:rPr lang="en-US" sz="1500" b="1" cap="none" spc="0" dirty="0">
                          <a:solidFill>
                            <a:schemeClr val="tx1">
                              <a:lumMod val="75000"/>
                              <a:lumOff val="25000"/>
                            </a:schemeClr>
                          </a:solidFill>
                          <a:latin typeface="+mn-lt"/>
                        </a:rPr>
                        <a:t>Governance?</a:t>
                      </a:r>
                      <a:endParaRPr lang="en-US" sz="1500" cap="none" spc="0" dirty="0">
                        <a:solidFill>
                          <a:schemeClr val="tx1">
                            <a:lumMod val="75000"/>
                            <a:lumOff val="25000"/>
                          </a:schemeClr>
                        </a:solidFill>
                        <a:latin typeface="+mn-lt"/>
                      </a:endParaRPr>
                    </a:p>
                  </a:txBody>
                  <a:tcPr marL="181469" marR="90767" marT="90735" marB="907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lvl="0" indent="0" algn="l" rtl="0">
                        <a:spcBef>
                          <a:spcPts val="0"/>
                        </a:spcBef>
                        <a:spcAft>
                          <a:spcPts val="0"/>
                        </a:spcAft>
                        <a:buNone/>
                      </a:pPr>
                      <a:r>
                        <a:rPr lang="en-US" sz="1500" cap="none" spc="0" dirty="0">
                          <a:solidFill>
                            <a:schemeClr val="tx1">
                              <a:lumMod val="75000"/>
                              <a:lumOff val="25000"/>
                            </a:schemeClr>
                          </a:solidFill>
                          <a:latin typeface="+mn-lt"/>
                        </a:rPr>
                        <a:t>An AI Advisory Board from member institutions and the Extension Foundation</a:t>
                      </a:r>
                    </a:p>
                  </a:txBody>
                  <a:tcPr marL="181469" marR="90767" marT="90735" marB="907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10002"/>
                  </a:ext>
                </a:extLst>
              </a:tr>
              <a:tr h="671436">
                <a:tc>
                  <a:txBody>
                    <a:bodyPr/>
                    <a:lstStyle/>
                    <a:p>
                      <a:pPr marL="0" marR="0" lvl="0" indent="0" algn="l" rtl="0">
                        <a:spcBef>
                          <a:spcPts val="0"/>
                        </a:spcBef>
                        <a:spcAft>
                          <a:spcPts val="0"/>
                        </a:spcAft>
                        <a:buNone/>
                      </a:pPr>
                      <a:r>
                        <a:rPr lang="en-US" sz="1500" b="1" cap="none" spc="0">
                          <a:solidFill>
                            <a:schemeClr val="tx1">
                              <a:lumMod val="75000"/>
                              <a:lumOff val="25000"/>
                            </a:schemeClr>
                          </a:solidFill>
                          <a:latin typeface="+mn-lt"/>
                        </a:rPr>
                        <a:t>Audience?</a:t>
                      </a:r>
                      <a:endParaRPr lang="en-US" sz="1500" cap="none" spc="0" dirty="0">
                        <a:solidFill>
                          <a:schemeClr val="tx1">
                            <a:lumMod val="75000"/>
                            <a:lumOff val="25000"/>
                          </a:schemeClr>
                        </a:solidFill>
                        <a:latin typeface="+mn-lt"/>
                      </a:endParaRPr>
                    </a:p>
                  </a:txBody>
                  <a:tcPr marL="181469" marR="90767" marT="90735" marB="907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lvl="0" indent="0" algn="l" rtl="0">
                        <a:spcBef>
                          <a:spcPts val="0"/>
                        </a:spcBef>
                        <a:spcAft>
                          <a:spcPts val="0"/>
                        </a:spcAft>
                        <a:buNone/>
                      </a:pPr>
                      <a:r>
                        <a:rPr lang="en-US" sz="1500" cap="none" spc="0">
                          <a:solidFill>
                            <a:schemeClr val="tx1">
                              <a:lumMod val="75000"/>
                              <a:lumOff val="25000"/>
                            </a:schemeClr>
                          </a:solidFill>
                          <a:latin typeface="+mn-lt"/>
                        </a:rPr>
                        <a:t>Extension Educators, volunteers and the public in all areas of Extension</a:t>
                      </a:r>
                    </a:p>
                  </a:txBody>
                  <a:tcPr marL="181469" marR="90767" marT="90735" marB="907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0003"/>
                  </a:ext>
                </a:extLst>
              </a:tr>
              <a:tr h="898272">
                <a:tc>
                  <a:txBody>
                    <a:bodyPr/>
                    <a:lstStyle/>
                    <a:p>
                      <a:pPr marL="0" marR="0" lvl="0" indent="0" algn="l" rtl="0">
                        <a:spcBef>
                          <a:spcPts val="0"/>
                        </a:spcBef>
                        <a:spcAft>
                          <a:spcPts val="0"/>
                        </a:spcAft>
                        <a:buNone/>
                      </a:pPr>
                      <a:r>
                        <a:rPr lang="en-US" sz="1500" b="1" cap="none" spc="0" dirty="0">
                          <a:solidFill>
                            <a:schemeClr val="tx1">
                              <a:lumMod val="75000"/>
                              <a:lumOff val="25000"/>
                            </a:schemeClr>
                          </a:solidFill>
                          <a:latin typeface="+mn-lt"/>
                        </a:rPr>
                        <a:t>Topical areas?</a:t>
                      </a:r>
                      <a:endParaRPr lang="en-US" sz="1500" cap="none" spc="0" dirty="0">
                        <a:solidFill>
                          <a:schemeClr val="tx1">
                            <a:lumMod val="75000"/>
                            <a:lumOff val="25000"/>
                          </a:schemeClr>
                        </a:solidFill>
                        <a:latin typeface="+mn-lt"/>
                      </a:endParaRPr>
                    </a:p>
                  </a:txBody>
                  <a:tcPr marL="181469" marR="90767" marT="90735" marB="907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lvl="0" indent="0" algn="l" rtl="0">
                        <a:spcBef>
                          <a:spcPts val="0"/>
                        </a:spcBef>
                        <a:spcAft>
                          <a:spcPts val="0"/>
                        </a:spcAft>
                        <a:buNone/>
                      </a:pPr>
                      <a:r>
                        <a:rPr lang="en-US" sz="1500" cap="none" spc="0" dirty="0">
                          <a:solidFill>
                            <a:schemeClr val="tx1">
                              <a:lumMod val="75000"/>
                              <a:lumOff val="25000"/>
                            </a:schemeClr>
                          </a:solidFill>
                          <a:latin typeface="+mn-lt"/>
                        </a:rPr>
                        <a:t>Any Extension relevant question</a:t>
                      </a:r>
                    </a:p>
                  </a:txBody>
                  <a:tcPr marL="181469" marR="90767" marT="90735" marB="907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10004"/>
                  </a:ext>
                </a:extLst>
              </a:tr>
              <a:tr h="671436">
                <a:tc>
                  <a:txBody>
                    <a:bodyPr/>
                    <a:lstStyle/>
                    <a:p>
                      <a:pPr marL="0" marR="0" lvl="0" indent="0" algn="l" rtl="0">
                        <a:spcBef>
                          <a:spcPts val="0"/>
                        </a:spcBef>
                        <a:spcAft>
                          <a:spcPts val="0"/>
                        </a:spcAft>
                        <a:buNone/>
                      </a:pPr>
                      <a:r>
                        <a:rPr lang="en-US" sz="1500" b="1" cap="none" spc="0">
                          <a:solidFill>
                            <a:schemeClr val="tx1">
                              <a:lumMod val="75000"/>
                              <a:lumOff val="25000"/>
                            </a:schemeClr>
                          </a:solidFill>
                          <a:latin typeface="+mn-lt"/>
                        </a:rPr>
                        <a:t>Project Status</a:t>
                      </a:r>
                      <a:endParaRPr lang="en-US" sz="1500" cap="none" spc="0" dirty="0">
                        <a:solidFill>
                          <a:schemeClr val="tx1">
                            <a:lumMod val="75000"/>
                            <a:lumOff val="25000"/>
                          </a:schemeClr>
                        </a:solidFill>
                        <a:latin typeface="+mn-lt"/>
                      </a:endParaRPr>
                    </a:p>
                  </a:txBody>
                  <a:tcPr marL="181469" marR="90767" marT="90735" marB="907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lvl="0" indent="0" algn="l" rtl="0">
                        <a:spcBef>
                          <a:spcPts val="0"/>
                        </a:spcBef>
                        <a:spcAft>
                          <a:spcPts val="0"/>
                        </a:spcAft>
                        <a:buNone/>
                      </a:pPr>
                      <a:r>
                        <a:rPr lang="en-US" sz="1500" cap="none" spc="0">
                          <a:solidFill>
                            <a:schemeClr val="tx1">
                              <a:lumMod val="75000"/>
                              <a:lumOff val="25000"/>
                            </a:schemeClr>
                          </a:solidFill>
                          <a:latin typeface="+mn-lt"/>
                        </a:rPr>
                        <a:t>Beta release is working well and available</a:t>
                      </a:r>
                      <a:endParaRPr lang="en-US" sz="1500" cap="none" spc="0" dirty="0">
                        <a:solidFill>
                          <a:schemeClr val="tx1">
                            <a:lumMod val="75000"/>
                            <a:lumOff val="25000"/>
                          </a:schemeClr>
                        </a:solidFill>
                        <a:latin typeface="+mn-lt"/>
                      </a:endParaRPr>
                    </a:p>
                  </a:txBody>
                  <a:tcPr marL="181469" marR="90767" marT="90735" marB="907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0005"/>
                  </a:ext>
                </a:extLst>
              </a:tr>
              <a:tr h="444600">
                <a:tc>
                  <a:txBody>
                    <a:bodyPr/>
                    <a:lstStyle/>
                    <a:p>
                      <a:pPr marL="0" marR="0" lvl="0" indent="0" algn="l" rtl="0">
                        <a:spcBef>
                          <a:spcPts val="0"/>
                        </a:spcBef>
                        <a:spcAft>
                          <a:spcPts val="0"/>
                        </a:spcAft>
                        <a:buNone/>
                      </a:pPr>
                      <a:r>
                        <a:rPr lang="en-US" sz="1500" b="1" cap="none" spc="0">
                          <a:solidFill>
                            <a:schemeClr val="tx1">
                              <a:lumMod val="75000"/>
                              <a:lumOff val="25000"/>
                            </a:schemeClr>
                          </a:solidFill>
                          <a:latin typeface="+mn-lt"/>
                        </a:rPr>
                        <a:t>Cost to Use ExtensionBot</a:t>
                      </a:r>
                      <a:endParaRPr lang="en-US" sz="1500" cap="none" spc="0" dirty="0">
                        <a:solidFill>
                          <a:schemeClr val="tx1">
                            <a:lumMod val="75000"/>
                            <a:lumOff val="25000"/>
                          </a:schemeClr>
                        </a:solidFill>
                        <a:latin typeface="+mn-lt"/>
                      </a:endParaRPr>
                    </a:p>
                  </a:txBody>
                  <a:tcPr marL="181469" marR="90767" marT="90735" marB="907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tc>
                  <a:txBody>
                    <a:bodyPr/>
                    <a:lstStyle/>
                    <a:p>
                      <a:pPr marL="0" marR="0" lvl="0" indent="0" algn="l" rtl="0">
                        <a:spcBef>
                          <a:spcPts val="0"/>
                        </a:spcBef>
                        <a:spcAft>
                          <a:spcPts val="0"/>
                        </a:spcAft>
                        <a:buNone/>
                      </a:pPr>
                      <a:r>
                        <a:rPr lang="en-US" sz="1500" cap="none" spc="0">
                          <a:solidFill>
                            <a:schemeClr val="tx1">
                              <a:lumMod val="75000"/>
                              <a:lumOff val="25000"/>
                            </a:schemeClr>
                          </a:solidFill>
                          <a:latin typeface="+mn-lt"/>
                        </a:rPr>
                        <a:t>Free to any Extension Service</a:t>
                      </a:r>
                      <a:endParaRPr lang="en-US" sz="1500" cap="none" spc="0" dirty="0">
                        <a:solidFill>
                          <a:schemeClr val="tx1">
                            <a:lumMod val="75000"/>
                            <a:lumOff val="25000"/>
                          </a:schemeClr>
                        </a:solidFill>
                        <a:latin typeface="+mn-lt"/>
                      </a:endParaRPr>
                    </a:p>
                  </a:txBody>
                  <a:tcPr marL="181469" marR="90767" marT="90735" marB="907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extLst>
                  <a:ext uri="{0D108BD9-81ED-4DB2-BD59-A6C34878D82A}">
                    <a16:rowId xmlns:a16="http://schemas.microsoft.com/office/drawing/2014/main" val="10007"/>
                  </a:ext>
                </a:extLst>
              </a:tr>
              <a:tr h="444600">
                <a:tc>
                  <a:txBody>
                    <a:bodyPr/>
                    <a:lstStyle/>
                    <a:p>
                      <a:pPr marL="0" marR="0" lvl="0" indent="0" algn="l" rtl="0">
                        <a:spcBef>
                          <a:spcPts val="0"/>
                        </a:spcBef>
                        <a:spcAft>
                          <a:spcPts val="0"/>
                        </a:spcAft>
                        <a:buNone/>
                      </a:pPr>
                      <a:r>
                        <a:rPr lang="en-US" sz="1500" b="1" cap="none" spc="0">
                          <a:solidFill>
                            <a:schemeClr val="tx1">
                              <a:lumMod val="75000"/>
                              <a:lumOff val="25000"/>
                            </a:schemeClr>
                          </a:solidFill>
                          <a:latin typeface="+mn-lt"/>
                        </a:rPr>
                        <a:t>Participating Extension Services</a:t>
                      </a:r>
                      <a:endParaRPr lang="en-US" sz="1500" cap="none" spc="0" dirty="0">
                        <a:solidFill>
                          <a:schemeClr val="tx1">
                            <a:lumMod val="75000"/>
                            <a:lumOff val="25000"/>
                          </a:schemeClr>
                        </a:solidFill>
                        <a:latin typeface="+mn-lt"/>
                      </a:endParaRPr>
                    </a:p>
                  </a:txBody>
                  <a:tcPr marL="181469" marR="90767" marT="90735" marB="90735">
                    <a:lnL w="9525" cap="flat" cmpd="sng" algn="ctr">
                      <a:solidFill>
                        <a:srgbClr val="D8DEDC"/>
                      </a:solidFill>
                      <a:prstDash val="solid"/>
                    </a:lnL>
                    <a:lnR w="9525" cap="flat" cmpd="sng" algn="ctr">
                      <a:solidFill>
                        <a:srgbClr val="D8DE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tc>
                  <a:txBody>
                    <a:bodyPr/>
                    <a:lstStyle/>
                    <a:p>
                      <a:pPr marL="0" marR="0" lvl="0" indent="0" algn="l" rtl="0">
                        <a:spcBef>
                          <a:spcPts val="0"/>
                        </a:spcBef>
                        <a:spcAft>
                          <a:spcPts val="0"/>
                        </a:spcAft>
                        <a:buNone/>
                      </a:pPr>
                      <a:r>
                        <a:rPr lang="en-US" sz="1500" cap="none" spc="0" dirty="0">
                          <a:solidFill>
                            <a:schemeClr val="tx1">
                              <a:lumMod val="75000"/>
                              <a:lumOff val="25000"/>
                            </a:schemeClr>
                          </a:solidFill>
                          <a:latin typeface="+mn-lt"/>
                        </a:rPr>
                        <a:t>Twenty-two thus far, another three in the queue </a:t>
                      </a:r>
                    </a:p>
                  </a:txBody>
                  <a:tcPr marL="181469" marR="90767" marT="90735" marB="90735">
                    <a:lnL w="9525" cap="flat" cmpd="sng" algn="ctr">
                      <a:solidFill>
                        <a:srgbClr val="D8DEDC"/>
                      </a:solidFill>
                      <a:prstDash val="solid"/>
                      <a:round/>
                      <a:headEnd type="none" w="med" len="med"/>
                      <a:tailEnd type="none" w="med" len="me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extLst>
                  <a:ext uri="{0D108BD9-81ED-4DB2-BD59-A6C34878D82A}">
                    <a16:rowId xmlns:a16="http://schemas.microsoft.com/office/drawing/2014/main" val="2636282567"/>
                  </a:ext>
                </a:extLst>
              </a:tr>
            </a:tbl>
          </a:graphicData>
        </a:graphic>
      </p:graphicFrame>
    </p:spTree>
    <p:extLst>
      <p:ext uri="{BB962C8B-B14F-4D97-AF65-F5344CB8AC3E}">
        <p14:creationId xmlns:p14="http://schemas.microsoft.com/office/powerpoint/2010/main" val="365782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C052EA-05E2-403D-965E-52D1BFFA2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DB50F7-9991-3590-D237-3E3596DA5E5A}"/>
              </a:ext>
            </a:extLst>
          </p:cNvPr>
          <p:cNvSpPr>
            <a:spLocks noGrp="1"/>
          </p:cNvSpPr>
          <p:nvPr>
            <p:ph type="title"/>
          </p:nvPr>
        </p:nvSpPr>
        <p:spPr>
          <a:xfrm>
            <a:off x="838200" y="365126"/>
            <a:ext cx="10515600" cy="1094740"/>
          </a:xfrm>
        </p:spPr>
        <p:txBody>
          <a:bodyPr vert="horz" lIns="91440" tIns="45720" rIns="91440" bIns="45720" rtlCol="0" anchor="ctr">
            <a:normAutofit/>
          </a:bodyPr>
          <a:lstStyle/>
          <a:p>
            <a:r>
              <a:rPr lang="en-US" kern="1200">
                <a:solidFill>
                  <a:schemeClr val="bg1"/>
                </a:solidFill>
                <a:latin typeface="+mj-lt"/>
                <a:ea typeface="+mj-ea"/>
                <a:cs typeface="+mj-cs"/>
              </a:rPr>
              <a:t>In the beginning…</a:t>
            </a:r>
          </a:p>
        </p:txBody>
      </p:sp>
      <p:sp useBgFill="1">
        <p:nvSpPr>
          <p:cNvPr id="11" name="Rectangle 10">
            <a:extLst>
              <a:ext uri="{FF2B5EF4-FFF2-40B4-BE49-F238E27FC236}">
                <a16:creationId xmlns:a16="http://schemas.microsoft.com/office/drawing/2014/main" id="{4C1936B8-2FFB-4F78-8388-B8C282B8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34D744-E685-7BD3-CDB9-D715DF5B7823}"/>
              </a:ext>
            </a:extLst>
          </p:cNvPr>
          <p:cNvSpPr>
            <a:spLocks noGrp="1"/>
          </p:cNvSpPr>
          <p:nvPr>
            <p:ph idx="1"/>
          </p:nvPr>
        </p:nvSpPr>
        <p:spPr>
          <a:xfrm>
            <a:off x="838200" y="2100579"/>
            <a:ext cx="5097779" cy="4076383"/>
          </a:xfrm>
        </p:spPr>
        <p:txBody>
          <a:bodyPr vert="horz" lIns="91440" tIns="45720" rIns="91440" bIns="45720" rtlCol="0" anchor="ctr">
            <a:normAutofit/>
          </a:bodyPr>
          <a:lstStyle/>
          <a:p>
            <a:r>
              <a:rPr lang="en-US" dirty="0"/>
              <a:t>2,000,000,000</a:t>
            </a:r>
          </a:p>
          <a:p>
            <a:r>
              <a:rPr lang="en-US" dirty="0"/>
              <a:t>8 </a:t>
            </a:r>
          </a:p>
          <a:p>
            <a:r>
              <a:rPr lang="en-US" dirty="0"/>
              <a:t>112</a:t>
            </a:r>
          </a:p>
          <a:p>
            <a:r>
              <a:rPr lang="en-US" dirty="0"/>
              <a:t>50,000 </a:t>
            </a:r>
          </a:p>
          <a:p>
            <a:r>
              <a:rPr lang="en-US" dirty="0"/>
              <a:t>500,000</a:t>
            </a:r>
          </a:p>
        </p:txBody>
      </p:sp>
      <p:sp>
        <p:nvSpPr>
          <p:cNvPr id="4" name="Content Placeholder 2">
            <a:extLst>
              <a:ext uri="{FF2B5EF4-FFF2-40B4-BE49-F238E27FC236}">
                <a16:creationId xmlns:a16="http://schemas.microsoft.com/office/drawing/2014/main" id="{134C4150-BD30-0DB9-3CB3-84C5BED9CC64}"/>
              </a:ext>
            </a:extLst>
          </p:cNvPr>
          <p:cNvSpPr txBox="1">
            <a:spLocks/>
          </p:cNvSpPr>
          <p:nvPr/>
        </p:nvSpPr>
        <p:spPr>
          <a:xfrm>
            <a:off x="4246686" y="2100579"/>
            <a:ext cx="6392010" cy="407638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Google searches daily (US)</a:t>
            </a:r>
          </a:p>
          <a:p>
            <a:pPr marL="0" indent="0">
              <a:buNone/>
            </a:pPr>
            <a:r>
              <a:rPr lang="en-US" dirty="0"/>
              <a:t>Hours average daily screen time</a:t>
            </a:r>
          </a:p>
          <a:p>
            <a:pPr marL="0" indent="0">
              <a:buNone/>
            </a:pPr>
            <a:r>
              <a:rPr lang="en-US" dirty="0"/>
              <a:t>Extension services</a:t>
            </a:r>
          </a:p>
          <a:p>
            <a:pPr marL="0" indent="0">
              <a:buNone/>
            </a:pPr>
            <a:r>
              <a:rPr lang="en-US" dirty="0"/>
              <a:t>Ask Extension questions annually</a:t>
            </a:r>
          </a:p>
          <a:p>
            <a:pPr marL="0" indent="0">
              <a:buNone/>
            </a:pPr>
            <a:r>
              <a:rPr lang="en-US" dirty="0"/>
              <a:t>Ask Extension questions in database</a:t>
            </a:r>
          </a:p>
        </p:txBody>
      </p:sp>
    </p:spTree>
    <p:extLst>
      <p:ext uri="{BB962C8B-B14F-4D97-AF65-F5344CB8AC3E}">
        <p14:creationId xmlns:p14="http://schemas.microsoft.com/office/powerpoint/2010/main" val="27242667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449CF54-5FE0-2628-FE65-2C654F293E44}"/>
              </a:ext>
            </a:extLst>
          </p:cNvPr>
          <p:cNvSpPr>
            <a:spLocks noGrp="1"/>
          </p:cNvSpPr>
          <p:nvPr>
            <p:ph type="title"/>
          </p:nvPr>
        </p:nvSpPr>
        <p:spPr>
          <a:xfrm>
            <a:off x="1014141" y="1450655"/>
            <a:ext cx="3932030" cy="3956690"/>
          </a:xfrm>
        </p:spPr>
        <p:txBody>
          <a:bodyPr vert="horz" lIns="91440" tIns="45720" rIns="91440" bIns="45720" rtlCol="0" anchor="ctr">
            <a:normAutofit/>
          </a:bodyPr>
          <a:lstStyle/>
          <a:p>
            <a:pPr>
              <a:lnSpc>
                <a:spcPct val="90000"/>
              </a:lnSpc>
              <a:spcBef>
                <a:spcPct val="0"/>
              </a:spcBef>
            </a:pPr>
            <a:r>
              <a:rPr lang="en-US" sz="5000" kern="1200" dirty="0">
                <a:solidFill>
                  <a:schemeClr val="bg1"/>
                </a:solidFill>
                <a:latin typeface="+mj-lt"/>
                <a:ea typeface="+mj-ea"/>
                <a:cs typeface="+mj-cs"/>
              </a:rPr>
              <a:t>Trustworthy Answers, </a:t>
            </a:r>
            <a:br>
              <a:rPr lang="en-US" sz="5000" kern="1200" dirty="0">
                <a:solidFill>
                  <a:schemeClr val="bg1"/>
                </a:solidFill>
                <a:latin typeface="+mj-lt"/>
                <a:ea typeface="+mj-ea"/>
                <a:cs typeface="+mj-cs"/>
              </a:rPr>
            </a:br>
            <a:r>
              <a:rPr lang="en-US" sz="5000" kern="1200" dirty="0">
                <a:solidFill>
                  <a:schemeClr val="bg1"/>
                </a:solidFill>
                <a:latin typeface="+mj-lt"/>
                <a:ea typeface="+mj-ea"/>
                <a:cs typeface="+mj-cs"/>
              </a:rPr>
              <a:t>On Demand</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3D6C5B4-C496-7A0A-E0D2-B92CB71577A8}"/>
              </a:ext>
            </a:extLst>
          </p:cNvPr>
          <p:cNvSpPr>
            <a:spLocks noGrp="1"/>
          </p:cNvSpPr>
          <p:nvPr>
            <p:ph type="body" idx="1"/>
          </p:nvPr>
        </p:nvSpPr>
        <p:spPr>
          <a:xfrm>
            <a:off x="6096000" y="1353551"/>
            <a:ext cx="5353227" cy="4571972"/>
          </a:xfrm>
        </p:spPr>
        <p:txBody>
          <a:bodyPr vert="horz" lIns="91440" tIns="45720" rIns="91440" bIns="45720" rtlCol="0" anchor="ctr">
            <a:normAutofit/>
          </a:bodyPr>
          <a:lstStyle/>
          <a:p>
            <a:pPr indent="-228600" fontAlgn="base">
              <a:lnSpc>
                <a:spcPct val="90000"/>
              </a:lnSpc>
              <a:spcAft>
                <a:spcPts val="600"/>
              </a:spcAft>
              <a:buFont typeface="Arial" panose="020B0604020202020204" pitchFamily="34" charset="0"/>
              <a:buChar char="•"/>
            </a:pPr>
            <a:r>
              <a:rPr lang="en-US" dirty="0">
                <a:solidFill>
                  <a:schemeClr val="bg1"/>
                </a:solidFill>
              </a:rPr>
              <a:t>AI chatbot</a:t>
            </a:r>
          </a:p>
          <a:p>
            <a:pPr indent="-228600" fontAlgn="base">
              <a:lnSpc>
                <a:spcPct val="90000"/>
              </a:lnSpc>
              <a:spcAft>
                <a:spcPts val="600"/>
              </a:spcAft>
              <a:buFont typeface="Arial" panose="020B0604020202020204" pitchFamily="34" charset="0"/>
              <a:buChar char="•"/>
            </a:pPr>
            <a:r>
              <a:rPr lang="en-US" dirty="0">
                <a:solidFill>
                  <a:schemeClr val="bg1"/>
                </a:solidFill>
              </a:rPr>
              <a:t>Shared data</a:t>
            </a:r>
          </a:p>
          <a:p>
            <a:pPr indent="-228600" fontAlgn="base">
              <a:lnSpc>
                <a:spcPct val="90000"/>
              </a:lnSpc>
              <a:spcAft>
                <a:spcPts val="600"/>
              </a:spcAft>
              <a:buFont typeface="Arial" panose="020B0604020202020204" pitchFamily="34" charset="0"/>
              <a:buChar char="•"/>
            </a:pPr>
            <a:r>
              <a:rPr lang="en-US" dirty="0">
                <a:solidFill>
                  <a:schemeClr val="bg1"/>
                </a:solidFill>
              </a:rPr>
              <a:t>Localized and deployed locally</a:t>
            </a:r>
          </a:p>
        </p:txBody>
      </p:sp>
    </p:spTree>
    <p:extLst>
      <p:ext uri="{BB962C8B-B14F-4D97-AF65-F5344CB8AC3E}">
        <p14:creationId xmlns:p14="http://schemas.microsoft.com/office/powerpoint/2010/main" val="1668768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83">
          <a:extLst>
            <a:ext uri="{FF2B5EF4-FFF2-40B4-BE49-F238E27FC236}">
              <a16:creationId xmlns:a16="http://schemas.microsoft.com/office/drawing/2014/main" id="{7EB116AD-1557-978F-D9C0-76A0C84DD2C6}"/>
            </a:ext>
          </a:extLst>
        </p:cNvPr>
        <p:cNvGrpSpPr/>
        <p:nvPr/>
      </p:nvGrpSpPr>
      <p:grpSpPr>
        <a:xfrm>
          <a:off x="0" y="0"/>
          <a:ext cx="0" cy="0"/>
          <a:chOff x="0" y="0"/>
          <a:chExt cx="0" cy="0"/>
        </a:xfrm>
      </p:grpSpPr>
      <p:sp>
        <p:nvSpPr>
          <p:cNvPr id="214" name="Rectangle 21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0" name="Picture 209">
            <a:extLst>
              <a:ext uri="{FF2B5EF4-FFF2-40B4-BE49-F238E27FC236}">
                <a16:creationId xmlns:a16="http://schemas.microsoft.com/office/drawing/2014/main" id="{4F91E06A-9014-D94A-D5DB-9BA9A169FCC3}"/>
              </a:ext>
            </a:extLst>
          </p:cNvPr>
          <p:cNvPicPr>
            <a:picLocks noChangeAspect="1"/>
          </p:cNvPicPr>
          <p:nvPr/>
        </p:nvPicPr>
        <p:blipFill rotWithShape="1">
          <a:blip r:embed="rId3">
            <a:alphaModFix amt="35000"/>
          </a:blip>
          <a:srcRect t="5647" b="10083"/>
          <a:stretch/>
        </p:blipFill>
        <p:spPr>
          <a:xfrm>
            <a:off x="0" y="240955"/>
            <a:ext cx="12191980" cy="6857990"/>
          </a:xfrm>
          <a:prstGeom prst="rect">
            <a:avLst/>
          </a:prstGeom>
        </p:spPr>
      </p:pic>
      <p:sp>
        <p:nvSpPr>
          <p:cNvPr id="184" name="Google Shape;184;g29d66a998f4_0_120">
            <a:extLst>
              <a:ext uri="{FF2B5EF4-FFF2-40B4-BE49-F238E27FC236}">
                <a16:creationId xmlns:a16="http://schemas.microsoft.com/office/drawing/2014/main" id="{6AAF82B7-04BA-2450-DA6B-8DAFB5005005}"/>
              </a:ext>
            </a:extLst>
          </p:cNvPr>
          <p:cNvSpPr txBox="1">
            <a:spLocks noGrp="1"/>
          </p:cNvSpPr>
          <p:nvPr>
            <p:ph type="title"/>
          </p:nvPr>
        </p:nvSpPr>
        <p:spPr>
          <a:xfrm>
            <a:off x="838200" y="365125"/>
            <a:ext cx="10515600" cy="1325563"/>
          </a:xfrm>
          <a:prstGeom prst="rect">
            <a:avLst/>
          </a:prstGeom>
        </p:spPr>
        <p:txBody>
          <a:bodyPr spcFirstLastPara="1" vert="horz" lIns="91440" tIns="45720" rIns="91440" bIns="45720" rtlCol="0" anchor="ctr" anchorCtr="0">
            <a:normAutofit/>
          </a:bodyPr>
          <a:lstStyle/>
          <a:p>
            <a:pPr>
              <a:lnSpc>
                <a:spcPct val="90000"/>
              </a:lnSpc>
              <a:spcBef>
                <a:spcPct val="0"/>
              </a:spcBef>
            </a:pPr>
            <a:r>
              <a:rPr lang="en-US" dirty="0">
                <a:solidFill>
                  <a:srgbClr val="FFFFFF"/>
                </a:solidFill>
              </a:rPr>
              <a:t>Guiding Principles</a:t>
            </a:r>
          </a:p>
        </p:txBody>
      </p:sp>
      <p:graphicFrame>
        <p:nvGraphicFramePr>
          <p:cNvPr id="209" name="Google Shape;185;g29d66a998f4_0_120">
            <a:extLst>
              <a:ext uri="{FF2B5EF4-FFF2-40B4-BE49-F238E27FC236}">
                <a16:creationId xmlns:a16="http://schemas.microsoft.com/office/drawing/2014/main" id="{5060F796-2C75-9838-8D29-79F691D1B11D}"/>
              </a:ext>
            </a:extLst>
          </p:cNvPr>
          <p:cNvGraphicFramePr/>
          <p:nvPr>
            <p:extLst>
              <p:ext uri="{D42A27DB-BD31-4B8C-83A1-F6EECF244321}">
                <p14:modId xmlns:p14="http://schemas.microsoft.com/office/powerpoint/2010/main" val="34359734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163889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3A7DAFA-DE8C-4D27-9E86-64AE6EABC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67473F5-B70D-4B5E-8CD5-56A579FDAE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D4A2DD72-43DD-48E5-BE34-37D49AB6DE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5" name="Oval 24">
              <a:extLst>
                <a:ext uri="{FF2B5EF4-FFF2-40B4-BE49-F238E27FC236}">
                  <a16:creationId xmlns:a16="http://schemas.microsoft.com/office/drawing/2014/main" id="{A6E47C62-9745-42CF-88FA-5AEF328A5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4478470-3E53-4D0A-B0F6-1D864CB6A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6E7D4D5-5014-4B92-AA85-4B2CCEC1B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EB0EAEB-C0DD-4336-810D-ED75F545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630DFB95-BAD6-4F63-A567-83C877647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EE3C05E-A5F0-406D-85D7-3ABCA23FA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1C52F6C8-2E89-4F61-92C7-299BEF89E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E69FF964-E599-4EFE-B276-9CA5404619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5" name="Straight Connector 34">
              <a:extLst>
                <a:ext uri="{FF2B5EF4-FFF2-40B4-BE49-F238E27FC236}">
                  <a16:creationId xmlns:a16="http://schemas.microsoft.com/office/drawing/2014/main" id="{A3CEAACF-BB30-421A-9FFB-8354E58A3E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948410E-052E-4175-960D-81C6E06059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3CEF59E-D9E0-4743-B290-527DF5F3C5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A099E97-FC99-4043-BC63-B905FD8227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F835453A-5A8D-49CA-BF02-6EB04EDDB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460608" y="2568069"/>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59346B03-32C0-4D48-A61B-11552C1863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92204" y="4660010"/>
            <a:ext cx="304800" cy="429768"/>
            <a:chOff x="215328" y="-46937"/>
            <a:chExt cx="304800" cy="2773841"/>
          </a:xfrm>
        </p:grpSpPr>
        <p:cxnSp>
          <p:nvCxnSpPr>
            <p:cNvPr id="43" name="Straight Connector 42">
              <a:extLst>
                <a:ext uri="{FF2B5EF4-FFF2-40B4-BE49-F238E27FC236}">
                  <a16:creationId xmlns:a16="http://schemas.microsoft.com/office/drawing/2014/main" id="{AB4C4700-ACA6-4E6C-999E-0D38705B24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D2ED0A8-4764-4CEB-895A-49D115A054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6B8EA3B-84A3-46F9-85E9-BBEA87B322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64C79E1-32EF-4E3D-A089-7E2B9BBB64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0DEA90BA-9EFA-431D-8EEA-76D29FE05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C8ABE731-C1A2-4FD3-9E32-0655C4878A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1" name="Straight Connector 50">
              <a:extLst>
                <a:ext uri="{FF2B5EF4-FFF2-40B4-BE49-F238E27FC236}">
                  <a16:creationId xmlns:a16="http://schemas.microsoft.com/office/drawing/2014/main" id="{11F44BFE-C10A-440D-A167-7B6230BDF1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1CF1604-D12D-4923-A2B8-7DC330A045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72004BC-A491-46FF-BCD6-915B4F4EC5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595B1FE-E2AE-4CD3-8687-500811B45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0154B2E-2526-DFE5-0524-5BFEE114DB10}"/>
              </a:ext>
            </a:extLst>
          </p:cNvPr>
          <p:cNvSpPr>
            <a:spLocks noGrp="1"/>
          </p:cNvSpPr>
          <p:nvPr>
            <p:ph type="title"/>
          </p:nvPr>
        </p:nvSpPr>
        <p:spPr>
          <a:xfrm>
            <a:off x="630936" y="4516031"/>
            <a:ext cx="10722864" cy="1578093"/>
          </a:xfrm>
          <a:noFill/>
        </p:spPr>
        <p:txBody>
          <a:bodyPr vert="horz" lIns="91440" tIns="45720" rIns="91440" bIns="45720" rtlCol="0" anchor="t">
            <a:normAutofit/>
          </a:bodyPr>
          <a:lstStyle/>
          <a:p>
            <a:r>
              <a:rPr lang="en-US" sz="4800"/>
              <a:t>Use cases</a:t>
            </a:r>
            <a:endParaRPr lang="en-US" sz="4800" kern="1200">
              <a:latin typeface="+mj-lt"/>
              <a:ea typeface="+mj-ea"/>
              <a:cs typeface="+mj-cs"/>
            </a:endParaRPr>
          </a:p>
        </p:txBody>
      </p:sp>
      <p:graphicFrame>
        <p:nvGraphicFramePr>
          <p:cNvPr id="15" name="Content Placeholder 2">
            <a:extLst>
              <a:ext uri="{FF2B5EF4-FFF2-40B4-BE49-F238E27FC236}">
                <a16:creationId xmlns:a16="http://schemas.microsoft.com/office/drawing/2014/main" id="{79F2CEF7-2654-4CB7-BF45-A7C77B8684E2}"/>
              </a:ext>
            </a:extLst>
          </p:cNvPr>
          <p:cNvGraphicFramePr>
            <a:graphicFrameLocks noGrp="1"/>
          </p:cNvGraphicFramePr>
          <p:nvPr>
            <p:ph idx="1"/>
            <p:extLst>
              <p:ext uri="{D42A27DB-BD31-4B8C-83A1-F6EECF244321}">
                <p14:modId xmlns:p14="http://schemas.microsoft.com/office/powerpoint/2010/main" val="3571427690"/>
              </p:ext>
            </p:extLst>
          </p:nvPr>
        </p:nvGraphicFramePr>
        <p:xfrm>
          <a:off x="630936" y="477675"/>
          <a:ext cx="10846762" cy="3526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208650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43421</TotalTime>
  <Words>2061</Words>
  <Application>Microsoft Macintosh PowerPoint</Application>
  <PresentationFormat>Widescreen</PresentationFormat>
  <Paragraphs>268</Paragraphs>
  <Slides>34</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Aptos</vt:lpstr>
      <vt:lpstr>Aptos Display</vt:lpstr>
      <vt:lpstr>Arial</vt:lpstr>
      <vt:lpstr>Arial Narrow</vt:lpstr>
      <vt:lpstr>Calibri</vt:lpstr>
      <vt:lpstr>Consolas</vt:lpstr>
      <vt:lpstr>Nunito</vt:lpstr>
      <vt:lpstr>Söhne</vt:lpstr>
      <vt:lpstr>Source Code Pro</vt:lpstr>
      <vt:lpstr>Office Theme</vt:lpstr>
      <vt:lpstr>PowerPoint Presentation</vt:lpstr>
      <vt:lpstr>Empowering Extension with AI</vt:lpstr>
      <vt:lpstr>PowerPoint Presentation</vt:lpstr>
      <vt:lpstr>Poll</vt:lpstr>
      <vt:lpstr>Extension Bot FAQs</vt:lpstr>
      <vt:lpstr>In the beginning…</vt:lpstr>
      <vt:lpstr>Trustworthy Answers,  On Demand</vt:lpstr>
      <vt:lpstr>Guiding Principles</vt:lpstr>
      <vt:lpstr>Use cases</vt:lpstr>
      <vt:lpstr>Benefits  </vt:lpstr>
      <vt:lpstr>Ethical Considerations and Risks for Extension</vt:lpstr>
      <vt:lpstr>ExtensionBot Interfaces</vt:lpstr>
      <vt:lpstr>Front-end implementation </vt:lpstr>
      <vt:lpstr>ChatGPT 4</vt:lpstr>
      <vt:lpstr>ExtensionBot - Data Ingestion </vt:lpstr>
      <vt:lpstr>ExtensionBot Architecture </vt:lpstr>
      <vt:lpstr>ExtensionBot LLM Performance Metrics</vt:lpstr>
      <vt:lpstr>What have we learned?</vt:lpstr>
      <vt:lpstr>Roadmap</vt:lpstr>
      <vt:lpstr>Questions?</vt:lpstr>
      <vt:lpstr>Links</vt:lpstr>
      <vt:lpstr>Thank you!</vt:lpstr>
      <vt:lpstr>Bonus slides past here</vt:lpstr>
      <vt:lpstr>Reporting Dashboard</vt:lpstr>
      <vt:lpstr>Implications of Generative AI on Extension</vt:lpstr>
      <vt:lpstr>Extension Bot - Trustworthy by Design</vt:lpstr>
      <vt:lpstr>Recommended Reading</vt:lpstr>
      <vt:lpstr>ExtensionBot Embedding Model Performance Metrics</vt:lpstr>
      <vt:lpstr>ExtensionBot Configuration Options</vt:lpstr>
      <vt:lpstr>About ExtensionBot</vt:lpstr>
      <vt:lpstr>PowerPoint Presentation</vt:lpstr>
      <vt:lpstr>Ask Extension Application</vt:lpstr>
      <vt:lpstr>About Me</vt:lpstr>
      <vt:lpstr>How to start using ExtensionBot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ExtensionBot OSU Agriculture Brown Bag Session February 7, 2024</dc:title>
  <dc:creator>Warren, David</dc:creator>
  <cp:lastModifiedBy>Warren, David</cp:lastModifiedBy>
  <cp:revision>55</cp:revision>
  <dcterms:created xsi:type="dcterms:W3CDTF">2024-02-07T21:17:27Z</dcterms:created>
  <dcterms:modified xsi:type="dcterms:W3CDTF">2024-05-15T11:23:46Z</dcterms:modified>
</cp:coreProperties>
</file>