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5143500" cx="9144000"/>
  <p:notesSz cx="6858000" cy="9144000"/>
  <p:embeddedFontLst>
    <p:embeddedFont>
      <p:font typeface="Cormorant Garamond"/>
      <p:regular r:id="rId18"/>
      <p:bold r:id="rId19"/>
      <p:italic r:id="rId20"/>
      <p:boldItalic r:id="rId21"/>
    </p:embeddedFont>
    <p:embeddedFont>
      <p:font typeface="Roboto"/>
      <p:regular r:id="rId22"/>
      <p:bold r:id="rId23"/>
      <p:italic r:id="rId24"/>
      <p:boldItalic r:id="rId25"/>
    </p:embeddedFont>
    <p:embeddedFont>
      <p:font typeface="Montserrat"/>
      <p:regular r:id="rId26"/>
      <p:bold r:id="rId27"/>
      <p:italic r:id="rId28"/>
      <p:boldItalic r:id="rId29"/>
    </p:embeddedFont>
    <p:embeddedFont>
      <p:font typeface="Lora SemiBold"/>
      <p:regular r:id="rId30"/>
      <p:bold r:id="rId31"/>
      <p:italic r:id="rId32"/>
      <p:boldItalic r:id="rId33"/>
    </p:embeddedFont>
    <p:embeddedFont>
      <p:font typeface="Bebas Neue"/>
      <p:regular r:id="rId34"/>
    </p:embeddedFont>
    <p:embeddedFont>
      <p:font typeface="Pathway Gothic One"/>
      <p:regular r:id="rId35"/>
    </p:embeddedFont>
    <p:embeddedFont>
      <p:font typeface="Fira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rmorantGaramond-italic.fntdata"/><Relationship Id="rId22" Type="http://schemas.openxmlformats.org/officeDocument/2006/relationships/font" Target="fonts/Roboto-regular.fntdata"/><Relationship Id="rId21" Type="http://schemas.openxmlformats.org/officeDocument/2006/relationships/font" Target="fonts/CormorantGaramond-boldItalic.fntdata"/><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Montserrat-regular.fntdata"/><Relationship Id="rId25" Type="http://schemas.openxmlformats.org/officeDocument/2006/relationships/font" Target="fonts/Roboto-boldItalic.fntdata"/><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Montserrat-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oraSemiBold-bold.fntdata"/><Relationship Id="rId30" Type="http://schemas.openxmlformats.org/officeDocument/2006/relationships/font" Target="fonts/LoraSemiBold-regular.fntdata"/><Relationship Id="rId11" Type="http://schemas.openxmlformats.org/officeDocument/2006/relationships/slide" Target="slides/slide5.xml"/><Relationship Id="rId33" Type="http://schemas.openxmlformats.org/officeDocument/2006/relationships/font" Target="fonts/LoraSemiBold-boldItalic.fntdata"/><Relationship Id="rId10" Type="http://schemas.openxmlformats.org/officeDocument/2006/relationships/slide" Target="slides/slide4.xml"/><Relationship Id="rId32" Type="http://schemas.openxmlformats.org/officeDocument/2006/relationships/font" Target="fonts/LoraSemiBold-italic.fntdata"/><Relationship Id="rId13" Type="http://schemas.openxmlformats.org/officeDocument/2006/relationships/slide" Target="slides/slide7.xml"/><Relationship Id="rId35" Type="http://schemas.openxmlformats.org/officeDocument/2006/relationships/font" Target="fonts/PathwayGothicOne-regular.fntdata"/><Relationship Id="rId12" Type="http://schemas.openxmlformats.org/officeDocument/2006/relationships/slide" Target="slides/slide6.xml"/><Relationship Id="rId34" Type="http://schemas.openxmlformats.org/officeDocument/2006/relationships/font" Target="fonts/BebasNeue-regular.fntdata"/><Relationship Id="rId15" Type="http://schemas.openxmlformats.org/officeDocument/2006/relationships/slide" Target="slides/slide9.xml"/><Relationship Id="rId37" Type="http://schemas.openxmlformats.org/officeDocument/2006/relationships/font" Target="fonts/FiraSans-bold.fntdata"/><Relationship Id="rId14" Type="http://schemas.openxmlformats.org/officeDocument/2006/relationships/slide" Target="slides/slide8.xml"/><Relationship Id="rId36" Type="http://schemas.openxmlformats.org/officeDocument/2006/relationships/font" Target="fonts/FiraSans-regular.fntdata"/><Relationship Id="rId17" Type="http://schemas.openxmlformats.org/officeDocument/2006/relationships/slide" Target="slides/slide11.xml"/><Relationship Id="rId39" Type="http://schemas.openxmlformats.org/officeDocument/2006/relationships/font" Target="fonts/FiraSans-boldItalic.fntdata"/><Relationship Id="rId16" Type="http://schemas.openxmlformats.org/officeDocument/2006/relationships/slide" Target="slides/slide10.xml"/><Relationship Id="rId38" Type="http://schemas.openxmlformats.org/officeDocument/2006/relationships/font" Target="fonts/FiraSans-italic.fntdata"/><Relationship Id="rId19" Type="http://schemas.openxmlformats.org/officeDocument/2006/relationships/font" Target="fonts/CormorantGaramond-bold.fntdata"/><Relationship Id="rId18" Type="http://schemas.openxmlformats.org/officeDocument/2006/relationships/font" Target="fonts/CormorantGaramon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8a769fa263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28a769fa263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t/>
            </a:r>
            <a:endParaRPr>
              <a:latin typeface="Fira Sans"/>
              <a:ea typeface="Fira Sans"/>
              <a:cs typeface="Fira Sans"/>
              <a:sym typeface="Fira Sans"/>
            </a:endParaRPr>
          </a:p>
        </p:txBody>
      </p:sp>
      <p:sp>
        <p:nvSpPr>
          <p:cNvPr id="135" name="Google Shape;135;g28a769fa263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dc492d771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g2dc492d7719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913a1e417f_0_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g2913a1e417f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8b32d3487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8b32d3487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Fira Sans"/>
              <a:ea typeface="Fira Sans"/>
              <a:cs typeface="Fira Sans"/>
              <a:sym typeface="Fira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8b32d34877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8b32d34877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e96205a6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e96205a6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6ed6d81e54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26ed6d81e54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SzPts val="1100"/>
              <a:buNone/>
            </a:pPr>
            <a:r>
              <a:t/>
            </a:r>
            <a:endParaRPr/>
          </a:p>
        </p:txBody>
      </p:sp>
      <p:sp>
        <p:nvSpPr>
          <p:cNvPr id="184" name="Google Shape;184;g26ed6d81e54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8b32d34877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8b32d34877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6ed6d81e5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6ed6d81e5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6ed6d81e5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6ed6d81e5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000"/>
              <a:t>Coffee</a:t>
            </a:r>
            <a:endParaRPr b="1" sz="1000"/>
          </a:p>
          <a:p>
            <a:pPr indent="0" lvl="0" marL="0" rtl="0" algn="ctr">
              <a:lnSpc>
                <a:spcPct val="115000"/>
              </a:lnSpc>
              <a:spcBef>
                <a:spcPts val="0"/>
              </a:spcBef>
              <a:spcAft>
                <a:spcPts val="0"/>
              </a:spcAft>
              <a:buNone/>
            </a:pPr>
            <a:r>
              <a:rPr b="1" lang="en" sz="1000"/>
              <a:t>Dairy</a:t>
            </a:r>
            <a:endParaRPr b="1" sz="1000"/>
          </a:p>
          <a:p>
            <a:pPr indent="0" lvl="0" marL="0" rtl="0" algn="ctr">
              <a:lnSpc>
                <a:spcPct val="115000"/>
              </a:lnSpc>
              <a:spcBef>
                <a:spcPts val="0"/>
              </a:spcBef>
              <a:spcAft>
                <a:spcPts val="0"/>
              </a:spcAft>
              <a:buNone/>
            </a:pPr>
            <a:r>
              <a:rPr b="1" lang="en" sz="1000"/>
              <a:t>Potato</a:t>
            </a:r>
            <a:endParaRPr b="1" sz="1000"/>
          </a:p>
          <a:p>
            <a:pPr indent="0" lvl="0" marL="0" rtl="0" algn="ctr">
              <a:lnSpc>
                <a:spcPct val="115000"/>
              </a:lnSpc>
              <a:spcBef>
                <a:spcPts val="0"/>
              </a:spcBef>
              <a:spcAft>
                <a:spcPts val="0"/>
              </a:spcAft>
              <a:buNone/>
            </a:pPr>
            <a:r>
              <a:rPr b="1" lang="en" sz="1000"/>
              <a:t>Avocado</a:t>
            </a:r>
            <a:endParaRPr b="1" sz="1000"/>
          </a:p>
          <a:p>
            <a:pPr indent="0" lvl="0" marL="0" rtl="0" algn="ctr">
              <a:lnSpc>
                <a:spcPct val="115000"/>
              </a:lnSpc>
              <a:spcBef>
                <a:spcPts val="0"/>
              </a:spcBef>
              <a:spcAft>
                <a:spcPts val="0"/>
              </a:spcAft>
              <a:buNone/>
            </a:pPr>
            <a:r>
              <a:rPr b="1" lang="en" sz="1000"/>
              <a:t>Chicken</a:t>
            </a:r>
            <a:endParaRPr b="1" sz="1000"/>
          </a:p>
          <a:p>
            <a:pPr indent="0" lvl="0" marL="0" rtl="0" algn="ctr">
              <a:lnSpc>
                <a:spcPct val="115000"/>
              </a:lnSpc>
              <a:spcBef>
                <a:spcPts val="0"/>
              </a:spcBef>
              <a:spcAft>
                <a:spcPts val="0"/>
              </a:spcAft>
              <a:buNone/>
            </a:pPr>
            <a:r>
              <a:rPr b="1" lang="en" sz="1000"/>
              <a:t>Banana</a:t>
            </a:r>
            <a:endParaRPr b="1" sz="1000"/>
          </a:p>
          <a:p>
            <a:pPr indent="0" lvl="0" marL="0" rtl="0" algn="ctr">
              <a:lnSpc>
                <a:spcPct val="115000"/>
              </a:lnSpc>
              <a:spcBef>
                <a:spcPts val="0"/>
              </a:spcBef>
              <a:spcAft>
                <a:spcPts val="0"/>
              </a:spcAft>
              <a:buNone/>
            </a:pPr>
            <a:r>
              <a:rPr b="1" lang="en" sz="1000"/>
              <a:t>Cabbage</a:t>
            </a:r>
            <a:endParaRPr b="1" sz="1000"/>
          </a:p>
          <a:p>
            <a:pPr indent="0" lvl="0" marL="0" rtl="0" algn="ctr">
              <a:lnSpc>
                <a:spcPct val="115000"/>
              </a:lnSpc>
              <a:spcBef>
                <a:spcPts val="0"/>
              </a:spcBef>
              <a:spcAft>
                <a:spcPts val="0"/>
              </a:spcAft>
              <a:buNone/>
            </a:pPr>
            <a:r>
              <a:rPr b="1" lang="en" sz="1000"/>
              <a:t>Mango</a:t>
            </a:r>
            <a:endParaRPr b="1" sz="1000"/>
          </a:p>
          <a:p>
            <a:pPr indent="0" lvl="0" marL="0" rtl="0" algn="l">
              <a:spcBef>
                <a:spcPts val="0"/>
              </a:spcBef>
              <a:spcAft>
                <a:spcPts val="0"/>
              </a:spcAft>
              <a:buClr>
                <a:schemeClr val="dk1"/>
              </a:buClr>
              <a:buSzPts val="1100"/>
              <a:buFont typeface="Arial"/>
              <a:buNone/>
            </a:pPr>
            <a:r>
              <a:t/>
            </a:r>
            <a:endParaRPr b="1" sz="1600">
              <a:solidFill>
                <a:schemeClr val="dk1"/>
              </a:solidFill>
              <a:latin typeface="Fira Sans"/>
              <a:ea typeface="Fira Sans"/>
              <a:cs typeface="Fira Sans"/>
              <a:sym typeface="Fira Sans"/>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6ed6d81e54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6ed6d81e54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SzPts val="1100"/>
              <a:buNone/>
            </a:pPr>
            <a:r>
              <a:rPr lang="en"/>
              <a:t>The so-called developed and developing world divide can’t be closed by technology alone.  Things like physical infrastructure, human capital, political institutions, and finance are necessary foundations to the gains that technology can provide.  Technology is really only good at magnifying human intent and capability.  We’ve found success only comes through partnerships with government, NGO, and private sector agencies that already work with farmers and where technology can improve their efficiency and broaden the participation of the communities that they work with. That’s when video, for instance, can spark the curiosity of farmers to take their “one small step” toward improving their lives and those around them.</a:t>
            </a:r>
            <a:endParaRPr/>
          </a:p>
        </p:txBody>
      </p:sp>
      <p:sp>
        <p:nvSpPr>
          <p:cNvPr id="249" name="Google Shape;249;g26ed6d81e54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 name="Google Shape;58;p1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 name="Google Shape;59;p1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Title Only">
  <p:cSld name="D. Title Only">
    <p:spTree>
      <p:nvGrpSpPr>
        <p:cNvPr id="60" name="Shape 60"/>
        <p:cNvGrpSpPr/>
        <p:nvPr/>
      </p:nvGrpSpPr>
      <p:grpSpPr>
        <a:xfrm>
          <a:off x="0" y="0"/>
          <a:ext cx="0" cy="0"/>
          <a:chOff x="0" y="0"/>
          <a:chExt cx="0" cy="0"/>
        </a:xfrm>
      </p:grpSpPr>
      <p:sp>
        <p:nvSpPr>
          <p:cNvPr id="61" name="Google Shape;61;p15"/>
          <p:cNvSpPr txBox="1"/>
          <p:nvPr>
            <p:ph type="title"/>
          </p:nvPr>
        </p:nvSpPr>
        <p:spPr>
          <a:xfrm>
            <a:off x="349678" y="512471"/>
            <a:ext cx="8305800" cy="554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3D3D3F"/>
              </a:buClr>
              <a:buSzPts val="1800"/>
              <a:buFont typeface="Arial"/>
              <a:buNone/>
              <a:defRPr>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32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16"/>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 name="Google Shape;64;p16"/>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65" name="Google Shape;65;p1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6" name="Google Shape;66;p1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7" name="Google Shape;67;p1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 name="Shape 68"/>
        <p:cNvGrpSpPr/>
        <p:nvPr/>
      </p:nvGrpSpPr>
      <p:grpSpPr>
        <a:xfrm>
          <a:off x="0" y="0"/>
          <a:ext cx="0" cy="0"/>
          <a:chOff x="0" y="0"/>
          <a:chExt cx="0" cy="0"/>
        </a:xfrm>
      </p:grpSpPr>
      <p:sp>
        <p:nvSpPr>
          <p:cNvPr id="69" name="Google Shape;69;p1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0" name="Google Shape;70;p17"/>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71" name="Google Shape;71;p1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2" name="Google Shape;72;p1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3" name="Google Shape;73;p1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4" name="Shape 74"/>
        <p:cNvGrpSpPr/>
        <p:nvPr/>
      </p:nvGrpSpPr>
      <p:grpSpPr>
        <a:xfrm>
          <a:off x="0" y="0"/>
          <a:ext cx="0" cy="0"/>
          <a:chOff x="0" y="0"/>
          <a:chExt cx="0" cy="0"/>
        </a:xfrm>
      </p:grpSpPr>
      <p:sp>
        <p:nvSpPr>
          <p:cNvPr id="75" name="Google Shape;75;p18"/>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dk1"/>
              </a:buClr>
              <a:buSzPts val="4000"/>
              <a:buFont typeface="Calibri"/>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 name="Google Shape;76;p18"/>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77" name="Google Shape;77;p1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8" name="Google Shape;78;p1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9" name="Google Shape;79;p1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0" name="Shape 80"/>
        <p:cNvGrpSpPr/>
        <p:nvPr/>
      </p:nvGrpSpPr>
      <p:grpSpPr>
        <a:xfrm>
          <a:off x="0" y="0"/>
          <a:ext cx="0" cy="0"/>
          <a:chOff x="0" y="0"/>
          <a:chExt cx="0" cy="0"/>
        </a:xfrm>
      </p:grpSpPr>
      <p:sp>
        <p:nvSpPr>
          <p:cNvPr id="81" name="Google Shape;81;p1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9"/>
          <p:cNvSpPr txBox="1"/>
          <p:nvPr>
            <p:ph idx="1" type="body"/>
          </p:nvPr>
        </p:nvSpPr>
        <p:spPr>
          <a:xfrm>
            <a:off x="457200" y="1200151"/>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83" name="Google Shape;83;p19"/>
          <p:cNvSpPr txBox="1"/>
          <p:nvPr>
            <p:ph idx="2" type="body"/>
          </p:nvPr>
        </p:nvSpPr>
        <p:spPr>
          <a:xfrm>
            <a:off x="4648200" y="1200151"/>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84" name="Google Shape;84;p1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5" name="Google Shape;85;p1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6" name="Google Shape;86;p1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7" name="Shape 87"/>
        <p:cNvGrpSpPr/>
        <p:nvPr/>
      </p:nvGrpSpPr>
      <p:grpSpPr>
        <a:xfrm>
          <a:off x="0" y="0"/>
          <a:ext cx="0" cy="0"/>
          <a:chOff x="0" y="0"/>
          <a:chExt cx="0" cy="0"/>
        </a:xfrm>
      </p:grpSpPr>
      <p:sp>
        <p:nvSpPr>
          <p:cNvPr id="88" name="Google Shape;88;p2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44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20"/>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90" name="Google Shape;90;p20"/>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91" name="Google Shape;91;p20"/>
          <p:cNvSpPr txBox="1"/>
          <p:nvPr>
            <p:ph idx="3" type="body"/>
          </p:nvPr>
        </p:nvSpPr>
        <p:spPr>
          <a:xfrm>
            <a:off x="4645026" y="1151335"/>
            <a:ext cx="4041900" cy="4797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92" name="Google Shape;92;p20"/>
          <p:cNvSpPr txBox="1"/>
          <p:nvPr>
            <p:ph idx="4" type="body"/>
          </p:nvPr>
        </p:nvSpPr>
        <p:spPr>
          <a:xfrm>
            <a:off x="4645026" y="1631156"/>
            <a:ext cx="4041900" cy="29634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93" name="Google Shape;93;p2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p2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p2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2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8" name="Google Shape;98;p2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2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 name="Google Shape;100;p2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1" name="Shape 101"/>
        <p:cNvGrpSpPr/>
        <p:nvPr/>
      </p:nvGrpSpPr>
      <p:grpSpPr>
        <a:xfrm>
          <a:off x="0" y="0"/>
          <a:ext cx="0" cy="0"/>
          <a:chOff x="0" y="0"/>
          <a:chExt cx="0" cy="0"/>
        </a:xfrm>
      </p:grpSpPr>
      <p:sp>
        <p:nvSpPr>
          <p:cNvPr id="102" name="Google Shape;102;p22"/>
          <p:cNvSpPr txBox="1"/>
          <p:nvPr>
            <p:ph type="title"/>
          </p:nvPr>
        </p:nvSpPr>
        <p:spPr>
          <a:xfrm>
            <a:off x="457201" y="204787"/>
            <a:ext cx="3008400" cy="8715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3" name="Google Shape;103;p22"/>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104" name="Google Shape;104;p22"/>
          <p:cNvSpPr txBox="1"/>
          <p:nvPr>
            <p:ph idx="2" type="body"/>
          </p:nvPr>
        </p:nvSpPr>
        <p:spPr>
          <a:xfrm>
            <a:off x="457201" y="1076326"/>
            <a:ext cx="3008400" cy="35184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105" name="Google Shape;105;p2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 name="Google Shape;106;p2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 name="Google Shape;107;p2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8" name="Shape 108"/>
        <p:cNvGrpSpPr/>
        <p:nvPr/>
      </p:nvGrpSpPr>
      <p:grpSpPr>
        <a:xfrm>
          <a:off x="0" y="0"/>
          <a:ext cx="0" cy="0"/>
          <a:chOff x="0" y="0"/>
          <a:chExt cx="0" cy="0"/>
        </a:xfrm>
      </p:grpSpPr>
      <p:sp>
        <p:nvSpPr>
          <p:cNvPr id="109" name="Google Shape;109;p23"/>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0" name="Google Shape;110;p23"/>
          <p:cNvSpPr/>
          <p:nvPr>
            <p:ph idx="2" type="pic"/>
          </p:nvPr>
        </p:nvSpPr>
        <p:spPr>
          <a:xfrm>
            <a:off x="1792288" y="459581"/>
            <a:ext cx="5486400" cy="3086100"/>
          </a:xfrm>
          <a:prstGeom prst="rect">
            <a:avLst/>
          </a:prstGeom>
          <a:noFill/>
          <a:ln>
            <a:noFill/>
          </a:ln>
        </p:spPr>
      </p:sp>
      <p:sp>
        <p:nvSpPr>
          <p:cNvPr id="111" name="Google Shape;111;p23"/>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112" name="Google Shape;112;p2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3" name="Google Shape;113;p2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4" name="Google Shape;114;p2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5" name="Shape 115"/>
        <p:cNvGrpSpPr/>
        <p:nvPr/>
      </p:nvGrpSpPr>
      <p:grpSpPr>
        <a:xfrm>
          <a:off x="0" y="0"/>
          <a:ext cx="0" cy="0"/>
          <a:chOff x="0" y="0"/>
          <a:chExt cx="0" cy="0"/>
        </a:xfrm>
      </p:grpSpPr>
      <p:sp>
        <p:nvSpPr>
          <p:cNvPr id="116" name="Google Shape;116;p2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7" name="Google Shape;117;p24"/>
          <p:cNvSpPr txBox="1"/>
          <p:nvPr>
            <p:ph idx="1" type="body"/>
          </p:nvPr>
        </p:nvSpPr>
        <p:spPr>
          <a:xfrm rot="5400000">
            <a:off x="2874750" y="-1217399"/>
            <a:ext cx="3394500" cy="82296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18" name="Google Shape;118;p2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p2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0" name="Google Shape;120;p2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1" name="Shape 121"/>
        <p:cNvGrpSpPr/>
        <p:nvPr/>
      </p:nvGrpSpPr>
      <p:grpSpPr>
        <a:xfrm>
          <a:off x="0" y="0"/>
          <a:ext cx="0" cy="0"/>
          <a:chOff x="0" y="0"/>
          <a:chExt cx="0" cy="0"/>
        </a:xfrm>
      </p:grpSpPr>
      <p:sp>
        <p:nvSpPr>
          <p:cNvPr id="122" name="Google Shape;122;p25"/>
          <p:cNvSpPr txBox="1"/>
          <p:nvPr>
            <p:ph type="title"/>
          </p:nvPr>
        </p:nvSpPr>
        <p:spPr>
          <a:xfrm rot="5400000">
            <a:off x="5463750" y="1371629"/>
            <a:ext cx="4388700" cy="20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3" name="Google Shape;123;p25"/>
          <p:cNvSpPr txBox="1"/>
          <p:nvPr>
            <p:ph idx="1" type="body"/>
          </p:nvPr>
        </p:nvSpPr>
        <p:spPr>
          <a:xfrm rot="5400000">
            <a:off x="1272750" y="-609571"/>
            <a:ext cx="4388700" cy="60198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24" name="Google Shape;124;p2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5" name="Google Shape;125;p2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6" name="Google Shape;126;p2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one third" showMasterSp="0">
  <p:cSld name="D. Green one third">
    <p:bg>
      <p:bgPr>
        <a:solidFill>
          <a:schemeClr val="dk1"/>
        </a:solidFill>
      </p:bgPr>
    </p:bg>
    <p:spTree>
      <p:nvGrpSpPr>
        <p:cNvPr id="127" name="Shape 127"/>
        <p:cNvGrpSpPr/>
        <p:nvPr/>
      </p:nvGrpSpPr>
      <p:grpSpPr>
        <a:xfrm>
          <a:off x="0" y="0"/>
          <a:ext cx="0" cy="0"/>
          <a:chOff x="0" y="0"/>
          <a:chExt cx="0" cy="0"/>
        </a:xfrm>
      </p:grpSpPr>
      <p:pic>
        <p:nvPicPr>
          <p:cNvPr id="128" name="Google Shape;128;p26"/>
          <p:cNvPicPr preferRelativeResize="0"/>
          <p:nvPr/>
        </p:nvPicPr>
        <p:blipFill rotWithShape="1">
          <a:blip r:embed="rId2">
            <a:alphaModFix/>
          </a:blip>
          <a:srcRect b="27" l="29401" r="91" t="8740"/>
          <a:stretch/>
        </p:blipFill>
        <p:spPr>
          <a:xfrm flipH="1">
            <a:off x="2753301" y="0"/>
            <a:ext cx="312713" cy="5143500"/>
          </a:xfrm>
          <a:prstGeom prst="rect">
            <a:avLst/>
          </a:prstGeom>
          <a:noFill/>
          <a:ln>
            <a:noFill/>
          </a:ln>
        </p:spPr>
      </p:pic>
      <p:sp>
        <p:nvSpPr>
          <p:cNvPr id="129" name="Google Shape;129;p26"/>
          <p:cNvSpPr txBox="1"/>
          <p:nvPr>
            <p:ph type="title"/>
          </p:nvPr>
        </p:nvSpPr>
        <p:spPr>
          <a:xfrm>
            <a:off x="349678" y="2010827"/>
            <a:ext cx="2468700" cy="11220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0" name="Google Shape;130;p26"/>
          <p:cNvSpPr/>
          <p:nvPr/>
        </p:nvSpPr>
        <p:spPr>
          <a:xfrm>
            <a:off x="3060572" y="-982"/>
            <a:ext cx="6083400" cy="5144400"/>
          </a:xfrm>
          <a:prstGeom prst="rect">
            <a:avLst/>
          </a:pr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31" name="Google Shape;131;p26"/>
          <p:cNvSpPr txBox="1"/>
          <p:nvPr/>
        </p:nvSpPr>
        <p:spPr>
          <a:xfrm>
            <a:off x="6553200" y="4767263"/>
            <a:ext cx="2133600" cy="273900"/>
          </a:xfrm>
          <a:prstGeom prst="rect">
            <a:avLst/>
          </a:prstGeom>
          <a:noFill/>
          <a:ln>
            <a:noFill/>
          </a:ln>
        </p:spPr>
        <p:txBody>
          <a:bodyPr anchorCtr="0" anchor="ctr" bIns="45725" lIns="91425" spcFirstLastPara="1" rIns="91425" wrap="square" tIns="45725">
            <a:noAutofit/>
          </a:bodyPr>
          <a:lstStyle/>
          <a:p>
            <a:pPr indent="0" lvl="0" marL="0" marR="0" rtl="0" algn="r">
              <a:lnSpc>
                <a:spcPct val="100000"/>
              </a:lnSpc>
              <a:spcBef>
                <a:spcPts val="0"/>
              </a:spcBef>
              <a:spcAft>
                <a:spcPts val="0"/>
              </a:spcAft>
              <a:buClr>
                <a:srgbClr val="919191"/>
              </a:buClr>
              <a:buSzPts val="1200"/>
              <a:buFont typeface="Arial"/>
              <a:buNone/>
            </a:pPr>
            <a:fld id="{00000000-1234-1234-1234-123412341234}" type="slidenum">
              <a:rPr b="0" i="0" lang="en" sz="1200" u="none" cap="none" strike="noStrike">
                <a:solidFill>
                  <a:srgbClr val="919191"/>
                </a:solidFill>
                <a:latin typeface="Arial"/>
                <a:ea typeface="Arial"/>
                <a:cs typeface="Arial"/>
                <a:sym typeface="Arial"/>
              </a:rPr>
              <a:t>‹#›</a:t>
            </a:fld>
            <a:endParaRPr b="0" i="0" sz="1200" u="none" cap="none" strike="noStrike">
              <a:solidFill>
                <a:srgbClr val="91919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8.jpg"/><Relationship Id="rId4" Type="http://schemas.openxmlformats.org/officeDocument/2006/relationships/image" Target="../media/image1.png"/><Relationship Id="rId5" Type="http://schemas.openxmlformats.org/officeDocument/2006/relationships/image" Target="../media/image29.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hyperlink" Target="mailto:archana@digitalgreen.org"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5.jpg"/><Relationship Id="rId5" Type="http://schemas.openxmlformats.org/officeDocument/2006/relationships/image" Target="../media/image24.jpg"/><Relationship Id="rId6" Type="http://schemas.openxmlformats.org/officeDocument/2006/relationships/image" Target="../media/image20.jpg"/><Relationship Id="rId7" Type="http://schemas.openxmlformats.org/officeDocument/2006/relationships/image" Target="../media/image19.jpg"/><Relationship Id="rId8"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7.jpg"/><Relationship Id="rId9" Type="http://schemas.openxmlformats.org/officeDocument/2006/relationships/image" Target="../media/image30.gif"/><Relationship Id="rId5" Type="http://schemas.openxmlformats.org/officeDocument/2006/relationships/image" Target="../media/image3.png"/><Relationship Id="rId6" Type="http://schemas.openxmlformats.org/officeDocument/2006/relationships/hyperlink" Target="https://doi.org/10.2139/ssrn.4307353" TargetMode="External"/><Relationship Id="rId7" Type="http://schemas.openxmlformats.org/officeDocument/2006/relationships/image" Target="../media/image2.png"/><Relationship Id="rId8"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7"/>
          <p:cNvPicPr preferRelativeResize="0"/>
          <p:nvPr/>
        </p:nvPicPr>
        <p:blipFill rotWithShape="1">
          <a:blip r:embed="rId3">
            <a:alphaModFix/>
          </a:blip>
          <a:srcRect b="16335" l="12449" r="0" t="9037"/>
          <a:stretch/>
        </p:blipFill>
        <p:spPr>
          <a:xfrm>
            <a:off x="0" y="-75"/>
            <a:ext cx="9144003" cy="5198624"/>
          </a:xfrm>
          <a:prstGeom prst="rect">
            <a:avLst/>
          </a:prstGeom>
          <a:noFill/>
          <a:ln>
            <a:noFill/>
          </a:ln>
        </p:spPr>
      </p:pic>
      <p:sp>
        <p:nvSpPr>
          <p:cNvPr id="138" name="Google Shape;138;p27"/>
          <p:cNvSpPr txBox="1"/>
          <p:nvPr/>
        </p:nvSpPr>
        <p:spPr>
          <a:xfrm>
            <a:off x="0" y="3905550"/>
            <a:ext cx="4687800" cy="892800"/>
          </a:xfrm>
          <a:prstGeom prst="rect">
            <a:avLst/>
          </a:prstGeom>
          <a:solidFill>
            <a:srgbClr val="071F5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lang="en" sz="2600">
                <a:solidFill>
                  <a:schemeClr val="lt1"/>
                </a:solidFill>
                <a:latin typeface="Cormorant Garamond"/>
                <a:ea typeface="Cormorant Garamond"/>
                <a:cs typeface="Cormorant Garamond"/>
                <a:sym typeface="Cormorant Garamond"/>
              </a:rPr>
              <a:t>Leveraging AI for Transformative Agricultural Extension</a:t>
            </a:r>
            <a:endParaRPr b="1" sz="2600" u="sng">
              <a:solidFill>
                <a:schemeClr val="lt1"/>
              </a:solidFill>
              <a:latin typeface="Cormorant Garamond"/>
              <a:ea typeface="Cormorant Garamond"/>
              <a:cs typeface="Cormorant Garamond"/>
              <a:sym typeface="Cormorant Garamond"/>
            </a:endParaRPr>
          </a:p>
        </p:txBody>
      </p:sp>
      <p:sp>
        <p:nvSpPr>
          <p:cNvPr id="139" name="Google Shape;139;p27"/>
          <p:cNvSpPr/>
          <p:nvPr/>
        </p:nvSpPr>
        <p:spPr>
          <a:xfrm>
            <a:off x="100" y="-75"/>
            <a:ext cx="2476500" cy="711000"/>
          </a:xfrm>
          <a:prstGeom prst="rect">
            <a:avLst/>
          </a:prstGeom>
          <a:solidFill>
            <a:srgbClr val="1CA06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A069"/>
              </a:solidFill>
              <a:latin typeface="Arial"/>
              <a:ea typeface="Arial"/>
              <a:cs typeface="Arial"/>
              <a:sym typeface="Arial"/>
            </a:endParaRPr>
          </a:p>
        </p:txBody>
      </p:sp>
      <p:pic>
        <p:nvPicPr>
          <p:cNvPr id="140" name="Google Shape;140;p27"/>
          <p:cNvPicPr preferRelativeResize="0"/>
          <p:nvPr/>
        </p:nvPicPr>
        <p:blipFill rotWithShape="1">
          <a:blip r:embed="rId4">
            <a:alphaModFix/>
          </a:blip>
          <a:srcRect b="0" l="0" r="0" t="0"/>
          <a:stretch/>
        </p:blipFill>
        <p:spPr>
          <a:xfrm>
            <a:off x="136350" y="200775"/>
            <a:ext cx="2203998" cy="318000"/>
          </a:xfrm>
          <a:prstGeom prst="rect">
            <a:avLst/>
          </a:prstGeom>
          <a:noFill/>
          <a:ln>
            <a:noFill/>
          </a:ln>
        </p:spPr>
      </p:pic>
      <p:pic>
        <p:nvPicPr>
          <p:cNvPr id="141" name="Google Shape;141;p27"/>
          <p:cNvPicPr preferRelativeResize="0"/>
          <p:nvPr/>
        </p:nvPicPr>
        <p:blipFill rotWithShape="1">
          <a:blip r:embed="rId5">
            <a:alphaModFix/>
          </a:blip>
          <a:srcRect b="0" l="0" r="0" t="14559"/>
          <a:stretch/>
        </p:blipFill>
        <p:spPr>
          <a:xfrm>
            <a:off x="6271294" y="151650"/>
            <a:ext cx="2427000" cy="4840200"/>
          </a:xfrm>
          <a:prstGeom prst="roundRect">
            <a:avLst>
              <a:gd fmla="val 10501" name="adj"/>
            </a:avLst>
          </a:prstGeom>
          <a:noFill/>
          <a:ln cap="flat" cmpd="sng" w="19050">
            <a:solidFill>
              <a:srgbClr val="000000"/>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6"/>
          <p:cNvSpPr/>
          <p:nvPr/>
        </p:nvSpPr>
        <p:spPr>
          <a:xfrm>
            <a:off x="-1875" y="-11700"/>
            <a:ext cx="9144000" cy="5143500"/>
          </a:xfrm>
          <a:prstGeom prst="rect">
            <a:avLst/>
          </a:prstGeom>
          <a:solidFill>
            <a:srgbClr val="071F58"/>
          </a:solidFill>
          <a:ln>
            <a:noFill/>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62" name="Google Shape;262;p36"/>
          <p:cNvSpPr txBox="1"/>
          <p:nvPr/>
        </p:nvSpPr>
        <p:spPr>
          <a:xfrm>
            <a:off x="-93387" y="218573"/>
            <a:ext cx="4657800" cy="939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t/>
            </a:r>
            <a:endParaRPr b="0" i="1" sz="2200" u="none" cap="none" strike="noStrike">
              <a:solidFill>
                <a:srgbClr val="FFFFFF"/>
              </a:solidFill>
              <a:latin typeface="Fira Sans"/>
              <a:ea typeface="Fira Sans"/>
              <a:cs typeface="Fira Sans"/>
              <a:sym typeface="Fira Sans"/>
            </a:endParaRPr>
          </a:p>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FFFFF"/>
                </a:solidFill>
                <a:latin typeface="Fira Sans"/>
                <a:ea typeface="Fira Sans"/>
                <a:cs typeface="Fira Sans"/>
                <a:sym typeface="Fira Sans"/>
              </a:rPr>
              <a:t>Explore Farmer.Chat</a:t>
            </a:r>
            <a:endParaRPr b="1" i="0" sz="2700" u="none" cap="none" strike="noStrike">
              <a:solidFill>
                <a:srgbClr val="FFFFFF"/>
              </a:solidFill>
              <a:latin typeface="Fira Sans"/>
              <a:ea typeface="Fira Sans"/>
              <a:cs typeface="Fira Sans"/>
              <a:sym typeface="Fira Sans"/>
            </a:endParaRPr>
          </a:p>
        </p:txBody>
      </p:sp>
      <p:sp>
        <p:nvSpPr>
          <p:cNvPr id="263" name="Google Shape;263;p36"/>
          <p:cNvSpPr txBox="1"/>
          <p:nvPr/>
        </p:nvSpPr>
        <p:spPr>
          <a:xfrm>
            <a:off x="853725" y="3877225"/>
            <a:ext cx="2763600" cy="477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1" lang="en" sz="1900" u="none" cap="none" strike="noStrike">
                <a:solidFill>
                  <a:srgbClr val="FFFFFF"/>
                </a:solidFill>
                <a:latin typeface="Fira Sans"/>
                <a:ea typeface="Fira Sans"/>
                <a:cs typeface="Fira Sans"/>
                <a:sym typeface="Fira Sans"/>
              </a:rPr>
              <a:t>Scan me to start</a:t>
            </a:r>
            <a:endParaRPr b="0" i="1" sz="1900" u="none" cap="none" strike="noStrike">
              <a:solidFill>
                <a:srgbClr val="FFFFFF"/>
              </a:solidFill>
              <a:latin typeface="Fira Sans"/>
              <a:ea typeface="Fira Sans"/>
              <a:cs typeface="Fira Sans"/>
              <a:sym typeface="Fira Sans"/>
            </a:endParaRPr>
          </a:p>
        </p:txBody>
      </p:sp>
      <p:sp>
        <p:nvSpPr>
          <p:cNvPr id="264" name="Google Shape;264;p36"/>
          <p:cNvSpPr txBox="1"/>
          <p:nvPr/>
        </p:nvSpPr>
        <p:spPr>
          <a:xfrm>
            <a:off x="4649625" y="502100"/>
            <a:ext cx="3932400" cy="815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 sz="2700" u="none" cap="none" strike="noStrike">
                <a:solidFill>
                  <a:schemeClr val="lt1"/>
                </a:solidFill>
                <a:latin typeface="Fira Sans"/>
                <a:ea typeface="Fira Sans"/>
                <a:cs typeface="Fira Sans"/>
                <a:sym typeface="Fira Sans"/>
              </a:rPr>
              <a:t>Follow up with us:</a:t>
            </a:r>
            <a:endParaRPr b="1" i="0" sz="2700" u="none" cap="none" strike="noStrike">
              <a:solidFill>
                <a:schemeClr val="lt1"/>
              </a:solidFill>
              <a:latin typeface="Fira Sans"/>
              <a:ea typeface="Fira Sans"/>
              <a:cs typeface="Fira Sans"/>
              <a:sym typeface="Fira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5" name="Google Shape;265;p36"/>
          <p:cNvCxnSpPr>
            <a:stCxn id="262" idx="3"/>
          </p:cNvCxnSpPr>
          <p:nvPr/>
        </p:nvCxnSpPr>
        <p:spPr>
          <a:xfrm>
            <a:off x="4564413" y="688073"/>
            <a:ext cx="11400" cy="4181100"/>
          </a:xfrm>
          <a:prstGeom prst="straightConnector1">
            <a:avLst/>
          </a:prstGeom>
          <a:noFill/>
          <a:ln cap="flat" cmpd="sng" w="19050">
            <a:solidFill>
              <a:srgbClr val="B7B7B7"/>
            </a:solidFill>
            <a:prstDash val="solid"/>
            <a:round/>
            <a:headEnd len="sm" w="sm" type="none"/>
            <a:tailEnd len="sm" w="sm" type="none"/>
          </a:ln>
        </p:spPr>
      </p:cxnSp>
      <p:sp>
        <p:nvSpPr>
          <p:cNvPr id="266" name="Google Shape;266;p36"/>
          <p:cNvSpPr txBox="1"/>
          <p:nvPr/>
        </p:nvSpPr>
        <p:spPr>
          <a:xfrm>
            <a:off x="4813275" y="4174225"/>
            <a:ext cx="41937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 sz="1300" u="none" cap="none" strike="noStrike">
                <a:solidFill>
                  <a:schemeClr val="lt1"/>
                </a:solidFill>
                <a:latin typeface="Arial"/>
                <a:ea typeface="Arial"/>
                <a:cs typeface="Arial"/>
                <a:sym typeface="Arial"/>
              </a:rPr>
              <a:t>Archana Karanam                   </a:t>
            </a:r>
            <a:endParaRPr b="1" i="0" sz="13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1" lang="en" sz="1300" u="sng" cap="none" strike="noStrike">
                <a:solidFill>
                  <a:schemeClr val="accent5"/>
                </a:solidFill>
                <a:latin typeface="Arial"/>
                <a:ea typeface="Arial"/>
                <a:cs typeface="Arial"/>
                <a:sym typeface="Arial"/>
                <a:hlinkClick r:id="rId3">
                  <a:extLst>
                    <a:ext uri="{A12FA001-AC4F-418D-AE19-62706E023703}">
                      <ahyp:hlinkClr val="tx"/>
                    </a:ext>
                  </a:extLst>
                </a:hlinkClick>
              </a:rPr>
              <a:t>archana@digitalgreen.org</a:t>
            </a:r>
            <a:r>
              <a:rPr b="0" i="1" lang="en" sz="1200" u="none" cap="none" strike="noStrike">
                <a:solidFill>
                  <a:schemeClr val="lt1"/>
                </a:solidFill>
                <a:latin typeface="Arial"/>
                <a:ea typeface="Arial"/>
                <a:cs typeface="Arial"/>
                <a:sym typeface="Arial"/>
              </a:rPr>
              <a:t>         </a:t>
            </a:r>
            <a:endParaRPr b="0" i="1" sz="13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7" name="Google Shape;267;p36"/>
          <p:cNvSpPr txBox="1"/>
          <p:nvPr/>
        </p:nvSpPr>
        <p:spPr>
          <a:xfrm>
            <a:off x="5063775" y="1424125"/>
            <a:ext cx="3692700" cy="23397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chemeClr val="lt1"/>
              </a:buClr>
              <a:buSzPts val="2000"/>
              <a:buFont typeface="Fira Sans"/>
              <a:buChar char="❖"/>
            </a:pPr>
            <a:r>
              <a:rPr b="1" i="0" lang="en" sz="2000" u="none" cap="none" strike="noStrike">
                <a:solidFill>
                  <a:schemeClr val="lt1"/>
                </a:solidFill>
                <a:latin typeface="Fira Sans"/>
                <a:ea typeface="Fira Sans"/>
                <a:cs typeface="Fira Sans"/>
                <a:sym typeface="Fira Sans"/>
              </a:rPr>
              <a:t>Learn more about the AI Commons and working group we're forming </a:t>
            </a:r>
            <a:endParaRPr b="1" i="0" sz="2000" u="none" cap="none" strike="noStrike">
              <a:solidFill>
                <a:schemeClr val="lt1"/>
              </a:solidFill>
              <a:latin typeface="Fira Sans"/>
              <a:ea typeface="Fira Sans"/>
              <a:cs typeface="Fira Sans"/>
              <a:sym typeface="Fira Sans"/>
            </a:endParaRPr>
          </a:p>
          <a:p>
            <a:pPr indent="0" lvl="0" marL="45720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Fira Sans"/>
              <a:ea typeface="Fira Sans"/>
              <a:cs typeface="Fira Sans"/>
              <a:sym typeface="Fira Sans"/>
            </a:endParaRPr>
          </a:p>
          <a:p>
            <a:pPr indent="-355600" lvl="0" marL="457200" marR="0" rtl="0" algn="l">
              <a:lnSpc>
                <a:spcPct val="100000"/>
              </a:lnSpc>
              <a:spcBef>
                <a:spcPts val="0"/>
              </a:spcBef>
              <a:spcAft>
                <a:spcPts val="0"/>
              </a:spcAft>
              <a:buClr>
                <a:schemeClr val="lt1"/>
              </a:buClr>
              <a:buSzPts val="2000"/>
              <a:buFont typeface="Fira Sans"/>
              <a:buChar char="❖"/>
            </a:pPr>
            <a:r>
              <a:rPr b="1" i="0" lang="en" sz="2000" u="none" cap="none" strike="noStrike">
                <a:solidFill>
                  <a:schemeClr val="lt1"/>
                </a:solidFill>
                <a:latin typeface="Fira Sans"/>
                <a:ea typeface="Fira Sans"/>
                <a:cs typeface="Fira Sans"/>
                <a:sym typeface="Fira Sans"/>
              </a:rPr>
              <a:t>Learn how to customize and deploy Farmer.Chat for local solutions</a:t>
            </a:r>
            <a:r>
              <a:rPr b="1" i="0" lang="en" sz="1700" u="none" cap="none" strike="noStrike">
                <a:solidFill>
                  <a:schemeClr val="lt1"/>
                </a:solidFill>
                <a:latin typeface="Fira Sans"/>
                <a:ea typeface="Fira Sans"/>
                <a:cs typeface="Fira Sans"/>
                <a:sym typeface="Fira Sans"/>
              </a:rPr>
              <a:t> </a:t>
            </a:r>
            <a:endParaRPr b="0" i="1" sz="1400" u="none" cap="none" strike="noStrike">
              <a:solidFill>
                <a:schemeClr val="lt1"/>
              </a:solidFill>
              <a:latin typeface="Arial"/>
              <a:ea typeface="Arial"/>
              <a:cs typeface="Arial"/>
              <a:sym typeface="Arial"/>
            </a:endParaRPr>
          </a:p>
        </p:txBody>
      </p:sp>
      <p:sp>
        <p:nvSpPr>
          <p:cNvPr id="268" name="Google Shape;268;p36"/>
          <p:cNvSpPr txBox="1"/>
          <p:nvPr/>
        </p:nvSpPr>
        <p:spPr>
          <a:xfrm>
            <a:off x="760125" y="4204975"/>
            <a:ext cx="29508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chemeClr val="lt1"/>
                </a:solidFill>
                <a:latin typeface="Roboto"/>
                <a:ea typeface="Roboto"/>
                <a:cs typeface="Roboto"/>
                <a:sym typeface="Roboto"/>
              </a:rPr>
              <a:t>https://b.link/farmerchatdemo</a:t>
            </a:r>
            <a:endParaRPr b="0" i="0" sz="12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rgbClr val="0F0F0F"/>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rgbClr val="0F0F0F"/>
              </a:solidFill>
              <a:latin typeface="Roboto"/>
              <a:ea typeface="Roboto"/>
              <a:cs typeface="Roboto"/>
              <a:sym typeface="Roboto"/>
            </a:endParaRPr>
          </a:p>
        </p:txBody>
      </p:sp>
      <p:pic>
        <p:nvPicPr>
          <p:cNvPr id="269" name="Google Shape;269;p36"/>
          <p:cNvPicPr preferRelativeResize="0"/>
          <p:nvPr/>
        </p:nvPicPr>
        <p:blipFill rotWithShape="1">
          <a:blip r:embed="rId4">
            <a:alphaModFix/>
          </a:blip>
          <a:srcRect b="0" l="0" r="0" t="0"/>
          <a:stretch/>
        </p:blipFill>
        <p:spPr>
          <a:xfrm>
            <a:off x="972312" y="1317799"/>
            <a:ext cx="2526438" cy="25264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7"/>
          <p:cNvSpPr/>
          <p:nvPr/>
        </p:nvSpPr>
        <p:spPr>
          <a:xfrm>
            <a:off x="3192825" y="2571750"/>
            <a:ext cx="2787600" cy="2561100"/>
          </a:xfrm>
          <a:prstGeom prst="rect">
            <a:avLst/>
          </a:prstGeom>
          <a:solidFill>
            <a:srgbClr val="1CA069"/>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id="275" name="Google Shape;275;p37"/>
          <p:cNvPicPr preferRelativeResize="0"/>
          <p:nvPr/>
        </p:nvPicPr>
        <p:blipFill rotWithShape="1">
          <a:blip r:embed="rId3">
            <a:alphaModFix/>
          </a:blip>
          <a:srcRect b="0" l="0" r="0" t="0"/>
          <a:stretch/>
        </p:blipFill>
        <p:spPr>
          <a:xfrm>
            <a:off x="3376900" y="3750686"/>
            <a:ext cx="2419548" cy="349092"/>
          </a:xfrm>
          <a:prstGeom prst="rect">
            <a:avLst/>
          </a:prstGeom>
          <a:noFill/>
          <a:ln>
            <a:noFill/>
          </a:ln>
        </p:spPr>
      </p:pic>
      <p:pic>
        <p:nvPicPr>
          <p:cNvPr id="276" name="Google Shape;276;p37"/>
          <p:cNvPicPr preferRelativeResize="0"/>
          <p:nvPr/>
        </p:nvPicPr>
        <p:blipFill rotWithShape="1">
          <a:blip r:embed="rId4">
            <a:alphaModFix/>
          </a:blip>
          <a:srcRect b="0" l="11893" r="9129" t="0"/>
          <a:stretch/>
        </p:blipFill>
        <p:spPr>
          <a:xfrm>
            <a:off x="6111450" y="2571750"/>
            <a:ext cx="3032550" cy="2561100"/>
          </a:xfrm>
          <a:prstGeom prst="rect">
            <a:avLst/>
          </a:prstGeom>
          <a:noFill/>
          <a:ln>
            <a:noFill/>
          </a:ln>
        </p:spPr>
      </p:pic>
      <p:pic>
        <p:nvPicPr>
          <p:cNvPr id="277" name="Google Shape;277;p37"/>
          <p:cNvPicPr preferRelativeResize="0"/>
          <p:nvPr/>
        </p:nvPicPr>
        <p:blipFill rotWithShape="1">
          <a:blip r:embed="rId5">
            <a:alphaModFix/>
          </a:blip>
          <a:srcRect b="0" l="27771" r="3452" t="0"/>
          <a:stretch/>
        </p:blipFill>
        <p:spPr>
          <a:xfrm>
            <a:off x="6111450" y="0"/>
            <a:ext cx="3032550" cy="2480276"/>
          </a:xfrm>
          <a:prstGeom prst="rect">
            <a:avLst/>
          </a:prstGeom>
          <a:noFill/>
          <a:ln>
            <a:noFill/>
          </a:ln>
        </p:spPr>
      </p:pic>
      <p:pic>
        <p:nvPicPr>
          <p:cNvPr id="278" name="Google Shape;278;p37"/>
          <p:cNvPicPr preferRelativeResize="0"/>
          <p:nvPr/>
        </p:nvPicPr>
        <p:blipFill rotWithShape="1">
          <a:blip r:embed="rId6">
            <a:alphaModFix/>
          </a:blip>
          <a:srcRect b="16483" l="8990" r="30869" t="11063"/>
          <a:stretch/>
        </p:blipFill>
        <p:spPr>
          <a:xfrm>
            <a:off x="-24975" y="0"/>
            <a:ext cx="3086776" cy="2480274"/>
          </a:xfrm>
          <a:prstGeom prst="rect">
            <a:avLst/>
          </a:prstGeom>
          <a:noFill/>
          <a:ln>
            <a:noFill/>
          </a:ln>
        </p:spPr>
      </p:pic>
      <p:pic>
        <p:nvPicPr>
          <p:cNvPr id="279" name="Google Shape;279;p37"/>
          <p:cNvPicPr preferRelativeResize="0"/>
          <p:nvPr/>
        </p:nvPicPr>
        <p:blipFill rotWithShape="1">
          <a:blip r:embed="rId7">
            <a:alphaModFix/>
          </a:blip>
          <a:srcRect b="0" l="16906" r="3456" t="764"/>
          <a:stretch/>
        </p:blipFill>
        <p:spPr>
          <a:xfrm>
            <a:off x="-25000" y="2571750"/>
            <a:ext cx="3086775" cy="2559823"/>
          </a:xfrm>
          <a:prstGeom prst="rect">
            <a:avLst/>
          </a:prstGeom>
          <a:noFill/>
          <a:ln>
            <a:noFill/>
          </a:ln>
        </p:spPr>
      </p:pic>
      <p:pic>
        <p:nvPicPr>
          <p:cNvPr id="280" name="Google Shape;280;p37"/>
          <p:cNvPicPr preferRelativeResize="0"/>
          <p:nvPr/>
        </p:nvPicPr>
        <p:blipFill>
          <a:blip r:embed="rId8">
            <a:alphaModFix/>
          </a:blip>
          <a:stretch>
            <a:fillRect/>
          </a:stretch>
        </p:blipFill>
        <p:spPr>
          <a:xfrm>
            <a:off x="3306713" y="0"/>
            <a:ext cx="2559825" cy="2559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8"/>
          <p:cNvSpPr txBox="1"/>
          <p:nvPr/>
        </p:nvSpPr>
        <p:spPr>
          <a:xfrm>
            <a:off x="7133088" y="5325825"/>
            <a:ext cx="867900" cy="180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1000"/>
              </a:spcAft>
              <a:buNone/>
            </a:pPr>
            <a:r>
              <a:rPr i="1" lang="en" sz="1300">
                <a:solidFill>
                  <a:srgbClr val="FFFFFF"/>
                </a:solidFill>
                <a:latin typeface="Lora SemiBold"/>
                <a:ea typeface="Lora SemiBold"/>
                <a:cs typeface="Lora SemiBold"/>
                <a:sym typeface="Lora SemiBold"/>
              </a:rPr>
              <a:t>HOW</a:t>
            </a:r>
            <a:endParaRPr i="1" sz="1300">
              <a:solidFill>
                <a:srgbClr val="FFFFFF"/>
              </a:solidFill>
              <a:latin typeface="Lora SemiBold"/>
              <a:ea typeface="Lora SemiBold"/>
              <a:cs typeface="Lora SemiBold"/>
              <a:sym typeface="Lora SemiBold"/>
            </a:endParaRPr>
          </a:p>
        </p:txBody>
      </p:sp>
      <p:pic>
        <p:nvPicPr>
          <p:cNvPr id="147" name="Google Shape;147;p28"/>
          <p:cNvPicPr preferRelativeResize="0"/>
          <p:nvPr/>
        </p:nvPicPr>
        <p:blipFill>
          <a:blip r:embed="rId3">
            <a:alphaModFix/>
          </a:blip>
          <a:stretch>
            <a:fillRect/>
          </a:stretch>
        </p:blipFill>
        <p:spPr>
          <a:xfrm>
            <a:off x="1599637" y="5505825"/>
            <a:ext cx="134825" cy="69225"/>
          </a:xfrm>
          <a:prstGeom prst="rect">
            <a:avLst/>
          </a:prstGeom>
          <a:noFill/>
          <a:ln>
            <a:noFill/>
          </a:ln>
        </p:spPr>
      </p:pic>
      <p:sp>
        <p:nvSpPr>
          <p:cNvPr id="148" name="Google Shape;148;p28"/>
          <p:cNvSpPr/>
          <p:nvPr/>
        </p:nvSpPr>
        <p:spPr>
          <a:xfrm>
            <a:off x="1695625" y="156200"/>
            <a:ext cx="3297300" cy="26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8"/>
          <p:cNvSpPr txBox="1"/>
          <p:nvPr/>
        </p:nvSpPr>
        <p:spPr>
          <a:xfrm>
            <a:off x="167050" y="417150"/>
            <a:ext cx="87513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1CA069"/>
                </a:solidFill>
                <a:latin typeface="Cormorant Garamond"/>
                <a:ea typeface="Cormorant Garamond"/>
                <a:cs typeface="Cormorant Garamond"/>
                <a:sym typeface="Cormorant Garamond"/>
              </a:rPr>
              <a:t>15 years of success digitizing extension delivery</a:t>
            </a:r>
            <a:endParaRPr b="1" sz="2600">
              <a:solidFill>
                <a:srgbClr val="1CA069"/>
              </a:solidFill>
              <a:latin typeface="Cormorant Garamond"/>
              <a:ea typeface="Cormorant Garamond"/>
              <a:cs typeface="Cormorant Garamond"/>
              <a:sym typeface="Cormorant Garamond"/>
            </a:endParaRPr>
          </a:p>
        </p:txBody>
      </p:sp>
      <p:pic>
        <p:nvPicPr>
          <p:cNvPr id="150" name="Google Shape;150;p28"/>
          <p:cNvPicPr preferRelativeResize="0"/>
          <p:nvPr/>
        </p:nvPicPr>
        <p:blipFill rotWithShape="1">
          <a:blip r:embed="rId4">
            <a:alphaModFix/>
          </a:blip>
          <a:srcRect b="0" l="5396" r="35623" t="0"/>
          <a:stretch/>
        </p:blipFill>
        <p:spPr>
          <a:xfrm flipH="1">
            <a:off x="228600" y="1426714"/>
            <a:ext cx="3267900" cy="3116700"/>
          </a:xfrm>
          <a:prstGeom prst="ellipse">
            <a:avLst/>
          </a:prstGeom>
          <a:noFill/>
          <a:ln>
            <a:noFill/>
          </a:ln>
        </p:spPr>
      </p:pic>
      <p:pic>
        <p:nvPicPr>
          <p:cNvPr id="151" name="Google Shape;151;p28"/>
          <p:cNvPicPr preferRelativeResize="0"/>
          <p:nvPr/>
        </p:nvPicPr>
        <p:blipFill>
          <a:blip r:embed="rId5">
            <a:alphaModFix/>
          </a:blip>
          <a:stretch>
            <a:fillRect/>
          </a:stretch>
        </p:blipFill>
        <p:spPr>
          <a:xfrm flipH="1">
            <a:off x="2596912" y="1575320"/>
            <a:ext cx="816202" cy="1017359"/>
          </a:xfrm>
          <a:prstGeom prst="rect">
            <a:avLst/>
          </a:prstGeom>
          <a:noFill/>
          <a:ln>
            <a:noFill/>
          </a:ln>
        </p:spPr>
      </p:pic>
      <p:sp>
        <p:nvSpPr>
          <p:cNvPr id="152" name="Google Shape;152;p28"/>
          <p:cNvSpPr txBox="1"/>
          <p:nvPr/>
        </p:nvSpPr>
        <p:spPr>
          <a:xfrm>
            <a:off x="101575" y="4607600"/>
            <a:ext cx="5151600" cy="34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sz="500">
                <a:solidFill>
                  <a:schemeClr val="dk1"/>
                </a:solidFill>
                <a:latin typeface="Fira Sans"/>
                <a:ea typeface="Fira Sans"/>
                <a:cs typeface="Fira Sans"/>
                <a:sym typeface="Fira Sans"/>
              </a:rPr>
              <a:t>1: Baul, Tushi, Dean Karlan, Kentaro Toyama, and Kathryn Vasilaky. “Improving Smallholder Agriculture via Video-Based Group Extension.” </a:t>
            </a:r>
            <a:r>
              <a:rPr i="1" lang="en" sz="500">
                <a:solidFill>
                  <a:schemeClr val="dk1"/>
                </a:solidFill>
                <a:latin typeface="Fira Sans"/>
                <a:ea typeface="Fira Sans"/>
                <a:cs typeface="Fira Sans"/>
                <a:sym typeface="Fira Sans"/>
              </a:rPr>
              <a:t>Global Poverty Research Lab</a:t>
            </a:r>
            <a:r>
              <a:rPr lang="en" sz="500">
                <a:solidFill>
                  <a:schemeClr val="dk1"/>
                </a:solidFill>
                <a:latin typeface="Fira Sans"/>
                <a:ea typeface="Fira Sans"/>
                <a:cs typeface="Fira Sans"/>
                <a:sym typeface="Fira Sans"/>
              </a:rPr>
              <a:t>, n.d. </a:t>
            </a:r>
            <a:r>
              <a:rPr lang="en" sz="500" u="sng">
                <a:solidFill>
                  <a:schemeClr val="dk1"/>
                </a:solidFill>
                <a:latin typeface="Fira Sans"/>
                <a:ea typeface="Fira Sans"/>
                <a:cs typeface="Fira Sans"/>
                <a:sym typeface="Fira Sans"/>
                <a:hlinkClick r:id="rId6">
                  <a:extLst>
                    <a:ext uri="{A12FA001-AC4F-418D-AE19-62706E023703}">
                      <ahyp:hlinkClr val="tx"/>
                    </a:ext>
                  </a:extLst>
                </a:hlinkClick>
              </a:rPr>
              <a:t>https://doi.org/10.2139/ssrn.4307353</a:t>
            </a:r>
            <a:r>
              <a:rPr lang="en" sz="500">
                <a:solidFill>
                  <a:schemeClr val="dk1"/>
                </a:solidFill>
                <a:latin typeface="Fira Sans"/>
                <a:ea typeface="Fira Sans"/>
                <a:cs typeface="Fira Sans"/>
                <a:sym typeface="Fira Sans"/>
              </a:rPr>
              <a:t> </a:t>
            </a:r>
            <a:endParaRPr sz="500">
              <a:solidFill>
                <a:schemeClr val="dk1"/>
              </a:solidFill>
              <a:latin typeface="Fira Sans"/>
              <a:ea typeface="Fira Sans"/>
              <a:cs typeface="Fira Sans"/>
              <a:sym typeface="Fira Sans"/>
            </a:endParaRPr>
          </a:p>
          <a:p>
            <a:pPr indent="0" lvl="0" marL="0" marR="0" rtl="0" algn="l">
              <a:lnSpc>
                <a:spcPct val="100000"/>
              </a:lnSpc>
              <a:spcBef>
                <a:spcPts val="0"/>
              </a:spcBef>
              <a:spcAft>
                <a:spcPts val="0"/>
              </a:spcAft>
              <a:buClr>
                <a:schemeClr val="dk1"/>
              </a:buClr>
              <a:buSzPts val="1100"/>
              <a:buFont typeface="Arial"/>
              <a:buNone/>
            </a:pPr>
            <a:r>
              <a:rPr lang="en" sz="500">
                <a:solidFill>
                  <a:schemeClr val="dk1"/>
                </a:solidFill>
                <a:latin typeface="Fira Sans"/>
                <a:ea typeface="Fira Sans"/>
                <a:cs typeface="Fira Sans"/>
                <a:sym typeface="Fira Sans"/>
              </a:rPr>
              <a:t>2:  Abate, Gashaw T., Tanguy Bernard, Simrin Makhija, and David J. Spielman. “Accelerating Technical Change through ICT: Evidence from a Video-Mediated Extension Experiment in Ethiopia.” World Development 161 (January 1, 2023): 106089. https://doi.org/10.1016/j.worlddev.2022.106089 </a:t>
            </a:r>
            <a:endParaRPr sz="500">
              <a:solidFill>
                <a:schemeClr val="dk1"/>
              </a:solidFill>
              <a:latin typeface="Fira Sans"/>
              <a:ea typeface="Fira Sans"/>
              <a:cs typeface="Fira Sans"/>
              <a:sym typeface="Fira Sans"/>
            </a:endParaRPr>
          </a:p>
        </p:txBody>
      </p:sp>
      <p:pic>
        <p:nvPicPr>
          <p:cNvPr id="153" name="Google Shape;153;p28"/>
          <p:cNvPicPr preferRelativeResize="0"/>
          <p:nvPr/>
        </p:nvPicPr>
        <p:blipFill rotWithShape="1">
          <a:blip r:embed="rId7">
            <a:alphaModFix/>
          </a:blip>
          <a:srcRect b="0" l="0" r="0" t="0"/>
          <a:stretch/>
        </p:blipFill>
        <p:spPr>
          <a:xfrm>
            <a:off x="152400" y="143575"/>
            <a:ext cx="1412677" cy="200750"/>
          </a:xfrm>
          <a:prstGeom prst="rect">
            <a:avLst/>
          </a:prstGeom>
          <a:noFill/>
          <a:ln>
            <a:noFill/>
          </a:ln>
        </p:spPr>
      </p:pic>
      <p:sp>
        <p:nvSpPr>
          <p:cNvPr id="154" name="Google Shape;154;p28"/>
          <p:cNvSpPr txBox="1"/>
          <p:nvPr/>
        </p:nvSpPr>
        <p:spPr>
          <a:xfrm>
            <a:off x="3868250" y="1160575"/>
            <a:ext cx="4777500" cy="3201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Fira Sans"/>
              <a:buChar char="●"/>
            </a:pPr>
            <a:r>
              <a:rPr lang="en">
                <a:solidFill>
                  <a:schemeClr val="dk1"/>
                </a:solidFill>
                <a:latin typeface="Fira Sans"/>
                <a:ea typeface="Fira Sans"/>
                <a:cs typeface="Fira Sans"/>
                <a:sym typeface="Fira Sans"/>
              </a:rPr>
              <a:t>Digital Green has trained over </a:t>
            </a:r>
            <a:r>
              <a:rPr b="1" lang="en">
                <a:solidFill>
                  <a:schemeClr val="dk1"/>
                </a:solidFill>
                <a:latin typeface="Fira Sans"/>
                <a:ea typeface="Fira Sans"/>
                <a:cs typeface="Fira Sans"/>
                <a:sym typeface="Fira Sans"/>
              </a:rPr>
              <a:t>54,000 government extension agents</a:t>
            </a:r>
            <a:r>
              <a:rPr lang="en">
                <a:solidFill>
                  <a:schemeClr val="dk1"/>
                </a:solidFill>
                <a:latin typeface="Fira Sans"/>
                <a:ea typeface="Fira Sans"/>
                <a:cs typeface="Fira Sans"/>
                <a:sym typeface="Fira Sans"/>
              </a:rPr>
              <a:t> to </a:t>
            </a:r>
            <a:r>
              <a:rPr b="1" lang="en">
                <a:solidFill>
                  <a:schemeClr val="dk1"/>
                </a:solidFill>
                <a:latin typeface="Fira Sans"/>
                <a:ea typeface="Fira Sans"/>
                <a:cs typeface="Fira Sans"/>
                <a:sym typeface="Fira Sans"/>
              </a:rPr>
              <a:t>create and share local farmer videos</a:t>
            </a:r>
            <a:r>
              <a:rPr lang="en">
                <a:solidFill>
                  <a:schemeClr val="dk1"/>
                </a:solidFill>
                <a:latin typeface="Fira Sans"/>
                <a:ea typeface="Fira Sans"/>
                <a:cs typeface="Fira Sans"/>
                <a:sym typeface="Fira Sans"/>
              </a:rPr>
              <a:t>, to augment the model of existing government extension systems. </a:t>
            </a:r>
            <a:endParaRPr>
              <a:solidFill>
                <a:schemeClr val="dk1"/>
              </a:solidFill>
              <a:latin typeface="Fira Sans"/>
              <a:ea typeface="Fira Sans"/>
              <a:cs typeface="Fira Sans"/>
              <a:sym typeface="Fira Sans"/>
            </a:endParaRPr>
          </a:p>
          <a:p>
            <a:pPr indent="0" lvl="0" marL="457200" rtl="0" algn="l">
              <a:spcBef>
                <a:spcPts val="0"/>
              </a:spcBef>
              <a:spcAft>
                <a:spcPts val="0"/>
              </a:spcAft>
              <a:buNone/>
            </a:pPr>
            <a:r>
              <a:t/>
            </a:r>
            <a:endParaRPr>
              <a:solidFill>
                <a:schemeClr val="dk1"/>
              </a:solidFill>
              <a:latin typeface="Fira Sans"/>
              <a:ea typeface="Fira Sans"/>
              <a:cs typeface="Fira Sans"/>
              <a:sym typeface="Fira Sans"/>
            </a:endParaRPr>
          </a:p>
          <a:p>
            <a:pPr indent="-317500" lvl="0" marL="457200" rtl="0" algn="l">
              <a:spcBef>
                <a:spcPts val="0"/>
              </a:spcBef>
              <a:spcAft>
                <a:spcPts val="0"/>
              </a:spcAft>
              <a:buClr>
                <a:schemeClr val="dk1"/>
              </a:buClr>
              <a:buSzPts val="1400"/>
              <a:buFont typeface="Fira Sans"/>
              <a:buChar char="●"/>
            </a:pPr>
            <a:r>
              <a:rPr lang="en">
                <a:solidFill>
                  <a:schemeClr val="dk1"/>
                </a:solidFill>
                <a:latin typeface="Fira Sans"/>
                <a:ea typeface="Fira Sans"/>
                <a:cs typeface="Fira Sans"/>
                <a:sym typeface="Fira Sans"/>
              </a:rPr>
              <a:t>Through this network of extension agents, over </a:t>
            </a:r>
            <a:r>
              <a:rPr b="1" lang="en">
                <a:solidFill>
                  <a:schemeClr val="dk1"/>
                </a:solidFill>
                <a:latin typeface="Fira Sans"/>
                <a:ea typeface="Fira Sans"/>
                <a:cs typeface="Fira Sans"/>
                <a:sym typeface="Fira Sans"/>
              </a:rPr>
              <a:t>5</a:t>
            </a:r>
            <a:r>
              <a:rPr b="1" lang="en">
                <a:solidFill>
                  <a:schemeClr val="dk1"/>
                </a:solidFill>
                <a:latin typeface="Fira Sans"/>
                <a:ea typeface="Fira Sans"/>
                <a:cs typeface="Fira Sans"/>
                <a:sym typeface="Fira Sans"/>
              </a:rPr>
              <a:t>.2 million smallholder farmers (70% women)</a:t>
            </a:r>
            <a:r>
              <a:rPr lang="en">
                <a:solidFill>
                  <a:schemeClr val="dk1"/>
                </a:solidFill>
                <a:latin typeface="Fira Sans"/>
                <a:ea typeface="Fira Sans"/>
                <a:cs typeface="Fira Sans"/>
                <a:sym typeface="Fira Sans"/>
              </a:rPr>
              <a:t> have received improved extension advisory services</a:t>
            </a:r>
            <a:endParaRPr>
              <a:solidFill>
                <a:schemeClr val="dk1"/>
              </a:solidFill>
              <a:latin typeface="Fira Sans"/>
              <a:ea typeface="Fira Sans"/>
              <a:cs typeface="Fira Sans"/>
              <a:sym typeface="Fira Sans"/>
            </a:endParaRPr>
          </a:p>
          <a:p>
            <a:pPr indent="0" lvl="0" marL="0" rtl="0" algn="l">
              <a:spcBef>
                <a:spcPts val="0"/>
              </a:spcBef>
              <a:spcAft>
                <a:spcPts val="0"/>
              </a:spcAft>
              <a:buNone/>
            </a:pPr>
            <a:r>
              <a:t/>
            </a:r>
            <a:endParaRPr>
              <a:solidFill>
                <a:schemeClr val="dk1"/>
              </a:solidFill>
              <a:latin typeface="Fira Sans"/>
              <a:ea typeface="Fira Sans"/>
              <a:cs typeface="Fira Sans"/>
              <a:sym typeface="Fira Sans"/>
            </a:endParaRPr>
          </a:p>
          <a:p>
            <a:pPr indent="-317500" lvl="0" marL="457200" rtl="0" algn="l">
              <a:spcBef>
                <a:spcPts val="0"/>
              </a:spcBef>
              <a:spcAft>
                <a:spcPts val="0"/>
              </a:spcAft>
              <a:buClr>
                <a:schemeClr val="dk1"/>
              </a:buClr>
              <a:buSzPts val="1400"/>
              <a:buFont typeface="Fira Sans"/>
              <a:buChar char="●"/>
            </a:pPr>
            <a:r>
              <a:rPr lang="en">
                <a:solidFill>
                  <a:schemeClr val="dk1"/>
                </a:solidFill>
                <a:latin typeface="Fira Sans"/>
                <a:ea typeface="Fira Sans"/>
                <a:cs typeface="Fira Sans"/>
                <a:sym typeface="Fira Sans"/>
              </a:rPr>
              <a:t>Our approach has proven impact:</a:t>
            </a:r>
            <a:endParaRPr>
              <a:solidFill>
                <a:schemeClr val="dk1"/>
              </a:solidFill>
              <a:latin typeface="Fira Sans"/>
              <a:ea typeface="Fira Sans"/>
              <a:cs typeface="Fira Sans"/>
              <a:sym typeface="Fira Sans"/>
            </a:endParaRPr>
          </a:p>
          <a:p>
            <a:pPr indent="0" lvl="0" marL="0" rtl="0" algn="l">
              <a:spcBef>
                <a:spcPts val="0"/>
              </a:spcBef>
              <a:spcAft>
                <a:spcPts val="0"/>
              </a:spcAft>
              <a:buNone/>
            </a:pPr>
            <a:r>
              <a:t/>
            </a:r>
            <a:endParaRPr>
              <a:solidFill>
                <a:schemeClr val="dk1"/>
              </a:solidFill>
              <a:latin typeface="Fira Sans"/>
              <a:ea typeface="Fira Sans"/>
              <a:cs typeface="Fira Sans"/>
              <a:sym typeface="Fira Sans"/>
            </a:endParaRPr>
          </a:p>
          <a:p>
            <a:pPr indent="-317500" lvl="1" marL="914400" rtl="0" algn="l">
              <a:spcBef>
                <a:spcPts val="0"/>
              </a:spcBef>
              <a:spcAft>
                <a:spcPts val="0"/>
              </a:spcAft>
              <a:buClr>
                <a:schemeClr val="dk1"/>
              </a:buClr>
              <a:buSzPts val="1400"/>
              <a:buFont typeface="Fira Sans"/>
              <a:buChar char="○"/>
            </a:pPr>
            <a:r>
              <a:rPr lang="en">
                <a:solidFill>
                  <a:schemeClr val="dk1"/>
                </a:solidFill>
                <a:latin typeface="Fira Sans"/>
                <a:ea typeface="Fira Sans"/>
                <a:cs typeface="Fira Sans"/>
                <a:sym typeface="Fira Sans"/>
              </a:rPr>
              <a:t>Brings the </a:t>
            </a:r>
            <a:r>
              <a:rPr b="1" lang="en">
                <a:solidFill>
                  <a:schemeClr val="dk1"/>
                </a:solidFill>
                <a:latin typeface="Fira Sans"/>
                <a:ea typeface="Fira Sans"/>
                <a:cs typeface="Fira Sans"/>
                <a:sym typeface="Fira Sans"/>
              </a:rPr>
              <a:t>average cost per adoption reduced from $35 to $3.50/farmer/practice.</a:t>
            </a:r>
            <a:r>
              <a:rPr b="1" baseline="30000" lang="en">
                <a:solidFill>
                  <a:schemeClr val="dk1"/>
                </a:solidFill>
                <a:latin typeface="Fira Sans"/>
                <a:ea typeface="Fira Sans"/>
                <a:cs typeface="Fira Sans"/>
                <a:sym typeface="Fira Sans"/>
              </a:rPr>
              <a:t>1</a:t>
            </a:r>
            <a:endParaRPr b="1" baseline="30000">
              <a:solidFill>
                <a:schemeClr val="dk1"/>
              </a:solidFill>
              <a:latin typeface="Fira Sans"/>
              <a:ea typeface="Fira Sans"/>
              <a:cs typeface="Fira Sans"/>
              <a:sym typeface="Fira Sans"/>
            </a:endParaRPr>
          </a:p>
          <a:p>
            <a:pPr indent="-317500" lvl="1" marL="914400" rtl="0" algn="l">
              <a:spcBef>
                <a:spcPts val="0"/>
              </a:spcBef>
              <a:spcAft>
                <a:spcPts val="0"/>
              </a:spcAft>
              <a:buClr>
                <a:schemeClr val="dk1"/>
              </a:buClr>
              <a:buSzPts val="1400"/>
              <a:buFont typeface="Fira Sans"/>
              <a:buChar char="○"/>
            </a:pPr>
            <a:r>
              <a:rPr lang="en">
                <a:solidFill>
                  <a:schemeClr val="dk1"/>
                </a:solidFill>
                <a:latin typeface="Fira Sans"/>
                <a:ea typeface="Fira Sans"/>
                <a:cs typeface="Fira Sans"/>
                <a:sym typeface="Fira Sans"/>
              </a:rPr>
              <a:t>Increases </a:t>
            </a:r>
            <a:r>
              <a:rPr b="1" lang="en">
                <a:solidFill>
                  <a:schemeClr val="dk1"/>
                </a:solidFill>
                <a:latin typeface="Fira Sans"/>
                <a:ea typeface="Fira Sans"/>
                <a:cs typeface="Fira Sans"/>
                <a:sym typeface="Fira Sans"/>
              </a:rPr>
              <a:t>farmer income by up to 24%</a:t>
            </a:r>
            <a:r>
              <a:rPr b="1" baseline="30000" lang="en">
                <a:solidFill>
                  <a:schemeClr val="dk1"/>
                </a:solidFill>
                <a:latin typeface="Fira Sans"/>
                <a:ea typeface="Fira Sans"/>
                <a:cs typeface="Fira Sans"/>
                <a:sym typeface="Fira Sans"/>
              </a:rPr>
              <a:t>2</a:t>
            </a:r>
            <a:endParaRPr b="1" baseline="30000">
              <a:solidFill>
                <a:schemeClr val="dk1"/>
              </a:solidFill>
              <a:latin typeface="Fira Sans"/>
              <a:ea typeface="Fira Sans"/>
              <a:cs typeface="Fira Sans"/>
              <a:sym typeface="Fira Sans"/>
            </a:endParaRPr>
          </a:p>
        </p:txBody>
      </p:sp>
      <p:sp>
        <p:nvSpPr>
          <p:cNvPr id="155" name="Google Shape;155;p28"/>
          <p:cNvSpPr txBox="1"/>
          <p:nvPr/>
        </p:nvSpPr>
        <p:spPr>
          <a:xfrm>
            <a:off x="1334100" y="2859163"/>
            <a:ext cx="1056900" cy="401400"/>
          </a:xfrm>
          <a:prstGeom prst="rect">
            <a:avLst/>
          </a:prstGeom>
          <a:solidFill>
            <a:srgbClr val="2200CC"/>
          </a:solidFill>
          <a:ln>
            <a:noFill/>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 sz="1100">
                <a:solidFill>
                  <a:srgbClr val="FFFFFF"/>
                </a:solidFill>
                <a:latin typeface="Pathway Gothic One"/>
                <a:ea typeface="Pathway Gothic One"/>
                <a:cs typeface="Pathway Gothic One"/>
                <a:sym typeface="Pathway Gothic One"/>
              </a:rPr>
              <a:t>Mediated  video </a:t>
            </a:r>
            <a:endParaRPr b="1" sz="1100">
              <a:solidFill>
                <a:srgbClr val="FFFFFF"/>
              </a:solidFill>
              <a:latin typeface="Pathway Gothic One"/>
              <a:ea typeface="Pathway Gothic One"/>
              <a:cs typeface="Pathway Gothic One"/>
              <a:sym typeface="Pathway Gothic One"/>
            </a:endParaRPr>
          </a:p>
          <a:p>
            <a:pPr indent="0" lvl="0" marL="0" rtl="0" algn="ctr">
              <a:spcBef>
                <a:spcPts val="0"/>
              </a:spcBef>
              <a:spcAft>
                <a:spcPts val="0"/>
              </a:spcAft>
              <a:buNone/>
            </a:pPr>
            <a:r>
              <a:rPr b="1" lang="en" sz="1100">
                <a:solidFill>
                  <a:srgbClr val="FFFFFF"/>
                </a:solidFill>
                <a:latin typeface="Pathway Gothic One"/>
                <a:ea typeface="Pathway Gothic One"/>
                <a:cs typeface="Pathway Gothic One"/>
                <a:sym typeface="Pathway Gothic One"/>
              </a:rPr>
              <a:t>  screenings</a:t>
            </a:r>
            <a:endParaRPr b="1" sz="1100">
              <a:solidFill>
                <a:srgbClr val="FFFFFF"/>
              </a:solidFill>
              <a:latin typeface="Pathway Gothic One"/>
              <a:ea typeface="Pathway Gothic One"/>
              <a:cs typeface="Pathway Gothic One"/>
              <a:sym typeface="Pathway Gothic One"/>
            </a:endParaRPr>
          </a:p>
        </p:txBody>
      </p:sp>
      <p:sp>
        <p:nvSpPr>
          <p:cNvPr id="156" name="Google Shape;156;p28"/>
          <p:cNvSpPr txBox="1"/>
          <p:nvPr/>
        </p:nvSpPr>
        <p:spPr>
          <a:xfrm>
            <a:off x="1599625" y="3427950"/>
            <a:ext cx="1350300" cy="307200"/>
          </a:xfrm>
          <a:prstGeom prst="rect">
            <a:avLst/>
          </a:prstGeom>
          <a:solidFill>
            <a:srgbClr val="1DA069"/>
          </a:solidFill>
          <a:ln>
            <a:noFill/>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 sz="1100">
                <a:solidFill>
                  <a:schemeClr val="lt1"/>
                </a:solidFill>
                <a:latin typeface="Pathway Gothic One"/>
                <a:ea typeface="Pathway Gothic One"/>
                <a:cs typeface="Pathway Gothic One"/>
                <a:sym typeface="Pathway Gothic One"/>
              </a:rPr>
              <a:t>Feedback &amp; adoption data</a:t>
            </a:r>
            <a:endParaRPr b="1" sz="1100">
              <a:solidFill>
                <a:srgbClr val="FFFFFF"/>
              </a:solidFill>
              <a:latin typeface="Pathway Gothic One"/>
              <a:ea typeface="Pathway Gothic One"/>
              <a:cs typeface="Pathway Gothic One"/>
              <a:sym typeface="Pathway Gothic One"/>
            </a:endParaRPr>
          </a:p>
        </p:txBody>
      </p:sp>
      <p:grpSp>
        <p:nvGrpSpPr>
          <p:cNvPr id="157" name="Google Shape;157;p28"/>
          <p:cNvGrpSpPr/>
          <p:nvPr/>
        </p:nvGrpSpPr>
        <p:grpSpPr>
          <a:xfrm>
            <a:off x="717125" y="1041925"/>
            <a:ext cx="1748198" cy="1626751"/>
            <a:chOff x="1021925" y="1575325"/>
            <a:chExt cx="1748198" cy="1626751"/>
          </a:xfrm>
        </p:grpSpPr>
        <p:grpSp>
          <p:nvGrpSpPr>
            <p:cNvPr id="158" name="Google Shape;158;p28"/>
            <p:cNvGrpSpPr/>
            <p:nvPr/>
          </p:nvGrpSpPr>
          <p:grpSpPr>
            <a:xfrm>
              <a:off x="1021925" y="1575325"/>
              <a:ext cx="1748198" cy="1626751"/>
              <a:chOff x="8532000" y="1389175"/>
              <a:chExt cx="1748198" cy="1626751"/>
            </a:xfrm>
          </p:grpSpPr>
          <p:pic>
            <p:nvPicPr>
              <p:cNvPr id="159" name="Google Shape;159;p28"/>
              <p:cNvPicPr preferRelativeResize="0"/>
              <p:nvPr/>
            </p:nvPicPr>
            <p:blipFill rotWithShape="1">
              <a:blip r:embed="rId8">
                <a:alphaModFix/>
              </a:blip>
              <a:srcRect b="31269" l="74174" r="0" t="30249"/>
              <a:stretch/>
            </p:blipFill>
            <p:spPr>
              <a:xfrm>
                <a:off x="8532000" y="1389175"/>
                <a:ext cx="1748198" cy="1626751"/>
              </a:xfrm>
              <a:prstGeom prst="rect">
                <a:avLst/>
              </a:prstGeom>
              <a:noFill/>
              <a:ln>
                <a:noFill/>
              </a:ln>
            </p:spPr>
          </p:pic>
          <p:pic>
            <p:nvPicPr>
              <p:cNvPr id="160" name="Google Shape;160;p28"/>
              <p:cNvPicPr preferRelativeResize="0"/>
              <p:nvPr/>
            </p:nvPicPr>
            <p:blipFill>
              <a:blip r:embed="rId9">
                <a:alphaModFix/>
              </a:blip>
              <a:stretch>
                <a:fillRect/>
              </a:stretch>
            </p:blipFill>
            <p:spPr>
              <a:xfrm>
                <a:off x="8719350" y="1978748"/>
                <a:ext cx="1308900" cy="981600"/>
              </a:xfrm>
              <a:prstGeom prst="roundRect">
                <a:avLst>
                  <a:gd fmla="val 16667" name="adj"/>
                </a:avLst>
              </a:prstGeom>
              <a:noFill/>
              <a:ln>
                <a:noFill/>
              </a:ln>
            </p:spPr>
          </p:pic>
        </p:grpSp>
        <p:sp>
          <p:nvSpPr>
            <p:cNvPr id="161" name="Google Shape;161;p28"/>
            <p:cNvSpPr/>
            <p:nvPr/>
          </p:nvSpPr>
          <p:spPr>
            <a:xfrm>
              <a:off x="1779925" y="1864150"/>
              <a:ext cx="305400" cy="136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 name="Google Shape;162;p28"/>
          <p:cNvSpPr txBox="1"/>
          <p:nvPr/>
        </p:nvSpPr>
        <p:spPr>
          <a:xfrm>
            <a:off x="1346679" y="3842927"/>
            <a:ext cx="746100" cy="185100"/>
          </a:xfrm>
          <a:prstGeom prst="rect">
            <a:avLst/>
          </a:prstGeom>
          <a:solidFill>
            <a:srgbClr val="28593E"/>
          </a:solid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chemeClr val="lt1"/>
                </a:solidFill>
                <a:latin typeface="Pathway Gothic One"/>
                <a:ea typeface="Pathway Gothic One"/>
                <a:cs typeface="Pathway Gothic One"/>
                <a:sym typeface="Pathway Gothic One"/>
              </a:rPr>
              <a:t>FARMER</a:t>
            </a:r>
            <a:endParaRPr sz="1200">
              <a:solidFill>
                <a:schemeClr val="lt1"/>
              </a:solidFill>
            </a:endParaRPr>
          </a:p>
        </p:txBody>
      </p:sp>
      <p:sp>
        <p:nvSpPr>
          <p:cNvPr id="163" name="Google Shape;163;p28"/>
          <p:cNvSpPr txBox="1"/>
          <p:nvPr/>
        </p:nvSpPr>
        <p:spPr>
          <a:xfrm>
            <a:off x="2677945" y="2751100"/>
            <a:ext cx="867900" cy="552300"/>
          </a:xfrm>
          <a:prstGeom prst="rect">
            <a:avLst/>
          </a:prstGeom>
          <a:solidFill>
            <a:srgbClr val="28593E"/>
          </a:solid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chemeClr val="lt1"/>
                </a:solidFill>
                <a:latin typeface="Pathway Gothic One"/>
                <a:ea typeface="Pathway Gothic One"/>
                <a:cs typeface="Pathway Gothic One"/>
                <a:sym typeface="Pathway Gothic One"/>
              </a:rPr>
              <a:t>GOVERNMENT </a:t>
            </a:r>
            <a:endParaRPr b="1" sz="1200">
              <a:solidFill>
                <a:schemeClr val="lt1"/>
              </a:solidFill>
              <a:latin typeface="Pathway Gothic One"/>
              <a:ea typeface="Pathway Gothic One"/>
              <a:cs typeface="Pathway Gothic One"/>
              <a:sym typeface="Pathway Gothic One"/>
            </a:endParaRPr>
          </a:p>
          <a:p>
            <a:pPr indent="0" lvl="0" marL="0" rtl="0" algn="ctr">
              <a:spcBef>
                <a:spcPts val="0"/>
              </a:spcBef>
              <a:spcAft>
                <a:spcPts val="0"/>
              </a:spcAft>
              <a:buNone/>
            </a:pPr>
            <a:r>
              <a:rPr b="1" lang="en" sz="1200">
                <a:solidFill>
                  <a:schemeClr val="lt1"/>
                </a:solidFill>
                <a:latin typeface="Pathway Gothic One"/>
                <a:ea typeface="Pathway Gothic One"/>
                <a:cs typeface="Pathway Gothic One"/>
                <a:sym typeface="Pathway Gothic One"/>
              </a:rPr>
              <a:t>EXTENSION</a:t>
            </a:r>
            <a:endParaRPr b="1" sz="1200">
              <a:solidFill>
                <a:schemeClr val="lt1"/>
              </a:solidFill>
              <a:latin typeface="Pathway Gothic One"/>
              <a:ea typeface="Pathway Gothic One"/>
              <a:cs typeface="Pathway Gothic One"/>
              <a:sym typeface="Pathway Gothic One"/>
            </a:endParaRPr>
          </a:p>
          <a:p>
            <a:pPr indent="0" lvl="0" marL="0" rtl="0" algn="ctr">
              <a:spcBef>
                <a:spcPts val="0"/>
              </a:spcBef>
              <a:spcAft>
                <a:spcPts val="0"/>
              </a:spcAft>
              <a:buNone/>
            </a:pPr>
            <a:r>
              <a:rPr b="1" lang="en" sz="1200">
                <a:solidFill>
                  <a:schemeClr val="lt1"/>
                </a:solidFill>
                <a:latin typeface="Pathway Gothic One"/>
                <a:ea typeface="Pathway Gothic One"/>
                <a:cs typeface="Pathway Gothic One"/>
                <a:sym typeface="Pathway Gothic One"/>
              </a:rPr>
              <a:t>AGENTS</a:t>
            </a:r>
            <a:endParaRPr b="1" sz="1200">
              <a:solidFill>
                <a:schemeClr val="lt1"/>
              </a:solidFill>
              <a:latin typeface="Pathway Gothic One"/>
              <a:ea typeface="Pathway Gothic One"/>
              <a:cs typeface="Pathway Gothic One"/>
              <a:sym typeface="Pathway Gothic One"/>
            </a:endParaRPr>
          </a:p>
        </p:txBody>
      </p:sp>
      <p:sp>
        <p:nvSpPr>
          <p:cNvPr id="164" name="Google Shape;164;p28"/>
          <p:cNvSpPr/>
          <p:nvPr/>
        </p:nvSpPr>
        <p:spPr>
          <a:xfrm rot="-5400000">
            <a:off x="8130600" y="580025"/>
            <a:ext cx="1593300" cy="433500"/>
          </a:xfrm>
          <a:prstGeom prst="rect">
            <a:avLst/>
          </a:prstGeom>
          <a:solidFill>
            <a:srgbClr val="3057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8"/>
          <p:cNvSpPr/>
          <p:nvPr/>
        </p:nvSpPr>
        <p:spPr>
          <a:xfrm>
            <a:off x="7550700" y="-75"/>
            <a:ext cx="1593300" cy="433500"/>
          </a:xfrm>
          <a:prstGeom prst="rect">
            <a:avLst/>
          </a:prstGeom>
          <a:solidFill>
            <a:srgbClr val="3057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9"/>
          <p:cNvSpPr/>
          <p:nvPr/>
        </p:nvSpPr>
        <p:spPr>
          <a:xfrm>
            <a:off x="0" y="75"/>
            <a:ext cx="9144000" cy="5143500"/>
          </a:xfrm>
          <a:prstGeom prst="rect">
            <a:avLst/>
          </a:prstGeom>
          <a:solidFill>
            <a:srgbClr val="1CA069"/>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1600">
              <a:solidFill>
                <a:srgbClr val="071F58"/>
              </a:solidFill>
              <a:latin typeface="Fira Sans"/>
              <a:ea typeface="Fira Sans"/>
              <a:cs typeface="Fira Sans"/>
              <a:sym typeface="Fira Sans"/>
            </a:endParaRPr>
          </a:p>
        </p:txBody>
      </p:sp>
      <p:pic>
        <p:nvPicPr>
          <p:cNvPr id="171" name="Google Shape;171;p29"/>
          <p:cNvPicPr preferRelativeResize="0"/>
          <p:nvPr/>
        </p:nvPicPr>
        <p:blipFill>
          <a:blip r:embed="rId3">
            <a:alphaModFix/>
          </a:blip>
          <a:stretch>
            <a:fillRect/>
          </a:stretch>
        </p:blipFill>
        <p:spPr>
          <a:xfrm>
            <a:off x="-228600" y="75"/>
            <a:ext cx="4912400" cy="5143500"/>
          </a:xfrm>
          <a:prstGeom prst="rect">
            <a:avLst/>
          </a:prstGeom>
          <a:noFill/>
          <a:ln>
            <a:noFill/>
          </a:ln>
        </p:spPr>
      </p:pic>
      <p:sp>
        <p:nvSpPr>
          <p:cNvPr id="172" name="Google Shape;172;p29"/>
          <p:cNvSpPr txBox="1"/>
          <p:nvPr/>
        </p:nvSpPr>
        <p:spPr>
          <a:xfrm>
            <a:off x="5355825" y="800650"/>
            <a:ext cx="32379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i="1" lang="en" sz="3400">
                <a:solidFill>
                  <a:srgbClr val="FFFFFF"/>
                </a:solidFill>
                <a:latin typeface="Fira Sans"/>
                <a:ea typeface="Fira Sans"/>
                <a:cs typeface="Fira Sans"/>
                <a:sym typeface="Fira Sans"/>
              </a:rPr>
              <a:t>How can we increase the</a:t>
            </a:r>
            <a:endParaRPr b="1" i="1" sz="3400">
              <a:solidFill>
                <a:srgbClr val="FFFFFF"/>
              </a:solidFill>
              <a:latin typeface="Fira Sans"/>
              <a:ea typeface="Fira Sans"/>
              <a:cs typeface="Fira Sans"/>
              <a:sym typeface="Fira Sans"/>
            </a:endParaRPr>
          </a:p>
          <a:p>
            <a:pPr indent="0" lvl="0" marL="0" rtl="0" algn="l">
              <a:spcBef>
                <a:spcPts val="0"/>
              </a:spcBef>
              <a:spcAft>
                <a:spcPts val="0"/>
              </a:spcAft>
              <a:buClr>
                <a:schemeClr val="dk1"/>
              </a:buClr>
              <a:buSzPts val="1100"/>
              <a:buFont typeface="Arial"/>
              <a:buNone/>
            </a:pPr>
            <a:r>
              <a:rPr b="1" i="1" lang="en" sz="3400">
                <a:solidFill>
                  <a:srgbClr val="FFFFFF"/>
                </a:solidFill>
                <a:latin typeface="Fira Sans"/>
                <a:ea typeface="Fira Sans"/>
                <a:cs typeface="Fira Sans"/>
                <a:sym typeface="Fira Sans"/>
              </a:rPr>
              <a:t>speed and effectiveness </a:t>
            </a:r>
            <a:endParaRPr b="1" i="1" sz="3400">
              <a:solidFill>
                <a:srgbClr val="FFFFFF"/>
              </a:solidFill>
              <a:latin typeface="Fira Sans"/>
              <a:ea typeface="Fira Sans"/>
              <a:cs typeface="Fira Sans"/>
              <a:sym typeface="Fira Sans"/>
            </a:endParaRPr>
          </a:p>
          <a:p>
            <a:pPr indent="0" lvl="0" marL="0" rtl="0" algn="l">
              <a:spcBef>
                <a:spcPts val="0"/>
              </a:spcBef>
              <a:spcAft>
                <a:spcPts val="0"/>
              </a:spcAft>
              <a:buClr>
                <a:schemeClr val="dk1"/>
              </a:buClr>
              <a:buSzPts val="1100"/>
              <a:buFont typeface="Arial"/>
              <a:buNone/>
            </a:pPr>
            <a:r>
              <a:rPr b="1" i="1" lang="en" sz="3400">
                <a:solidFill>
                  <a:srgbClr val="FFFFFF"/>
                </a:solidFill>
                <a:latin typeface="Fira Sans"/>
                <a:ea typeface="Fira Sans"/>
                <a:cs typeface="Fira Sans"/>
                <a:sym typeface="Fira Sans"/>
              </a:rPr>
              <a:t>of extension systems?  </a:t>
            </a:r>
            <a:endParaRPr b="1" i="1" sz="3400">
              <a:solidFill>
                <a:srgbClr val="FFFFFF"/>
              </a:solidFill>
              <a:latin typeface="Fira Sans"/>
              <a:ea typeface="Fira Sans"/>
              <a:cs typeface="Fira Sans"/>
              <a:sym typeface="Fira Sans"/>
            </a:endParaRPr>
          </a:p>
          <a:p>
            <a:pPr indent="0" lvl="0" marL="0" rtl="0" algn="l">
              <a:spcBef>
                <a:spcPts val="0"/>
              </a:spcBef>
              <a:spcAft>
                <a:spcPts val="0"/>
              </a:spcAft>
              <a:buNone/>
            </a:pPr>
            <a:r>
              <a:t/>
            </a:r>
            <a:endParaRPr b="1" i="1" sz="3400">
              <a:solidFill>
                <a:srgbClr val="FFFFFF"/>
              </a:solidFill>
              <a:latin typeface="Fira Sans"/>
              <a:ea typeface="Fira Sans"/>
              <a:cs typeface="Fira Sans"/>
              <a:sym typeface="Fira Sans"/>
            </a:endParaRPr>
          </a:p>
        </p:txBody>
      </p:sp>
      <p:pic>
        <p:nvPicPr>
          <p:cNvPr id="173" name="Google Shape;173;p29"/>
          <p:cNvPicPr preferRelativeResize="0"/>
          <p:nvPr/>
        </p:nvPicPr>
        <p:blipFill>
          <a:blip r:embed="rId4">
            <a:alphaModFix/>
          </a:blip>
          <a:stretch>
            <a:fillRect/>
          </a:stretch>
        </p:blipFill>
        <p:spPr>
          <a:xfrm flipH="1">
            <a:off x="-1" y="762850"/>
            <a:ext cx="2888275" cy="4362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0"/>
          <p:cNvSpPr txBox="1"/>
          <p:nvPr/>
        </p:nvSpPr>
        <p:spPr>
          <a:xfrm>
            <a:off x="3219400" y="243050"/>
            <a:ext cx="5036400" cy="1182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600">
                <a:solidFill>
                  <a:srgbClr val="1CA069"/>
                </a:solidFill>
                <a:latin typeface="Cormorant Garamond"/>
                <a:ea typeface="Cormorant Garamond"/>
                <a:cs typeface="Cormorant Garamond"/>
                <a:sym typeface="Cormorant Garamond"/>
              </a:rPr>
              <a:t>An AI Assistant for Extension Agents</a:t>
            </a:r>
            <a:endParaRPr b="1" sz="3600">
              <a:solidFill>
                <a:srgbClr val="FF0000"/>
              </a:solidFill>
              <a:latin typeface="Cormorant Garamond"/>
              <a:ea typeface="Cormorant Garamond"/>
              <a:cs typeface="Cormorant Garamond"/>
              <a:sym typeface="Cormorant Garamond"/>
            </a:endParaRPr>
          </a:p>
        </p:txBody>
      </p:sp>
      <p:sp>
        <p:nvSpPr>
          <p:cNvPr id="179" name="Google Shape;179;p30"/>
          <p:cNvSpPr txBox="1"/>
          <p:nvPr/>
        </p:nvSpPr>
        <p:spPr>
          <a:xfrm>
            <a:off x="3100925" y="1487250"/>
            <a:ext cx="5829300" cy="35709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2200">
                <a:solidFill>
                  <a:srgbClr val="071F58"/>
                </a:solidFill>
                <a:latin typeface="Fira Sans"/>
                <a:ea typeface="Fira Sans"/>
                <a:cs typeface="Fira Sans"/>
                <a:sym typeface="Fira Sans"/>
              </a:rPr>
              <a:t>Personalized, on-demand, localized advisory </a:t>
            </a:r>
            <a:r>
              <a:rPr lang="en" sz="2200">
                <a:solidFill>
                  <a:srgbClr val="071F58"/>
                </a:solidFill>
                <a:latin typeface="Fira Sans"/>
                <a:ea typeface="Fira Sans"/>
                <a:cs typeface="Fira Sans"/>
                <a:sym typeface="Fira Sans"/>
              </a:rPr>
              <a:t>to Extension Agents with push &amp; pull content </a:t>
            </a:r>
            <a:endParaRPr sz="2200">
              <a:solidFill>
                <a:srgbClr val="071F58"/>
              </a:solidFill>
              <a:latin typeface="Fira Sans"/>
              <a:ea typeface="Fira Sans"/>
              <a:cs typeface="Fira Sans"/>
              <a:sym typeface="Fira Sans"/>
            </a:endParaRPr>
          </a:p>
          <a:p>
            <a:pPr indent="0" lvl="0" marL="0" rtl="0" algn="l">
              <a:lnSpc>
                <a:spcPct val="80000"/>
              </a:lnSpc>
              <a:spcBef>
                <a:spcPts val="0"/>
              </a:spcBef>
              <a:spcAft>
                <a:spcPts val="0"/>
              </a:spcAft>
              <a:buNone/>
            </a:pPr>
            <a:r>
              <a:t/>
            </a:r>
            <a:endParaRPr sz="2200">
              <a:solidFill>
                <a:srgbClr val="071F58"/>
              </a:solidFill>
              <a:latin typeface="Fira Sans"/>
              <a:ea typeface="Fira Sans"/>
              <a:cs typeface="Fira Sans"/>
              <a:sym typeface="Fira Sans"/>
            </a:endParaRPr>
          </a:p>
          <a:p>
            <a:pPr indent="0" lvl="0" marL="0" rtl="0" algn="l">
              <a:lnSpc>
                <a:spcPct val="80000"/>
              </a:lnSpc>
              <a:spcBef>
                <a:spcPts val="0"/>
              </a:spcBef>
              <a:spcAft>
                <a:spcPts val="0"/>
              </a:spcAft>
              <a:buNone/>
            </a:pPr>
            <a:r>
              <a:rPr b="1" lang="en" sz="2200">
                <a:solidFill>
                  <a:srgbClr val="071F58"/>
                </a:solidFill>
                <a:latin typeface="Fira Sans"/>
                <a:ea typeface="Fira Sans"/>
                <a:cs typeface="Fira Sans"/>
                <a:sym typeface="Fira Sans"/>
              </a:rPr>
              <a:t>Multimedia interface</a:t>
            </a:r>
            <a:r>
              <a:rPr lang="en" sz="2200">
                <a:solidFill>
                  <a:srgbClr val="071F58"/>
                </a:solidFill>
                <a:latin typeface="Fira Sans"/>
                <a:ea typeface="Fira Sans"/>
                <a:cs typeface="Fira Sans"/>
                <a:sym typeface="Fira Sans"/>
              </a:rPr>
              <a:t> with text, voice, video and image messages.</a:t>
            </a:r>
            <a:endParaRPr sz="2200">
              <a:solidFill>
                <a:srgbClr val="071F58"/>
              </a:solidFill>
              <a:latin typeface="Fira Sans"/>
              <a:ea typeface="Fira Sans"/>
              <a:cs typeface="Fira Sans"/>
              <a:sym typeface="Fira Sans"/>
            </a:endParaRPr>
          </a:p>
          <a:p>
            <a:pPr indent="0" lvl="0" marL="0" rtl="0" algn="l">
              <a:lnSpc>
                <a:spcPct val="80000"/>
              </a:lnSpc>
              <a:spcBef>
                <a:spcPts val="0"/>
              </a:spcBef>
              <a:spcAft>
                <a:spcPts val="0"/>
              </a:spcAft>
              <a:buNone/>
            </a:pPr>
            <a:r>
              <a:t/>
            </a:r>
            <a:endParaRPr sz="2200">
              <a:solidFill>
                <a:srgbClr val="071F58"/>
              </a:solidFill>
              <a:latin typeface="Fira Sans"/>
              <a:ea typeface="Fira Sans"/>
              <a:cs typeface="Fira Sans"/>
              <a:sym typeface="Fira Sans"/>
            </a:endParaRPr>
          </a:p>
          <a:p>
            <a:pPr indent="0" lvl="0" marL="0" rtl="0" algn="l">
              <a:lnSpc>
                <a:spcPct val="80000"/>
              </a:lnSpc>
              <a:spcBef>
                <a:spcPts val="0"/>
              </a:spcBef>
              <a:spcAft>
                <a:spcPts val="0"/>
              </a:spcAft>
              <a:buNone/>
            </a:pPr>
            <a:r>
              <a:rPr lang="en" sz="2200">
                <a:solidFill>
                  <a:srgbClr val="071F58"/>
                </a:solidFill>
                <a:latin typeface="Fira Sans"/>
                <a:ea typeface="Fira Sans"/>
                <a:cs typeface="Fira Sans"/>
                <a:sym typeface="Fira Sans"/>
              </a:rPr>
              <a:t>Building farmer and Extension Agent </a:t>
            </a:r>
            <a:r>
              <a:rPr b="1" lang="en" sz="2200">
                <a:solidFill>
                  <a:srgbClr val="071F58"/>
                </a:solidFill>
                <a:latin typeface="Fira Sans"/>
                <a:ea typeface="Fira Sans"/>
                <a:cs typeface="Fira Sans"/>
                <a:sym typeface="Fira Sans"/>
              </a:rPr>
              <a:t>profiles &amp; data</a:t>
            </a:r>
            <a:endParaRPr b="1" sz="2200">
              <a:solidFill>
                <a:srgbClr val="071F58"/>
              </a:solidFill>
              <a:latin typeface="Fira Sans"/>
              <a:ea typeface="Fira Sans"/>
              <a:cs typeface="Fira Sans"/>
              <a:sym typeface="Fira Sans"/>
            </a:endParaRPr>
          </a:p>
          <a:p>
            <a:pPr indent="0" lvl="0" marL="0" rtl="0" algn="l">
              <a:lnSpc>
                <a:spcPct val="80000"/>
              </a:lnSpc>
              <a:spcBef>
                <a:spcPts val="0"/>
              </a:spcBef>
              <a:spcAft>
                <a:spcPts val="0"/>
              </a:spcAft>
              <a:buNone/>
            </a:pPr>
            <a:r>
              <a:t/>
            </a:r>
            <a:endParaRPr b="1" sz="2200">
              <a:solidFill>
                <a:srgbClr val="071F58"/>
              </a:solidFill>
              <a:latin typeface="Fira Sans"/>
              <a:ea typeface="Fira Sans"/>
              <a:cs typeface="Fira Sans"/>
              <a:sym typeface="Fira Sans"/>
            </a:endParaRPr>
          </a:p>
          <a:p>
            <a:pPr indent="0" lvl="0" marL="0" rtl="0" algn="l">
              <a:spcBef>
                <a:spcPts val="0"/>
              </a:spcBef>
              <a:spcAft>
                <a:spcPts val="0"/>
              </a:spcAft>
              <a:buNone/>
            </a:pPr>
            <a:r>
              <a:rPr lang="en" sz="2200">
                <a:solidFill>
                  <a:srgbClr val="071F58"/>
                </a:solidFill>
                <a:latin typeface="Fira Sans"/>
                <a:ea typeface="Fira Sans"/>
                <a:cs typeface="Fira Sans"/>
                <a:sym typeface="Fira Sans"/>
              </a:rPr>
              <a:t>To better reach </a:t>
            </a:r>
            <a:r>
              <a:rPr b="1" lang="en" sz="2200">
                <a:solidFill>
                  <a:srgbClr val="071F58"/>
                </a:solidFill>
                <a:latin typeface="Fira Sans"/>
                <a:ea typeface="Fira Sans"/>
                <a:cs typeface="Fira Sans"/>
                <a:sym typeface="Fira Sans"/>
              </a:rPr>
              <a:t>women, low-literacy, low digital skill, and off-line farmers</a:t>
            </a:r>
            <a:endParaRPr b="1" sz="2200">
              <a:solidFill>
                <a:srgbClr val="071F58"/>
              </a:solidFill>
              <a:latin typeface="Fira Sans"/>
              <a:ea typeface="Fira Sans"/>
              <a:cs typeface="Fira Sans"/>
              <a:sym typeface="Fira Sans"/>
            </a:endParaRPr>
          </a:p>
        </p:txBody>
      </p:sp>
      <p:pic>
        <p:nvPicPr>
          <p:cNvPr id="180" name="Google Shape;180;p30"/>
          <p:cNvPicPr preferRelativeResize="0"/>
          <p:nvPr/>
        </p:nvPicPr>
        <p:blipFill rotWithShape="1">
          <a:blip r:embed="rId3">
            <a:alphaModFix/>
          </a:blip>
          <a:srcRect b="3233" l="0" r="0" t="3036"/>
          <a:stretch/>
        </p:blipFill>
        <p:spPr>
          <a:xfrm>
            <a:off x="152400" y="637225"/>
            <a:ext cx="2948526" cy="3869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1"/>
          <p:cNvSpPr txBox="1"/>
          <p:nvPr/>
        </p:nvSpPr>
        <p:spPr>
          <a:xfrm>
            <a:off x="331300" y="565925"/>
            <a:ext cx="79032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 sz="2500">
                <a:solidFill>
                  <a:srgbClr val="1CA069"/>
                </a:solidFill>
                <a:latin typeface="Cormorant Garamond"/>
                <a:ea typeface="Cormorant Garamond"/>
                <a:cs typeface="Cormorant Garamond"/>
                <a:sym typeface="Cormorant Garamond"/>
              </a:rPr>
              <a:t>Core Functionality of Farmer.Chat</a:t>
            </a:r>
            <a:endParaRPr b="1" i="0" sz="2500" u="none" cap="none" strike="noStrike">
              <a:solidFill>
                <a:srgbClr val="1CA069"/>
              </a:solidFill>
              <a:latin typeface="Cormorant Garamond"/>
              <a:ea typeface="Cormorant Garamond"/>
              <a:cs typeface="Cormorant Garamond"/>
              <a:sym typeface="Cormorant Garamond"/>
            </a:endParaRPr>
          </a:p>
        </p:txBody>
      </p:sp>
      <p:sp>
        <p:nvSpPr>
          <p:cNvPr id="187" name="Google Shape;187;p31"/>
          <p:cNvSpPr/>
          <p:nvPr/>
        </p:nvSpPr>
        <p:spPr>
          <a:xfrm rot="-5400000">
            <a:off x="8130600" y="580025"/>
            <a:ext cx="1593300" cy="433500"/>
          </a:xfrm>
          <a:prstGeom prst="rect">
            <a:avLst/>
          </a:prstGeom>
          <a:solidFill>
            <a:srgbClr val="3057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31"/>
          <p:cNvSpPr/>
          <p:nvPr/>
        </p:nvSpPr>
        <p:spPr>
          <a:xfrm>
            <a:off x="7550700" y="-75"/>
            <a:ext cx="1593300" cy="433500"/>
          </a:xfrm>
          <a:prstGeom prst="rect">
            <a:avLst/>
          </a:prstGeom>
          <a:solidFill>
            <a:srgbClr val="3057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31"/>
          <p:cNvSpPr txBox="1"/>
          <p:nvPr/>
        </p:nvSpPr>
        <p:spPr>
          <a:xfrm>
            <a:off x="152400" y="966725"/>
            <a:ext cx="8558100" cy="40665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chemeClr val="dk1"/>
              </a:buClr>
              <a:buSzPts val="1300"/>
              <a:buFont typeface="Montserrat"/>
              <a:buChar char="●"/>
            </a:pPr>
            <a:r>
              <a:rPr b="1" i="1" lang="en" sz="1300">
                <a:solidFill>
                  <a:schemeClr val="dk1"/>
                </a:solidFill>
                <a:latin typeface="Montserrat"/>
                <a:ea typeface="Montserrat"/>
                <a:cs typeface="Montserrat"/>
                <a:sym typeface="Montserrat"/>
              </a:rPr>
              <a:t>Tailored Advisory: </a:t>
            </a:r>
            <a:r>
              <a:rPr i="1" lang="en" sz="1300">
                <a:solidFill>
                  <a:schemeClr val="dk1"/>
                </a:solidFill>
                <a:latin typeface="Montserrat"/>
                <a:ea typeface="Montserrat"/>
                <a:cs typeface="Montserrat"/>
                <a:sym typeface="Montserrat"/>
              </a:rPr>
              <a:t> The system leverages a variety of data sources to tailor advisory to best suit user needs.</a:t>
            </a:r>
            <a:endParaRPr i="1" sz="1300">
              <a:solidFill>
                <a:schemeClr val="dk1"/>
              </a:solidFill>
              <a:latin typeface="Montserrat"/>
              <a:ea typeface="Montserrat"/>
              <a:cs typeface="Montserrat"/>
              <a:sym typeface="Montserrat"/>
            </a:endParaRPr>
          </a:p>
          <a:p>
            <a:pPr indent="-292100" lvl="1" marL="914400" rtl="0" algn="l">
              <a:lnSpc>
                <a:spcPct val="115000"/>
              </a:lnSpc>
              <a:spcBef>
                <a:spcPts val="0"/>
              </a:spcBef>
              <a:spcAft>
                <a:spcPts val="0"/>
              </a:spcAft>
              <a:buClr>
                <a:schemeClr val="dk1"/>
              </a:buClr>
              <a:buSzPts val="1000"/>
              <a:buFont typeface="Montserrat"/>
              <a:buChar char="○"/>
            </a:pPr>
            <a:r>
              <a:rPr b="1" i="1" lang="en" sz="1300">
                <a:solidFill>
                  <a:schemeClr val="dk1"/>
                </a:solidFill>
                <a:latin typeface="Montserrat"/>
                <a:ea typeface="Montserrat"/>
                <a:cs typeface="Montserrat"/>
                <a:sym typeface="Montserrat"/>
              </a:rPr>
              <a:t>User Profiles: </a:t>
            </a:r>
            <a:r>
              <a:rPr i="1" lang="en" sz="1300">
                <a:solidFill>
                  <a:schemeClr val="dk1"/>
                </a:solidFill>
                <a:latin typeface="Montserrat"/>
                <a:ea typeface="Montserrat"/>
                <a:cs typeface="Montserrat"/>
                <a:sym typeface="Montserrat"/>
              </a:rPr>
              <a:t>Digitizing user names, locations, gender, contact information, and farm level data</a:t>
            </a:r>
            <a:endParaRPr i="1" sz="1300">
              <a:solidFill>
                <a:schemeClr val="dk1"/>
              </a:solidFill>
              <a:latin typeface="Montserrat"/>
              <a:ea typeface="Montserrat"/>
              <a:cs typeface="Montserrat"/>
              <a:sym typeface="Montserrat"/>
            </a:endParaRPr>
          </a:p>
          <a:p>
            <a:pPr indent="-292100" lvl="1" marL="914400" rtl="0" algn="l">
              <a:lnSpc>
                <a:spcPct val="115000"/>
              </a:lnSpc>
              <a:spcBef>
                <a:spcPts val="0"/>
              </a:spcBef>
              <a:spcAft>
                <a:spcPts val="0"/>
              </a:spcAft>
              <a:buClr>
                <a:schemeClr val="dk1"/>
              </a:buClr>
              <a:buSzPts val="1000"/>
              <a:buFont typeface="Montserrat"/>
              <a:buChar char="○"/>
            </a:pPr>
            <a:r>
              <a:rPr b="1" i="1" lang="en" sz="1300">
                <a:solidFill>
                  <a:schemeClr val="dk1"/>
                </a:solidFill>
                <a:latin typeface="Montserrat"/>
                <a:ea typeface="Montserrat"/>
                <a:cs typeface="Montserrat"/>
                <a:sym typeface="Montserrat"/>
              </a:rPr>
              <a:t>Crop Calendar: </a:t>
            </a:r>
            <a:r>
              <a:rPr i="1" lang="en" sz="1300">
                <a:solidFill>
                  <a:schemeClr val="dk1"/>
                </a:solidFill>
                <a:latin typeface="Montserrat"/>
                <a:ea typeface="Montserrat"/>
                <a:cs typeface="Montserrat"/>
                <a:sym typeface="Montserrat"/>
              </a:rPr>
              <a:t>Leverage approved crop calendar to create tailored advisory based on seasonality and best practices</a:t>
            </a:r>
            <a:endParaRPr i="1" sz="1300">
              <a:solidFill>
                <a:schemeClr val="dk1"/>
              </a:solidFill>
              <a:latin typeface="Montserrat"/>
              <a:ea typeface="Montserrat"/>
              <a:cs typeface="Montserrat"/>
              <a:sym typeface="Montserrat"/>
            </a:endParaRPr>
          </a:p>
          <a:p>
            <a:pPr indent="-292100" lvl="1" marL="914400" rtl="0" algn="l">
              <a:lnSpc>
                <a:spcPct val="115000"/>
              </a:lnSpc>
              <a:spcBef>
                <a:spcPts val="0"/>
              </a:spcBef>
              <a:spcAft>
                <a:spcPts val="0"/>
              </a:spcAft>
              <a:buClr>
                <a:schemeClr val="dk1"/>
              </a:buClr>
              <a:buSzPts val="1000"/>
              <a:buFont typeface="Montserrat"/>
              <a:buChar char="○"/>
            </a:pPr>
            <a:r>
              <a:rPr b="1" i="1" lang="en" sz="1300">
                <a:solidFill>
                  <a:schemeClr val="dk1"/>
                </a:solidFill>
                <a:latin typeface="Montserrat"/>
                <a:ea typeface="Montserrat"/>
                <a:cs typeface="Montserrat"/>
                <a:sym typeface="Montserrat"/>
              </a:rPr>
              <a:t>Soil &amp; Weather: </a:t>
            </a:r>
            <a:r>
              <a:rPr i="1" lang="en" sz="1300">
                <a:solidFill>
                  <a:schemeClr val="dk1"/>
                </a:solidFill>
                <a:latin typeface="Montserrat"/>
                <a:ea typeface="Montserrat"/>
                <a:cs typeface="Montserrat"/>
                <a:sym typeface="Montserrat"/>
              </a:rPr>
              <a:t>Location data informs the system in referencing soil and weather data to customize advisory</a:t>
            </a:r>
            <a:endParaRPr i="1"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i="1" sz="1300">
              <a:solidFill>
                <a:schemeClr val="dk1"/>
              </a:solidFill>
              <a:latin typeface="Montserrat"/>
              <a:ea typeface="Montserrat"/>
              <a:cs typeface="Montserrat"/>
              <a:sym typeface="Montserrat"/>
            </a:endParaRPr>
          </a:p>
          <a:p>
            <a:pPr indent="-311150" lvl="0" marL="457200" rtl="0" algn="l">
              <a:lnSpc>
                <a:spcPct val="115000"/>
              </a:lnSpc>
              <a:spcBef>
                <a:spcPts val="0"/>
              </a:spcBef>
              <a:spcAft>
                <a:spcPts val="0"/>
              </a:spcAft>
              <a:buClr>
                <a:schemeClr val="dk1"/>
              </a:buClr>
              <a:buSzPts val="1300"/>
              <a:buFont typeface="Montserrat"/>
              <a:buChar char="●"/>
            </a:pPr>
            <a:r>
              <a:rPr b="1" i="1" lang="en" sz="1300">
                <a:solidFill>
                  <a:schemeClr val="dk1"/>
                </a:solidFill>
                <a:latin typeface="Montserrat"/>
                <a:ea typeface="Montserrat"/>
                <a:cs typeface="Montserrat"/>
                <a:sym typeface="Montserrat"/>
              </a:rPr>
              <a:t>Text and Voice Queries: </a:t>
            </a:r>
            <a:r>
              <a:rPr i="1" lang="en" sz="1300">
                <a:solidFill>
                  <a:schemeClr val="dk1"/>
                </a:solidFill>
                <a:latin typeface="Montserrat"/>
                <a:ea typeface="Montserrat"/>
                <a:cs typeface="Montserrat"/>
                <a:sym typeface="Montserrat"/>
              </a:rPr>
              <a:t>Users can ask queries via text messages and voice messages in a variety of languages</a:t>
            </a:r>
            <a:endParaRPr i="1"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i="1" sz="1300">
              <a:solidFill>
                <a:schemeClr val="dk1"/>
              </a:solidFill>
              <a:latin typeface="Montserrat"/>
              <a:ea typeface="Montserrat"/>
              <a:cs typeface="Montserrat"/>
              <a:sym typeface="Montserrat"/>
            </a:endParaRPr>
          </a:p>
          <a:p>
            <a:pPr indent="-311150" lvl="0" marL="457200" rtl="0" algn="l">
              <a:lnSpc>
                <a:spcPct val="115000"/>
              </a:lnSpc>
              <a:spcBef>
                <a:spcPts val="0"/>
              </a:spcBef>
              <a:spcAft>
                <a:spcPts val="0"/>
              </a:spcAft>
              <a:buClr>
                <a:schemeClr val="dk1"/>
              </a:buClr>
              <a:buSzPts val="1300"/>
              <a:buFont typeface="Montserrat"/>
              <a:buChar char="●"/>
            </a:pPr>
            <a:r>
              <a:rPr b="1" i="1" lang="en" sz="1300">
                <a:solidFill>
                  <a:schemeClr val="dk1"/>
                </a:solidFill>
                <a:latin typeface="Montserrat"/>
                <a:ea typeface="Montserrat"/>
                <a:cs typeface="Montserrat"/>
                <a:sym typeface="Montserrat"/>
              </a:rPr>
              <a:t>Multimedia Responses: </a:t>
            </a:r>
            <a:r>
              <a:rPr i="1" lang="en" sz="1300">
                <a:solidFill>
                  <a:schemeClr val="dk1"/>
                </a:solidFill>
                <a:latin typeface="Montserrat"/>
                <a:ea typeface="Montserrat"/>
                <a:cs typeface="Montserrat"/>
                <a:sym typeface="Montserrat"/>
              </a:rPr>
              <a:t>Users receive both text, audio and link out to video responses relevant to their queries</a:t>
            </a:r>
            <a:endParaRPr i="1"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i="1" sz="1300">
              <a:solidFill>
                <a:schemeClr val="dk1"/>
              </a:solidFill>
              <a:latin typeface="Montserrat"/>
              <a:ea typeface="Montserrat"/>
              <a:cs typeface="Montserrat"/>
              <a:sym typeface="Montserrat"/>
            </a:endParaRPr>
          </a:p>
          <a:p>
            <a:pPr indent="-292100" lvl="0" marL="457200" rtl="0" algn="l">
              <a:lnSpc>
                <a:spcPct val="115000"/>
              </a:lnSpc>
              <a:spcBef>
                <a:spcPts val="0"/>
              </a:spcBef>
              <a:spcAft>
                <a:spcPts val="0"/>
              </a:spcAft>
              <a:buClr>
                <a:schemeClr val="dk1"/>
              </a:buClr>
              <a:buSzPts val="1000"/>
              <a:buFont typeface="Montserrat"/>
              <a:buChar char="●"/>
            </a:pPr>
            <a:r>
              <a:rPr b="1" i="1" lang="en" sz="1300">
                <a:solidFill>
                  <a:schemeClr val="dk1"/>
                </a:solidFill>
                <a:latin typeface="Montserrat"/>
                <a:ea typeface="Montserrat"/>
                <a:cs typeface="Montserrat"/>
                <a:sym typeface="Montserrat"/>
              </a:rPr>
              <a:t>Image Analysis: </a:t>
            </a:r>
            <a:r>
              <a:rPr i="1" lang="en" sz="1300">
                <a:solidFill>
                  <a:schemeClr val="dk1"/>
                </a:solidFill>
                <a:latin typeface="Montserrat"/>
                <a:ea typeface="Montserrat"/>
                <a:cs typeface="Montserrat"/>
                <a:sym typeface="Montserrat"/>
              </a:rPr>
              <a:t>Photos submitted by users can be analyzed to identify crop and livestock pests, diseases, and other problems</a:t>
            </a:r>
            <a:endParaRPr>
              <a:solidFill>
                <a:schemeClr val="dk1"/>
              </a:solidFill>
            </a:endParaRPr>
          </a:p>
        </p:txBody>
      </p:sp>
      <p:pic>
        <p:nvPicPr>
          <p:cNvPr id="190" name="Google Shape;190;p31"/>
          <p:cNvPicPr preferRelativeResize="0"/>
          <p:nvPr/>
        </p:nvPicPr>
        <p:blipFill rotWithShape="1">
          <a:blip r:embed="rId3">
            <a:alphaModFix/>
          </a:blip>
          <a:srcRect b="0" l="0" r="0" t="0"/>
          <a:stretch/>
        </p:blipFill>
        <p:spPr>
          <a:xfrm>
            <a:off x="152400" y="143575"/>
            <a:ext cx="1412677" cy="200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grpSp>
        <p:nvGrpSpPr>
          <p:cNvPr id="195" name="Google Shape;195;p32"/>
          <p:cNvGrpSpPr/>
          <p:nvPr/>
        </p:nvGrpSpPr>
        <p:grpSpPr>
          <a:xfrm>
            <a:off x="533400" y="843875"/>
            <a:ext cx="9144003" cy="4283750"/>
            <a:chOff x="533400" y="843875"/>
            <a:chExt cx="9144003" cy="4283750"/>
          </a:xfrm>
        </p:grpSpPr>
        <p:pic>
          <p:nvPicPr>
            <p:cNvPr id="196" name="Google Shape;196;p32"/>
            <p:cNvPicPr preferRelativeResize="0"/>
            <p:nvPr/>
          </p:nvPicPr>
          <p:blipFill rotWithShape="1">
            <a:blip r:embed="rId3">
              <a:alphaModFix/>
            </a:blip>
            <a:srcRect b="396" l="0" r="0" t="386"/>
            <a:stretch/>
          </p:blipFill>
          <p:spPr>
            <a:xfrm>
              <a:off x="533400" y="843875"/>
              <a:ext cx="9144003" cy="4283750"/>
            </a:xfrm>
            <a:prstGeom prst="rect">
              <a:avLst/>
            </a:prstGeom>
            <a:noFill/>
            <a:ln>
              <a:noFill/>
            </a:ln>
          </p:spPr>
        </p:pic>
        <p:sp>
          <p:nvSpPr>
            <p:cNvPr id="197" name="Google Shape;197;p32"/>
            <p:cNvSpPr/>
            <p:nvPr/>
          </p:nvSpPr>
          <p:spPr>
            <a:xfrm>
              <a:off x="7004175" y="1014250"/>
              <a:ext cx="1737600" cy="377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98" name="Google Shape;198;p32"/>
          <p:cNvSpPr txBox="1"/>
          <p:nvPr/>
        </p:nvSpPr>
        <p:spPr>
          <a:xfrm>
            <a:off x="406650" y="362938"/>
            <a:ext cx="8330700" cy="585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 sz="3200">
                <a:solidFill>
                  <a:srgbClr val="1CA069"/>
                </a:solidFill>
                <a:latin typeface="Cormorant Garamond"/>
                <a:ea typeface="Cormorant Garamond"/>
                <a:cs typeface="Cormorant Garamond"/>
                <a:sym typeface="Cormorant Garamond"/>
              </a:rPr>
              <a:t>A Digital Extension Platform</a:t>
            </a:r>
            <a:endParaRPr b="1" sz="3200">
              <a:solidFill>
                <a:srgbClr val="1CA069"/>
              </a:solidFill>
              <a:latin typeface="Cormorant Garamond"/>
              <a:ea typeface="Cormorant Garamond"/>
              <a:cs typeface="Cormorant Garamond"/>
              <a:sym typeface="Cormorant Garamond"/>
            </a:endParaRPr>
          </a:p>
        </p:txBody>
      </p:sp>
      <p:pic>
        <p:nvPicPr>
          <p:cNvPr id="199" name="Google Shape;199;p32"/>
          <p:cNvPicPr preferRelativeResize="0"/>
          <p:nvPr/>
        </p:nvPicPr>
        <p:blipFill rotWithShape="1">
          <a:blip r:embed="rId4">
            <a:alphaModFix/>
          </a:blip>
          <a:srcRect b="0" l="0" r="0" t="0"/>
          <a:stretch/>
        </p:blipFill>
        <p:spPr>
          <a:xfrm>
            <a:off x="152400" y="143575"/>
            <a:ext cx="1412677" cy="200750"/>
          </a:xfrm>
          <a:prstGeom prst="rect">
            <a:avLst/>
          </a:prstGeom>
          <a:noFill/>
          <a:ln>
            <a:noFill/>
          </a:ln>
        </p:spPr>
      </p:pic>
      <p:sp>
        <p:nvSpPr>
          <p:cNvPr id="200" name="Google Shape;200;p32"/>
          <p:cNvSpPr/>
          <p:nvPr/>
        </p:nvSpPr>
        <p:spPr>
          <a:xfrm rot="-5400000">
            <a:off x="8130600" y="580025"/>
            <a:ext cx="1593300" cy="433500"/>
          </a:xfrm>
          <a:prstGeom prst="rect">
            <a:avLst/>
          </a:prstGeom>
          <a:solidFill>
            <a:srgbClr val="3057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32"/>
          <p:cNvSpPr/>
          <p:nvPr/>
        </p:nvSpPr>
        <p:spPr>
          <a:xfrm>
            <a:off x="7550700" y="-75"/>
            <a:ext cx="1593300" cy="433500"/>
          </a:xfrm>
          <a:prstGeom prst="rect">
            <a:avLst/>
          </a:prstGeom>
          <a:solidFill>
            <a:srgbClr val="3057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3"/>
          <p:cNvSpPr txBox="1"/>
          <p:nvPr/>
        </p:nvSpPr>
        <p:spPr>
          <a:xfrm>
            <a:off x="0" y="3313925"/>
            <a:ext cx="2178000" cy="185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200">
                <a:solidFill>
                  <a:schemeClr val="dk1"/>
                </a:solidFill>
                <a:latin typeface="Fira Sans"/>
                <a:ea typeface="Fira Sans"/>
                <a:cs typeface="Fira Sans"/>
                <a:sym typeface="Fira Sans"/>
              </a:rPr>
              <a:t>In recent tests using GPT4-Turbo reranking, we reduced responses with hallucinations from 23% to 0% and responses with irrelevant information from 37% to 3%; responses were 65% faster but cost 6x more.</a:t>
            </a:r>
            <a:endParaRPr i="1" sz="1200">
              <a:solidFill>
                <a:schemeClr val="dk1"/>
              </a:solidFill>
              <a:latin typeface="Fira Sans"/>
              <a:ea typeface="Fira Sans"/>
              <a:cs typeface="Fira Sans"/>
              <a:sym typeface="Fira Sans"/>
            </a:endParaRPr>
          </a:p>
        </p:txBody>
      </p:sp>
      <p:sp>
        <p:nvSpPr>
          <p:cNvPr id="207" name="Google Shape;207;p33"/>
          <p:cNvSpPr txBox="1"/>
          <p:nvPr/>
        </p:nvSpPr>
        <p:spPr>
          <a:xfrm>
            <a:off x="6170100" y="4527900"/>
            <a:ext cx="2973900" cy="615600"/>
          </a:xfrm>
          <a:prstGeom prst="rect">
            <a:avLst/>
          </a:prstGeom>
          <a:solidFill>
            <a:srgbClr val="30572A"/>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lt1"/>
                </a:solidFill>
                <a:latin typeface="Fira Sans"/>
                <a:ea typeface="Fira Sans"/>
                <a:cs typeface="Fira Sans"/>
                <a:sym typeface="Fira Sans"/>
              </a:rPr>
              <a:t>Goal: </a:t>
            </a:r>
            <a:r>
              <a:rPr lang="en">
                <a:solidFill>
                  <a:schemeClr val="lt1"/>
                </a:solidFill>
                <a:latin typeface="Fira Sans"/>
                <a:ea typeface="Fira Sans"/>
                <a:cs typeface="Fira Sans"/>
                <a:sym typeface="Fira Sans"/>
              </a:rPr>
              <a:t>Establish benchmark and achieve 90%+ performance scores</a:t>
            </a:r>
            <a:endParaRPr>
              <a:solidFill>
                <a:schemeClr val="lt1"/>
              </a:solidFill>
              <a:latin typeface="Fira Sans"/>
              <a:ea typeface="Fira Sans"/>
              <a:cs typeface="Fira Sans"/>
              <a:sym typeface="Fira Sans"/>
            </a:endParaRPr>
          </a:p>
        </p:txBody>
      </p:sp>
      <p:pic>
        <p:nvPicPr>
          <p:cNvPr id="208" name="Google Shape;208;p33"/>
          <p:cNvPicPr preferRelativeResize="0"/>
          <p:nvPr/>
        </p:nvPicPr>
        <p:blipFill rotWithShape="1">
          <a:blip r:embed="rId3">
            <a:alphaModFix/>
          </a:blip>
          <a:srcRect b="0" l="0" r="0" t="0"/>
          <a:stretch/>
        </p:blipFill>
        <p:spPr>
          <a:xfrm>
            <a:off x="152400" y="143575"/>
            <a:ext cx="1412677" cy="200750"/>
          </a:xfrm>
          <a:prstGeom prst="rect">
            <a:avLst/>
          </a:prstGeom>
          <a:noFill/>
          <a:ln>
            <a:noFill/>
          </a:ln>
        </p:spPr>
      </p:pic>
      <p:sp>
        <p:nvSpPr>
          <p:cNvPr id="209" name="Google Shape;209;p33"/>
          <p:cNvSpPr/>
          <p:nvPr/>
        </p:nvSpPr>
        <p:spPr>
          <a:xfrm rot="-5400000">
            <a:off x="8130600" y="580025"/>
            <a:ext cx="1593300" cy="433500"/>
          </a:xfrm>
          <a:prstGeom prst="rect">
            <a:avLst/>
          </a:prstGeom>
          <a:solidFill>
            <a:srgbClr val="3057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33"/>
          <p:cNvSpPr/>
          <p:nvPr/>
        </p:nvSpPr>
        <p:spPr>
          <a:xfrm>
            <a:off x="7550700" y="-75"/>
            <a:ext cx="1593300" cy="433500"/>
          </a:xfrm>
          <a:prstGeom prst="rect">
            <a:avLst/>
          </a:prstGeom>
          <a:solidFill>
            <a:srgbClr val="3057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33"/>
          <p:cNvSpPr txBox="1"/>
          <p:nvPr/>
        </p:nvSpPr>
        <p:spPr>
          <a:xfrm>
            <a:off x="549850" y="351150"/>
            <a:ext cx="7865700" cy="507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 sz="2700">
                <a:solidFill>
                  <a:srgbClr val="1CA069"/>
                </a:solidFill>
                <a:latin typeface="Cormorant Garamond"/>
                <a:ea typeface="Cormorant Garamond"/>
                <a:cs typeface="Cormorant Garamond"/>
                <a:sym typeface="Cormorant Garamond"/>
              </a:rPr>
              <a:t>Network tech stack</a:t>
            </a:r>
            <a:endParaRPr b="1" sz="2700">
              <a:solidFill>
                <a:srgbClr val="1CA069"/>
              </a:solidFill>
              <a:latin typeface="Cormorant Garamond"/>
              <a:ea typeface="Cormorant Garamond"/>
              <a:cs typeface="Cormorant Garamond"/>
              <a:sym typeface="Cormorant Garamond"/>
            </a:endParaRPr>
          </a:p>
        </p:txBody>
      </p:sp>
      <p:pic>
        <p:nvPicPr>
          <p:cNvPr id="212" name="Google Shape;212;p33"/>
          <p:cNvPicPr preferRelativeResize="0"/>
          <p:nvPr/>
        </p:nvPicPr>
        <p:blipFill rotWithShape="1">
          <a:blip r:embed="rId4">
            <a:alphaModFix/>
          </a:blip>
          <a:srcRect b="14588" l="0" r="0" t="0"/>
          <a:stretch/>
        </p:blipFill>
        <p:spPr>
          <a:xfrm>
            <a:off x="1644650" y="935250"/>
            <a:ext cx="6479374" cy="3731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grpSp>
        <p:nvGrpSpPr>
          <p:cNvPr id="217" name="Google Shape;217;p34"/>
          <p:cNvGrpSpPr/>
          <p:nvPr/>
        </p:nvGrpSpPr>
        <p:grpSpPr>
          <a:xfrm>
            <a:off x="2146950" y="842613"/>
            <a:ext cx="2262000" cy="3785000"/>
            <a:chOff x="2146950" y="842613"/>
            <a:chExt cx="2262000" cy="3785000"/>
          </a:xfrm>
        </p:grpSpPr>
        <p:pic>
          <p:nvPicPr>
            <p:cNvPr id="218" name="Google Shape;218;p34"/>
            <p:cNvPicPr preferRelativeResize="0"/>
            <p:nvPr/>
          </p:nvPicPr>
          <p:blipFill>
            <a:blip r:embed="rId3">
              <a:alphaModFix/>
            </a:blip>
            <a:stretch>
              <a:fillRect/>
            </a:stretch>
          </p:blipFill>
          <p:spPr>
            <a:xfrm>
              <a:off x="2592150" y="1527438"/>
              <a:ext cx="1371600" cy="1755648"/>
            </a:xfrm>
            <a:prstGeom prst="rect">
              <a:avLst/>
            </a:prstGeom>
            <a:noFill/>
            <a:ln>
              <a:noFill/>
            </a:ln>
          </p:spPr>
        </p:pic>
        <p:grpSp>
          <p:nvGrpSpPr>
            <p:cNvPr id="219" name="Google Shape;219;p34"/>
            <p:cNvGrpSpPr/>
            <p:nvPr/>
          </p:nvGrpSpPr>
          <p:grpSpPr>
            <a:xfrm>
              <a:off x="2146950" y="842613"/>
              <a:ext cx="2262000" cy="3785000"/>
              <a:chOff x="2189934" y="995013"/>
              <a:chExt cx="2262000" cy="3785000"/>
            </a:xfrm>
          </p:grpSpPr>
          <p:sp>
            <p:nvSpPr>
              <p:cNvPr id="220" name="Google Shape;220;p34"/>
              <p:cNvSpPr txBox="1"/>
              <p:nvPr/>
            </p:nvSpPr>
            <p:spPr>
              <a:xfrm>
                <a:off x="2189934" y="3579725"/>
                <a:ext cx="2262000" cy="80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i="1" lang="en" sz="1200">
                    <a:solidFill>
                      <a:srgbClr val="444746"/>
                    </a:solidFill>
                    <a:latin typeface="Fira Sans"/>
                    <a:ea typeface="Fira Sans"/>
                    <a:cs typeface="Fira Sans"/>
                    <a:sym typeface="Fira Sans"/>
                  </a:rPr>
                  <a:t>Kirinyaga, Meru, Murang’a, Nakuru, Nandi, Nyeri, Uasin Gishu</a:t>
                </a:r>
                <a:endParaRPr b="1" sz="1200">
                  <a:solidFill>
                    <a:srgbClr val="444746"/>
                  </a:solidFill>
                  <a:latin typeface="Fira Sans"/>
                  <a:ea typeface="Fira Sans"/>
                  <a:cs typeface="Fira Sans"/>
                  <a:sym typeface="Fira Sans"/>
                </a:endParaRPr>
              </a:p>
            </p:txBody>
          </p:sp>
          <p:sp>
            <p:nvSpPr>
              <p:cNvPr id="221" name="Google Shape;221;p34"/>
              <p:cNvSpPr txBox="1"/>
              <p:nvPr/>
            </p:nvSpPr>
            <p:spPr>
              <a:xfrm>
                <a:off x="2664684" y="995013"/>
                <a:ext cx="1312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006837"/>
                    </a:solidFill>
                    <a:latin typeface="Bebas Neue"/>
                    <a:ea typeface="Bebas Neue"/>
                    <a:cs typeface="Bebas Neue"/>
                    <a:sym typeface="Bebas Neue"/>
                  </a:rPr>
                  <a:t>Kenya</a:t>
                </a:r>
                <a:endParaRPr sz="3000">
                  <a:solidFill>
                    <a:srgbClr val="006837"/>
                  </a:solidFill>
                  <a:latin typeface="Bebas Neue"/>
                  <a:ea typeface="Bebas Neue"/>
                  <a:cs typeface="Bebas Neue"/>
                  <a:sym typeface="Bebas Neue"/>
                </a:endParaRPr>
              </a:p>
            </p:txBody>
          </p:sp>
          <p:sp>
            <p:nvSpPr>
              <p:cNvPr id="222" name="Google Shape;222;p34"/>
              <p:cNvSpPr txBox="1"/>
              <p:nvPr/>
            </p:nvSpPr>
            <p:spPr>
              <a:xfrm>
                <a:off x="2246484" y="4237913"/>
                <a:ext cx="2148900" cy="542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200">
                    <a:solidFill>
                      <a:srgbClr val="444746"/>
                    </a:solidFill>
                    <a:latin typeface="Fira Sans"/>
                    <a:ea typeface="Fira Sans"/>
                    <a:cs typeface="Fira Sans"/>
                    <a:sym typeface="Fira Sans"/>
                  </a:rPr>
                  <a:t>~5000 EA users  </a:t>
                </a:r>
                <a:endParaRPr b="1" sz="1200">
                  <a:solidFill>
                    <a:srgbClr val="444746"/>
                  </a:solidFill>
                  <a:latin typeface="Fira Sans"/>
                  <a:ea typeface="Fira Sans"/>
                  <a:cs typeface="Fira Sans"/>
                  <a:sym typeface="Fira Sans"/>
                </a:endParaRPr>
              </a:p>
              <a:p>
                <a:pPr indent="0" lvl="0" marL="0" rtl="0" algn="ctr">
                  <a:lnSpc>
                    <a:spcPct val="115000"/>
                  </a:lnSpc>
                  <a:spcBef>
                    <a:spcPts val="0"/>
                  </a:spcBef>
                  <a:spcAft>
                    <a:spcPts val="0"/>
                  </a:spcAft>
                  <a:buClr>
                    <a:schemeClr val="dk1"/>
                  </a:buClr>
                  <a:buSzPts val="1100"/>
                  <a:buFont typeface="Arial"/>
                  <a:buNone/>
                </a:pPr>
                <a:r>
                  <a:rPr b="1" lang="en" sz="1200">
                    <a:solidFill>
                      <a:srgbClr val="444746"/>
                    </a:solidFill>
                    <a:latin typeface="Fira Sans"/>
                    <a:ea typeface="Fira Sans"/>
                    <a:cs typeface="Fira Sans"/>
                    <a:sym typeface="Fira Sans"/>
                  </a:rPr>
                  <a:t>8 commodities</a:t>
                </a:r>
                <a:endParaRPr b="1" sz="1200">
                  <a:solidFill>
                    <a:srgbClr val="444746"/>
                  </a:solidFill>
                  <a:latin typeface="Fira Sans"/>
                  <a:ea typeface="Fira Sans"/>
                  <a:cs typeface="Fira Sans"/>
                  <a:sym typeface="Fira Sans"/>
                </a:endParaRPr>
              </a:p>
            </p:txBody>
          </p:sp>
        </p:grpSp>
      </p:grpSp>
      <p:grpSp>
        <p:nvGrpSpPr>
          <p:cNvPr id="223" name="Google Shape;223;p34"/>
          <p:cNvGrpSpPr/>
          <p:nvPr/>
        </p:nvGrpSpPr>
        <p:grpSpPr>
          <a:xfrm>
            <a:off x="4280387" y="842613"/>
            <a:ext cx="2262000" cy="3889400"/>
            <a:chOff x="4438169" y="995013"/>
            <a:chExt cx="2262000" cy="3889400"/>
          </a:xfrm>
        </p:grpSpPr>
        <p:sp>
          <p:nvSpPr>
            <p:cNvPr id="224" name="Google Shape;224;p34"/>
            <p:cNvSpPr txBox="1"/>
            <p:nvPr/>
          </p:nvSpPr>
          <p:spPr>
            <a:xfrm>
              <a:off x="4438169" y="3579725"/>
              <a:ext cx="2262000" cy="818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i="1" lang="en" sz="1200">
                  <a:solidFill>
                    <a:srgbClr val="444746"/>
                  </a:solidFill>
                  <a:latin typeface="Fira Sans"/>
                  <a:ea typeface="Fira Sans"/>
                  <a:cs typeface="Fira Sans"/>
                  <a:sym typeface="Fira Sans"/>
                </a:rPr>
                <a:t>Niger, Kaduna, Cross River, Benue, Kebbi, Ebonyi</a:t>
              </a:r>
              <a:endParaRPr b="1" sz="1200">
                <a:solidFill>
                  <a:srgbClr val="444746"/>
                </a:solidFill>
                <a:latin typeface="Fira Sans"/>
                <a:ea typeface="Fira Sans"/>
                <a:cs typeface="Fira Sans"/>
                <a:sym typeface="Fira Sans"/>
              </a:endParaRPr>
            </a:p>
          </p:txBody>
        </p:sp>
        <p:sp>
          <p:nvSpPr>
            <p:cNvPr id="225" name="Google Shape;225;p34"/>
            <p:cNvSpPr txBox="1"/>
            <p:nvPr/>
          </p:nvSpPr>
          <p:spPr>
            <a:xfrm>
              <a:off x="4912919" y="995013"/>
              <a:ext cx="1312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006837"/>
                  </a:solidFill>
                  <a:latin typeface="Bebas Neue"/>
                  <a:ea typeface="Bebas Neue"/>
                  <a:cs typeface="Bebas Neue"/>
                  <a:sym typeface="Bebas Neue"/>
                </a:rPr>
                <a:t>Nigeria</a:t>
              </a:r>
              <a:endParaRPr sz="3000">
                <a:solidFill>
                  <a:srgbClr val="006837"/>
                </a:solidFill>
                <a:latin typeface="Bebas Neue"/>
                <a:ea typeface="Bebas Neue"/>
                <a:cs typeface="Bebas Neue"/>
                <a:sym typeface="Bebas Neue"/>
              </a:endParaRPr>
            </a:p>
          </p:txBody>
        </p:sp>
        <p:pic>
          <p:nvPicPr>
            <p:cNvPr id="226" name="Google Shape;226;p34"/>
            <p:cNvPicPr preferRelativeResize="0"/>
            <p:nvPr/>
          </p:nvPicPr>
          <p:blipFill>
            <a:blip r:embed="rId4">
              <a:alphaModFix/>
            </a:blip>
            <a:stretch>
              <a:fillRect/>
            </a:stretch>
          </p:blipFill>
          <p:spPr>
            <a:xfrm>
              <a:off x="4576103" y="1758644"/>
              <a:ext cx="1986131" cy="1600200"/>
            </a:xfrm>
            <a:prstGeom prst="rect">
              <a:avLst/>
            </a:prstGeom>
            <a:noFill/>
            <a:ln>
              <a:noFill/>
            </a:ln>
          </p:spPr>
        </p:pic>
        <p:sp>
          <p:nvSpPr>
            <p:cNvPr id="227" name="Google Shape;227;p34"/>
            <p:cNvSpPr txBox="1"/>
            <p:nvPr/>
          </p:nvSpPr>
          <p:spPr>
            <a:xfrm>
              <a:off x="4494706" y="4237913"/>
              <a:ext cx="2148900" cy="646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444746"/>
                  </a:solidFill>
                  <a:latin typeface="Fira Sans"/>
                  <a:ea typeface="Fira Sans"/>
                  <a:cs typeface="Fira Sans"/>
                  <a:sym typeface="Fira Sans"/>
                </a:rPr>
                <a:t>220 MSMEs </a:t>
              </a:r>
              <a:endParaRPr b="1" sz="1200">
                <a:solidFill>
                  <a:srgbClr val="444746"/>
                </a:solidFill>
                <a:latin typeface="Fira Sans"/>
                <a:ea typeface="Fira Sans"/>
                <a:cs typeface="Fira Sans"/>
                <a:sym typeface="Fira Sans"/>
              </a:endParaRPr>
            </a:p>
            <a:p>
              <a:pPr indent="0" lvl="0" marL="0" rtl="0" algn="ctr">
                <a:lnSpc>
                  <a:spcPct val="115000"/>
                </a:lnSpc>
                <a:spcBef>
                  <a:spcPts val="0"/>
                </a:spcBef>
                <a:spcAft>
                  <a:spcPts val="0"/>
                </a:spcAft>
                <a:buNone/>
              </a:pPr>
              <a:r>
                <a:rPr b="1" lang="en" sz="1200">
                  <a:solidFill>
                    <a:srgbClr val="444746"/>
                  </a:solidFill>
                  <a:latin typeface="Fira Sans"/>
                  <a:ea typeface="Fira Sans"/>
                  <a:cs typeface="Fira Sans"/>
                  <a:sym typeface="Fira Sans"/>
                </a:rPr>
                <a:t>450 K farmers</a:t>
              </a:r>
              <a:endParaRPr b="1" sz="1200">
                <a:solidFill>
                  <a:srgbClr val="444746"/>
                </a:solidFill>
                <a:latin typeface="Fira Sans"/>
                <a:ea typeface="Fira Sans"/>
                <a:cs typeface="Fira Sans"/>
                <a:sym typeface="Fira Sans"/>
              </a:endParaRPr>
            </a:p>
          </p:txBody>
        </p:sp>
      </p:grpSp>
      <p:grpSp>
        <p:nvGrpSpPr>
          <p:cNvPr id="228" name="Google Shape;228;p34"/>
          <p:cNvGrpSpPr/>
          <p:nvPr/>
        </p:nvGrpSpPr>
        <p:grpSpPr>
          <a:xfrm>
            <a:off x="6413825" y="842613"/>
            <a:ext cx="2826900" cy="3785000"/>
            <a:chOff x="6413825" y="842613"/>
            <a:chExt cx="2826900" cy="3785000"/>
          </a:xfrm>
        </p:grpSpPr>
        <p:pic>
          <p:nvPicPr>
            <p:cNvPr id="229" name="Google Shape;229;p34"/>
            <p:cNvPicPr preferRelativeResize="0"/>
            <p:nvPr/>
          </p:nvPicPr>
          <p:blipFill>
            <a:blip r:embed="rId5">
              <a:alphaModFix/>
            </a:blip>
            <a:stretch>
              <a:fillRect/>
            </a:stretch>
          </p:blipFill>
          <p:spPr>
            <a:xfrm>
              <a:off x="6803150" y="1593425"/>
              <a:ext cx="2048256" cy="1601364"/>
            </a:xfrm>
            <a:prstGeom prst="rect">
              <a:avLst/>
            </a:prstGeom>
            <a:noFill/>
            <a:ln>
              <a:noFill/>
            </a:ln>
          </p:spPr>
        </p:pic>
        <p:grpSp>
          <p:nvGrpSpPr>
            <p:cNvPr id="230" name="Google Shape;230;p34"/>
            <p:cNvGrpSpPr/>
            <p:nvPr/>
          </p:nvGrpSpPr>
          <p:grpSpPr>
            <a:xfrm>
              <a:off x="6413825" y="842613"/>
              <a:ext cx="2826900" cy="3785000"/>
              <a:chOff x="6413825" y="995013"/>
              <a:chExt cx="2826900" cy="3785000"/>
            </a:xfrm>
          </p:grpSpPr>
          <p:sp>
            <p:nvSpPr>
              <p:cNvPr id="231" name="Google Shape;231;p34"/>
              <p:cNvSpPr txBox="1"/>
              <p:nvPr/>
            </p:nvSpPr>
            <p:spPr>
              <a:xfrm>
                <a:off x="6413825" y="4344800"/>
                <a:ext cx="2826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000">
                  <a:solidFill>
                    <a:srgbClr val="305729"/>
                  </a:solidFill>
                  <a:latin typeface="Fira Sans"/>
                  <a:ea typeface="Fira Sans"/>
                  <a:cs typeface="Fira Sans"/>
                  <a:sym typeface="Fira Sans"/>
                </a:endParaRPr>
              </a:p>
            </p:txBody>
          </p:sp>
          <p:sp>
            <p:nvSpPr>
              <p:cNvPr id="232" name="Google Shape;232;p34"/>
              <p:cNvSpPr txBox="1"/>
              <p:nvPr/>
            </p:nvSpPr>
            <p:spPr>
              <a:xfrm>
                <a:off x="6696275" y="3579725"/>
                <a:ext cx="2262000" cy="91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 sz="1200">
                    <a:solidFill>
                      <a:srgbClr val="444746"/>
                    </a:solidFill>
                    <a:latin typeface="Fira Sans"/>
                    <a:ea typeface="Fira Sans"/>
                    <a:cs typeface="Fira Sans"/>
                    <a:sym typeface="Fira Sans"/>
                  </a:rPr>
                  <a:t>Amhara, Oromia, Sidama, Central Ethiopia, South and SW Ethiopia</a:t>
                </a:r>
                <a:endParaRPr b="1" sz="1200">
                  <a:solidFill>
                    <a:srgbClr val="444746"/>
                  </a:solidFill>
                  <a:latin typeface="Fira Sans"/>
                  <a:ea typeface="Fira Sans"/>
                  <a:cs typeface="Fira Sans"/>
                  <a:sym typeface="Fira Sans"/>
                </a:endParaRPr>
              </a:p>
            </p:txBody>
          </p:sp>
          <p:sp>
            <p:nvSpPr>
              <p:cNvPr id="233" name="Google Shape;233;p34"/>
              <p:cNvSpPr txBox="1"/>
              <p:nvPr/>
            </p:nvSpPr>
            <p:spPr>
              <a:xfrm>
                <a:off x="7084325" y="995013"/>
                <a:ext cx="1485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006837"/>
                    </a:solidFill>
                    <a:latin typeface="Bebas Neue"/>
                    <a:ea typeface="Bebas Neue"/>
                    <a:cs typeface="Bebas Neue"/>
                    <a:sym typeface="Bebas Neue"/>
                  </a:rPr>
                  <a:t>Ethiopia</a:t>
                </a:r>
                <a:endParaRPr sz="3000">
                  <a:solidFill>
                    <a:srgbClr val="006837"/>
                  </a:solidFill>
                  <a:latin typeface="Bebas Neue"/>
                  <a:ea typeface="Bebas Neue"/>
                  <a:cs typeface="Bebas Neue"/>
                  <a:sym typeface="Bebas Neue"/>
                </a:endParaRPr>
              </a:p>
            </p:txBody>
          </p:sp>
          <p:sp>
            <p:nvSpPr>
              <p:cNvPr id="234" name="Google Shape;234;p34"/>
              <p:cNvSpPr txBox="1"/>
              <p:nvPr/>
            </p:nvSpPr>
            <p:spPr>
              <a:xfrm>
                <a:off x="6752825" y="4237913"/>
                <a:ext cx="2148900" cy="542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444746"/>
                    </a:solidFill>
                    <a:latin typeface="Fira Sans"/>
                    <a:ea typeface="Fira Sans"/>
                    <a:cs typeface="Fira Sans"/>
                    <a:sym typeface="Fira Sans"/>
                  </a:rPr>
                  <a:t>~400 EA </a:t>
                </a:r>
                <a:r>
                  <a:rPr b="1" lang="en" sz="1200">
                    <a:solidFill>
                      <a:srgbClr val="444746"/>
                    </a:solidFill>
                    <a:latin typeface="Fira Sans"/>
                    <a:ea typeface="Fira Sans"/>
                    <a:cs typeface="Fira Sans"/>
                    <a:sym typeface="Fira Sans"/>
                  </a:rPr>
                  <a:t>users</a:t>
                </a:r>
                <a:r>
                  <a:rPr b="1" lang="en" sz="1200">
                    <a:solidFill>
                      <a:srgbClr val="444746"/>
                    </a:solidFill>
                    <a:latin typeface="Fira Sans"/>
                    <a:ea typeface="Fira Sans"/>
                    <a:cs typeface="Fira Sans"/>
                    <a:sym typeface="Fira Sans"/>
                  </a:rPr>
                  <a:t> </a:t>
                </a:r>
                <a:endParaRPr b="1" sz="1200">
                  <a:solidFill>
                    <a:srgbClr val="444746"/>
                  </a:solidFill>
                  <a:latin typeface="Fira Sans"/>
                  <a:ea typeface="Fira Sans"/>
                  <a:cs typeface="Fira Sans"/>
                  <a:sym typeface="Fira Sans"/>
                </a:endParaRPr>
              </a:p>
              <a:p>
                <a:pPr indent="0" lvl="0" marL="0" rtl="0" algn="ctr">
                  <a:lnSpc>
                    <a:spcPct val="115000"/>
                  </a:lnSpc>
                  <a:spcBef>
                    <a:spcPts val="0"/>
                  </a:spcBef>
                  <a:spcAft>
                    <a:spcPts val="0"/>
                  </a:spcAft>
                  <a:buNone/>
                </a:pPr>
                <a:r>
                  <a:t/>
                </a:r>
                <a:endParaRPr b="1" sz="1200">
                  <a:solidFill>
                    <a:srgbClr val="444746"/>
                  </a:solidFill>
                  <a:latin typeface="Fira Sans"/>
                  <a:ea typeface="Fira Sans"/>
                  <a:cs typeface="Fira Sans"/>
                  <a:sym typeface="Fira Sans"/>
                </a:endParaRPr>
              </a:p>
            </p:txBody>
          </p:sp>
        </p:grpSp>
      </p:grpSp>
      <p:pic>
        <p:nvPicPr>
          <p:cNvPr id="235" name="Google Shape;235;p34"/>
          <p:cNvPicPr preferRelativeResize="0"/>
          <p:nvPr/>
        </p:nvPicPr>
        <p:blipFill rotWithShape="1">
          <a:blip r:embed="rId6">
            <a:alphaModFix/>
          </a:blip>
          <a:srcRect b="0" l="0" r="0" t="0"/>
          <a:stretch/>
        </p:blipFill>
        <p:spPr>
          <a:xfrm>
            <a:off x="152400" y="143575"/>
            <a:ext cx="1412677" cy="200750"/>
          </a:xfrm>
          <a:prstGeom prst="rect">
            <a:avLst/>
          </a:prstGeom>
          <a:noFill/>
          <a:ln>
            <a:noFill/>
          </a:ln>
        </p:spPr>
      </p:pic>
      <p:sp>
        <p:nvSpPr>
          <p:cNvPr id="236" name="Google Shape;236;p34"/>
          <p:cNvSpPr/>
          <p:nvPr/>
        </p:nvSpPr>
        <p:spPr>
          <a:xfrm rot="-5400000">
            <a:off x="8130600" y="580025"/>
            <a:ext cx="1593300" cy="433500"/>
          </a:xfrm>
          <a:prstGeom prst="rect">
            <a:avLst/>
          </a:prstGeom>
          <a:solidFill>
            <a:srgbClr val="3057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34"/>
          <p:cNvSpPr/>
          <p:nvPr/>
        </p:nvSpPr>
        <p:spPr>
          <a:xfrm>
            <a:off x="7550700" y="-75"/>
            <a:ext cx="1593300" cy="433500"/>
          </a:xfrm>
          <a:prstGeom prst="rect">
            <a:avLst/>
          </a:prstGeom>
          <a:solidFill>
            <a:srgbClr val="3057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34"/>
          <p:cNvSpPr txBox="1"/>
          <p:nvPr/>
        </p:nvSpPr>
        <p:spPr>
          <a:xfrm>
            <a:off x="549850" y="351150"/>
            <a:ext cx="7865700" cy="507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 sz="2700">
                <a:solidFill>
                  <a:srgbClr val="1CA069"/>
                </a:solidFill>
                <a:latin typeface="Cormorant Garamond"/>
                <a:ea typeface="Cormorant Garamond"/>
                <a:cs typeface="Cormorant Garamond"/>
                <a:sym typeface="Cormorant Garamond"/>
              </a:rPr>
              <a:t>Current Farmer.Chat user base</a:t>
            </a:r>
            <a:endParaRPr b="1" sz="2700">
              <a:solidFill>
                <a:srgbClr val="1CA069"/>
              </a:solidFill>
              <a:latin typeface="Cormorant Garamond"/>
              <a:ea typeface="Cormorant Garamond"/>
              <a:cs typeface="Cormorant Garamond"/>
              <a:sym typeface="Cormorant Garamond"/>
            </a:endParaRPr>
          </a:p>
        </p:txBody>
      </p:sp>
      <p:sp>
        <p:nvSpPr>
          <p:cNvPr id="239" name="Google Shape;239;p34"/>
          <p:cNvSpPr txBox="1"/>
          <p:nvPr/>
        </p:nvSpPr>
        <p:spPr>
          <a:xfrm>
            <a:off x="5712900" y="4527900"/>
            <a:ext cx="3431100" cy="615600"/>
          </a:xfrm>
          <a:prstGeom prst="rect">
            <a:avLst/>
          </a:prstGeom>
          <a:solidFill>
            <a:srgbClr val="30572A"/>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lt1"/>
                </a:solidFill>
                <a:latin typeface="Fira Sans"/>
                <a:ea typeface="Fira Sans"/>
                <a:cs typeface="Fira Sans"/>
                <a:sym typeface="Fira Sans"/>
              </a:rPr>
              <a:t>Goal: </a:t>
            </a:r>
            <a:r>
              <a:rPr lang="en">
                <a:solidFill>
                  <a:schemeClr val="lt1"/>
                </a:solidFill>
                <a:latin typeface="Fira Sans"/>
                <a:ea typeface="Fira Sans"/>
                <a:cs typeface="Fira Sans"/>
                <a:sym typeface="Fira Sans"/>
              </a:rPr>
              <a:t>$35→$0.35 per farmer adoption</a:t>
            </a:r>
            <a:endParaRPr>
              <a:solidFill>
                <a:schemeClr val="lt1"/>
              </a:solidFill>
              <a:latin typeface="Fira Sans"/>
              <a:ea typeface="Fira Sans"/>
              <a:cs typeface="Fira Sans"/>
              <a:sym typeface="Fira Sans"/>
            </a:endParaRPr>
          </a:p>
          <a:p>
            <a:pPr indent="0" lvl="0" marL="0" rtl="0" algn="r">
              <a:spcBef>
                <a:spcPts val="0"/>
              </a:spcBef>
              <a:spcAft>
                <a:spcPts val="0"/>
              </a:spcAft>
              <a:buNone/>
            </a:pPr>
            <a:r>
              <a:rPr lang="en">
                <a:solidFill>
                  <a:schemeClr val="lt1"/>
                </a:solidFill>
                <a:latin typeface="Fira Sans"/>
                <a:ea typeface="Fira Sans"/>
                <a:cs typeface="Fira Sans"/>
                <a:sym typeface="Fira Sans"/>
              </a:rPr>
              <a:t> </a:t>
            </a:r>
            <a:r>
              <a:rPr i="1" lang="en">
                <a:solidFill>
                  <a:schemeClr val="lt1"/>
                </a:solidFill>
                <a:latin typeface="Fira Sans"/>
                <a:ea typeface="Fira Sans"/>
                <a:cs typeface="Fira Sans"/>
                <a:sym typeface="Fira Sans"/>
              </a:rPr>
              <a:t>100x more cost effective</a:t>
            </a:r>
            <a:endParaRPr i="1">
              <a:solidFill>
                <a:schemeClr val="lt1"/>
              </a:solidFill>
              <a:latin typeface="Fira Sans"/>
              <a:ea typeface="Fira Sans"/>
              <a:cs typeface="Fira Sans"/>
              <a:sym typeface="Fira Sans"/>
            </a:endParaRPr>
          </a:p>
        </p:txBody>
      </p:sp>
      <p:grpSp>
        <p:nvGrpSpPr>
          <p:cNvPr id="240" name="Google Shape;240;p34"/>
          <p:cNvGrpSpPr/>
          <p:nvPr/>
        </p:nvGrpSpPr>
        <p:grpSpPr>
          <a:xfrm>
            <a:off x="13513" y="842613"/>
            <a:ext cx="2262000" cy="3785000"/>
            <a:chOff x="13513" y="842613"/>
            <a:chExt cx="2262000" cy="3785000"/>
          </a:xfrm>
        </p:grpSpPr>
        <p:grpSp>
          <p:nvGrpSpPr>
            <p:cNvPr id="241" name="Google Shape;241;p34"/>
            <p:cNvGrpSpPr/>
            <p:nvPr/>
          </p:nvGrpSpPr>
          <p:grpSpPr>
            <a:xfrm>
              <a:off x="13513" y="842613"/>
              <a:ext cx="2262000" cy="3785000"/>
              <a:chOff x="13513" y="995013"/>
              <a:chExt cx="2262000" cy="3785000"/>
            </a:xfrm>
          </p:grpSpPr>
          <p:sp>
            <p:nvSpPr>
              <p:cNvPr id="242" name="Google Shape;242;p34"/>
              <p:cNvSpPr txBox="1"/>
              <p:nvPr/>
            </p:nvSpPr>
            <p:spPr>
              <a:xfrm>
                <a:off x="13513" y="3579725"/>
                <a:ext cx="2262000" cy="818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 sz="1200">
                    <a:solidFill>
                      <a:schemeClr val="dk1"/>
                    </a:solidFill>
                    <a:latin typeface="Fira Sans"/>
                    <a:ea typeface="Fira Sans"/>
                    <a:cs typeface="Fira Sans"/>
                    <a:sym typeface="Fira Sans"/>
                  </a:rPr>
                  <a:t>Bihar, Uttar Pradesh, Orissa</a:t>
                </a:r>
                <a:endParaRPr i="1" sz="1200">
                  <a:solidFill>
                    <a:schemeClr val="dk1"/>
                  </a:solidFill>
                  <a:latin typeface="Fira Sans"/>
                  <a:ea typeface="Fira Sans"/>
                  <a:cs typeface="Fira Sans"/>
                  <a:sym typeface="Fira Sans"/>
                </a:endParaRPr>
              </a:p>
              <a:p>
                <a:pPr indent="0" lvl="0" marL="0" rtl="0" algn="ctr">
                  <a:lnSpc>
                    <a:spcPct val="115000"/>
                  </a:lnSpc>
                  <a:spcBef>
                    <a:spcPts val="0"/>
                  </a:spcBef>
                  <a:spcAft>
                    <a:spcPts val="0"/>
                  </a:spcAft>
                  <a:buNone/>
                </a:pPr>
                <a:r>
                  <a:rPr i="1" lang="en" sz="1200">
                    <a:solidFill>
                      <a:schemeClr val="dk1"/>
                    </a:solidFill>
                    <a:latin typeface="Fira Sans"/>
                    <a:ea typeface="Fira Sans"/>
                    <a:cs typeface="Fira Sans"/>
                    <a:sym typeface="Fira Sans"/>
                  </a:rPr>
                  <a:t>Madhya Pradesh, Rajasthan, Jharkhand</a:t>
                </a:r>
                <a:endParaRPr b="1" sz="1200">
                  <a:solidFill>
                    <a:srgbClr val="444746"/>
                  </a:solidFill>
                  <a:latin typeface="Fira Sans"/>
                  <a:ea typeface="Fira Sans"/>
                  <a:cs typeface="Fira Sans"/>
                  <a:sym typeface="Fira Sans"/>
                </a:endParaRPr>
              </a:p>
            </p:txBody>
          </p:sp>
          <p:sp>
            <p:nvSpPr>
              <p:cNvPr id="243" name="Google Shape;243;p34"/>
              <p:cNvSpPr txBox="1"/>
              <p:nvPr/>
            </p:nvSpPr>
            <p:spPr>
              <a:xfrm>
                <a:off x="488263" y="995013"/>
                <a:ext cx="1312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006837"/>
                    </a:solidFill>
                    <a:latin typeface="Bebas Neue"/>
                    <a:ea typeface="Bebas Neue"/>
                    <a:cs typeface="Bebas Neue"/>
                    <a:sym typeface="Bebas Neue"/>
                  </a:rPr>
                  <a:t>India</a:t>
                </a:r>
                <a:endParaRPr sz="3000">
                  <a:solidFill>
                    <a:srgbClr val="006837"/>
                  </a:solidFill>
                  <a:latin typeface="Bebas Neue"/>
                  <a:ea typeface="Bebas Neue"/>
                  <a:cs typeface="Bebas Neue"/>
                  <a:sym typeface="Bebas Neue"/>
                </a:endParaRPr>
              </a:p>
            </p:txBody>
          </p:sp>
          <p:sp>
            <p:nvSpPr>
              <p:cNvPr id="244" name="Google Shape;244;p34"/>
              <p:cNvSpPr txBox="1"/>
              <p:nvPr/>
            </p:nvSpPr>
            <p:spPr>
              <a:xfrm>
                <a:off x="70063" y="4237913"/>
                <a:ext cx="2148900" cy="54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444746"/>
                    </a:solidFill>
                    <a:latin typeface="Fira Sans"/>
                    <a:ea typeface="Fira Sans"/>
                    <a:cs typeface="Fira Sans"/>
                    <a:sym typeface="Fira Sans"/>
                  </a:rPr>
                  <a:t>~5000 EA users</a:t>
                </a:r>
                <a:endParaRPr b="1" sz="1200">
                  <a:solidFill>
                    <a:srgbClr val="444746"/>
                  </a:solidFill>
                  <a:latin typeface="Fira Sans"/>
                  <a:ea typeface="Fira Sans"/>
                  <a:cs typeface="Fira Sans"/>
                  <a:sym typeface="Fira Sans"/>
                </a:endParaRPr>
              </a:p>
              <a:p>
                <a:pPr indent="0" lvl="0" marL="0" rtl="0" algn="ctr">
                  <a:spcBef>
                    <a:spcPts val="0"/>
                  </a:spcBef>
                  <a:spcAft>
                    <a:spcPts val="0"/>
                  </a:spcAft>
                  <a:buNone/>
                </a:pPr>
                <a:r>
                  <a:rPr b="1" lang="en" sz="1200">
                    <a:solidFill>
                      <a:srgbClr val="444746"/>
                    </a:solidFill>
                    <a:latin typeface="Fira Sans"/>
                    <a:ea typeface="Fira Sans"/>
                    <a:cs typeface="Fira Sans"/>
                    <a:sym typeface="Fira Sans"/>
                  </a:rPr>
                  <a:t>20 commoditie</a:t>
                </a:r>
                <a:r>
                  <a:rPr b="1" lang="en" sz="1200">
                    <a:solidFill>
                      <a:srgbClr val="444746"/>
                    </a:solidFill>
                    <a:latin typeface="Fira Sans"/>
                    <a:ea typeface="Fira Sans"/>
                    <a:cs typeface="Fira Sans"/>
                    <a:sym typeface="Fira Sans"/>
                  </a:rPr>
                  <a:t>s</a:t>
                </a:r>
                <a:endParaRPr b="1" sz="1200">
                  <a:solidFill>
                    <a:srgbClr val="444746"/>
                  </a:solidFill>
                  <a:latin typeface="Fira Sans"/>
                  <a:ea typeface="Fira Sans"/>
                  <a:cs typeface="Fira Sans"/>
                  <a:sym typeface="Fira Sans"/>
                </a:endParaRPr>
              </a:p>
            </p:txBody>
          </p:sp>
        </p:grpSp>
        <p:pic>
          <p:nvPicPr>
            <p:cNvPr id="245" name="Google Shape;245;p34"/>
            <p:cNvPicPr preferRelativeResize="0"/>
            <p:nvPr/>
          </p:nvPicPr>
          <p:blipFill>
            <a:blip r:embed="rId7">
              <a:alphaModFix/>
            </a:blip>
            <a:stretch>
              <a:fillRect/>
            </a:stretch>
          </p:blipFill>
          <p:spPr>
            <a:xfrm>
              <a:off x="383137" y="1550850"/>
              <a:ext cx="1522751" cy="170882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5"/>
          <p:cNvSpPr txBox="1"/>
          <p:nvPr/>
        </p:nvSpPr>
        <p:spPr>
          <a:xfrm>
            <a:off x="331300" y="565925"/>
            <a:ext cx="79032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 sz="2500">
                <a:solidFill>
                  <a:srgbClr val="1CA069"/>
                </a:solidFill>
                <a:latin typeface="Cormorant Garamond"/>
                <a:ea typeface="Cormorant Garamond"/>
                <a:cs typeface="Cormorant Garamond"/>
                <a:sym typeface="Cormorant Garamond"/>
              </a:rPr>
              <a:t>Join Us in the Success of Farmer.Chat</a:t>
            </a:r>
            <a:endParaRPr b="1" i="0" sz="2500" u="none" cap="none" strike="noStrike">
              <a:solidFill>
                <a:srgbClr val="1CA069"/>
              </a:solidFill>
              <a:latin typeface="Cormorant Garamond"/>
              <a:ea typeface="Cormorant Garamond"/>
              <a:cs typeface="Cormorant Garamond"/>
              <a:sym typeface="Cormorant Garamond"/>
            </a:endParaRPr>
          </a:p>
        </p:txBody>
      </p:sp>
      <p:sp>
        <p:nvSpPr>
          <p:cNvPr id="252" name="Google Shape;252;p35"/>
          <p:cNvSpPr/>
          <p:nvPr/>
        </p:nvSpPr>
        <p:spPr>
          <a:xfrm rot="-5400000">
            <a:off x="8130600" y="580025"/>
            <a:ext cx="1593300" cy="433500"/>
          </a:xfrm>
          <a:prstGeom prst="rect">
            <a:avLst/>
          </a:prstGeom>
          <a:solidFill>
            <a:srgbClr val="3057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5"/>
          <p:cNvSpPr/>
          <p:nvPr/>
        </p:nvSpPr>
        <p:spPr>
          <a:xfrm>
            <a:off x="7550700" y="-75"/>
            <a:ext cx="1593300" cy="433500"/>
          </a:xfrm>
          <a:prstGeom prst="rect">
            <a:avLst/>
          </a:prstGeom>
          <a:solidFill>
            <a:srgbClr val="3057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35"/>
          <p:cNvSpPr txBox="1"/>
          <p:nvPr/>
        </p:nvSpPr>
        <p:spPr>
          <a:xfrm>
            <a:off x="331300" y="1042925"/>
            <a:ext cx="8379300" cy="360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300">
                <a:solidFill>
                  <a:schemeClr val="dk1"/>
                </a:solidFill>
                <a:latin typeface="Montserrat"/>
                <a:ea typeface="Montserrat"/>
                <a:cs typeface="Montserrat"/>
                <a:sym typeface="Montserrat"/>
              </a:rPr>
              <a:t>Successful AI interventions require support from well-intentioned, competent people or organizations.</a:t>
            </a:r>
            <a:endParaRPr b="1" i="1"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i="1"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i="1" lang="en" sz="1300">
                <a:solidFill>
                  <a:schemeClr val="dk1"/>
                </a:solidFill>
                <a:latin typeface="Montserrat"/>
                <a:ea typeface="Montserrat"/>
                <a:cs typeface="Montserrat"/>
                <a:sym typeface="Montserrat"/>
              </a:rPr>
              <a:t>We are looking for collaboration with:</a:t>
            </a:r>
            <a:endParaRPr b="1" i="1"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i="1" sz="1300">
              <a:solidFill>
                <a:schemeClr val="dk1"/>
              </a:solidFill>
              <a:latin typeface="Montserrat"/>
              <a:ea typeface="Montserrat"/>
              <a:cs typeface="Montserrat"/>
              <a:sym typeface="Montserrat"/>
            </a:endParaRPr>
          </a:p>
          <a:p>
            <a:pPr indent="-311150" lvl="0" marL="457200" rtl="0" algn="l">
              <a:lnSpc>
                <a:spcPct val="115000"/>
              </a:lnSpc>
              <a:spcBef>
                <a:spcPts val="0"/>
              </a:spcBef>
              <a:spcAft>
                <a:spcPts val="0"/>
              </a:spcAft>
              <a:buClr>
                <a:schemeClr val="dk1"/>
              </a:buClr>
              <a:buSzPts val="1300"/>
              <a:buFont typeface="Montserrat"/>
              <a:buChar char="●"/>
            </a:pPr>
            <a:r>
              <a:rPr b="1" i="1" lang="en" sz="1300">
                <a:solidFill>
                  <a:schemeClr val="dk1"/>
                </a:solidFill>
                <a:latin typeface="Montserrat"/>
                <a:ea typeface="Montserrat"/>
                <a:cs typeface="Montserrat"/>
                <a:sym typeface="Montserrat"/>
              </a:rPr>
              <a:t>Technology Partners: </a:t>
            </a:r>
            <a:r>
              <a:rPr i="1" lang="en" sz="1300">
                <a:solidFill>
                  <a:schemeClr val="dk1"/>
                </a:solidFill>
                <a:latin typeface="Montserrat"/>
                <a:ea typeface="Montserrat"/>
                <a:cs typeface="Montserrat"/>
                <a:sym typeface="Montserrat"/>
              </a:rPr>
              <a:t>Contribute to the development and training of the AI language model which powers Farmer.Chat</a:t>
            </a:r>
            <a:endParaRPr i="1"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i="1" sz="1300">
              <a:solidFill>
                <a:schemeClr val="dk1"/>
              </a:solidFill>
              <a:latin typeface="Montserrat"/>
              <a:ea typeface="Montserrat"/>
              <a:cs typeface="Montserrat"/>
              <a:sym typeface="Montserrat"/>
            </a:endParaRPr>
          </a:p>
          <a:p>
            <a:pPr indent="-311150" lvl="0" marL="457200" rtl="0" algn="l">
              <a:lnSpc>
                <a:spcPct val="115000"/>
              </a:lnSpc>
              <a:spcBef>
                <a:spcPts val="0"/>
              </a:spcBef>
              <a:spcAft>
                <a:spcPts val="0"/>
              </a:spcAft>
              <a:buClr>
                <a:schemeClr val="dk1"/>
              </a:buClr>
              <a:buSzPts val="1300"/>
              <a:buFont typeface="Montserrat"/>
              <a:buChar char="●"/>
            </a:pPr>
            <a:r>
              <a:rPr b="1" i="1" lang="en" sz="1300">
                <a:solidFill>
                  <a:schemeClr val="dk1"/>
                </a:solidFill>
                <a:latin typeface="Montserrat"/>
                <a:ea typeface="Montserrat"/>
                <a:cs typeface="Montserrat"/>
                <a:sym typeface="Montserrat"/>
              </a:rPr>
              <a:t>Subject Experts:</a:t>
            </a:r>
            <a:r>
              <a:rPr i="1" lang="en" sz="1300">
                <a:solidFill>
                  <a:schemeClr val="dk1"/>
                </a:solidFill>
                <a:latin typeface="Montserrat"/>
                <a:ea typeface="Montserrat"/>
                <a:cs typeface="Montserrat"/>
                <a:sym typeface="Montserrat"/>
              </a:rPr>
              <a:t> Leverage your expertise to contribute to the accuracy and validity of the advisory Farmer.Chat delivers</a:t>
            </a:r>
            <a:endParaRPr i="1"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i="1" sz="1300">
              <a:solidFill>
                <a:schemeClr val="dk1"/>
              </a:solidFill>
              <a:latin typeface="Montserrat"/>
              <a:ea typeface="Montserrat"/>
              <a:cs typeface="Montserrat"/>
              <a:sym typeface="Montserrat"/>
            </a:endParaRPr>
          </a:p>
          <a:p>
            <a:pPr indent="-311150" lvl="0" marL="457200" rtl="0" algn="l">
              <a:lnSpc>
                <a:spcPct val="115000"/>
              </a:lnSpc>
              <a:spcBef>
                <a:spcPts val="0"/>
              </a:spcBef>
              <a:spcAft>
                <a:spcPts val="0"/>
              </a:spcAft>
              <a:buClr>
                <a:schemeClr val="dk1"/>
              </a:buClr>
              <a:buSzPts val="1300"/>
              <a:buFont typeface="Montserrat"/>
              <a:buChar char="●"/>
            </a:pPr>
            <a:r>
              <a:rPr b="1" i="1" lang="en" sz="1300">
                <a:solidFill>
                  <a:schemeClr val="dk1"/>
                </a:solidFill>
                <a:latin typeface="Montserrat"/>
                <a:ea typeface="Montserrat"/>
                <a:cs typeface="Montserrat"/>
                <a:sym typeface="Montserrat"/>
              </a:rPr>
              <a:t>Contribute Content: </a:t>
            </a:r>
            <a:r>
              <a:rPr i="1" lang="en" sz="1300">
                <a:solidFill>
                  <a:schemeClr val="dk1"/>
                </a:solidFill>
                <a:latin typeface="Montserrat"/>
                <a:ea typeface="Montserrat"/>
                <a:cs typeface="Montserrat"/>
                <a:sym typeface="Montserrat"/>
              </a:rPr>
              <a:t>Contribute data such as soil, weather and market data</a:t>
            </a:r>
            <a:endParaRPr i="1"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i="1" sz="1300">
              <a:solidFill>
                <a:schemeClr val="dk1"/>
              </a:solidFill>
              <a:latin typeface="Montserrat"/>
              <a:ea typeface="Montserrat"/>
              <a:cs typeface="Montserrat"/>
              <a:sym typeface="Montserrat"/>
            </a:endParaRPr>
          </a:p>
          <a:p>
            <a:pPr indent="-311150" lvl="0" marL="457200" rtl="0" algn="l">
              <a:lnSpc>
                <a:spcPct val="115000"/>
              </a:lnSpc>
              <a:spcBef>
                <a:spcPts val="0"/>
              </a:spcBef>
              <a:spcAft>
                <a:spcPts val="0"/>
              </a:spcAft>
              <a:buClr>
                <a:schemeClr val="dk1"/>
              </a:buClr>
              <a:buSzPts val="1300"/>
              <a:buFont typeface="Montserrat"/>
              <a:buChar char="●"/>
            </a:pPr>
            <a:r>
              <a:rPr b="1" i="1" lang="en" sz="1300">
                <a:solidFill>
                  <a:schemeClr val="dk1"/>
                </a:solidFill>
                <a:latin typeface="Montserrat"/>
                <a:ea typeface="Montserrat"/>
                <a:cs typeface="Montserrat"/>
                <a:sym typeface="Montserrat"/>
              </a:rPr>
              <a:t>Voice Sampling: </a:t>
            </a:r>
            <a:r>
              <a:rPr i="1" lang="en" sz="1300">
                <a:solidFill>
                  <a:schemeClr val="dk1"/>
                </a:solidFill>
                <a:latin typeface="Montserrat"/>
                <a:ea typeface="Montserrat"/>
                <a:cs typeface="Montserrat"/>
                <a:sym typeface="Montserrat"/>
              </a:rPr>
              <a:t>Enrich the datasets used to train AI in language learning with audio recordings of diverse speakers, languages, and dialects</a:t>
            </a:r>
            <a:endParaRPr i="1" sz="1300">
              <a:solidFill>
                <a:schemeClr val="dk1"/>
              </a:solidFill>
              <a:latin typeface="Montserrat"/>
              <a:ea typeface="Montserrat"/>
              <a:cs typeface="Montserrat"/>
              <a:sym typeface="Montserrat"/>
            </a:endParaRPr>
          </a:p>
        </p:txBody>
      </p:sp>
      <p:pic>
        <p:nvPicPr>
          <p:cNvPr id="255" name="Google Shape;255;p35"/>
          <p:cNvPicPr preferRelativeResize="0"/>
          <p:nvPr/>
        </p:nvPicPr>
        <p:blipFill rotWithShape="1">
          <a:blip r:embed="rId3">
            <a:alphaModFix/>
          </a:blip>
          <a:srcRect b="0" l="0" r="0" t="0"/>
          <a:stretch/>
        </p:blipFill>
        <p:spPr>
          <a:xfrm>
            <a:off x="152400" y="143575"/>
            <a:ext cx="1412677" cy="200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22">
      <a:dk1>
        <a:srgbClr val="000000"/>
      </a:dk1>
      <a:lt1>
        <a:srgbClr val="FFFFFF"/>
      </a:lt1>
      <a:dk2>
        <a:srgbClr val="7FC9FF"/>
      </a:dk2>
      <a:lt2>
        <a:srgbClr val="D6ECFF"/>
      </a:lt2>
      <a:accent1>
        <a:srgbClr val="0070C0"/>
      </a:accent1>
      <a:accent2>
        <a:srgbClr val="EA157A"/>
      </a:accent2>
      <a:accent3>
        <a:srgbClr val="003E75"/>
      </a:accent3>
      <a:accent4>
        <a:srgbClr val="FFC000"/>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