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Guire, Delaney" initials="MD" lastIdx="15" clrIdx="0">
    <p:extLst>
      <p:ext uri="{19B8F6BF-5375-455C-9EA6-DF929625EA0E}">
        <p15:presenceInfo xmlns:p15="http://schemas.microsoft.com/office/powerpoint/2012/main" userId="S::demcguire@deloitte.com::15608839-a886-45bc-83d2-6e130877e859" providerId="AD"/>
      </p:ext>
    </p:extLst>
  </p:cmAuthor>
  <p:cmAuthor id="2" name="Potter, Dayton" initials="PD" lastIdx="1" clrIdx="1">
    <p:extLst>
      <p:ext uri="{19B8F6BF-5375-455C-9EA6-DF929625EA0E}">
        <p15:presenceInfo xmlns:p15="http://schemas.microsoft.com/office/powerpoint/2012/main" userId="S::dapotter@deloitte.com::0c4066ad-1755-4fb4-bc10-47e2495e6ce9" providerId="AD"/>
      </p:ext>
    </p:extLst>
  </p:cmAuthor>
  <p:cmAuthor id="3" name="Perkins, Claire" initials="PC" lastIdx="4" clrIdx="2">
    <p:extLst>
      <p:ext uri="{19B8F6BF-5375-455C-9EA6-DF929625EA0E}">
        <p15:presenceInfo xmlns:p15="http://schemas.microsoft.com/office/powerpoint/2012/main" userId="S::clperkins@deloitte.com::2969f671-14f3-42dc-8e45-f54d5159de2b" providerId="AD"/>
      </p:ext>
    </p:extLst>
  </p:cmAuthor>
  <p:cmAuthor id="4" name="Hussain, Asra" initials="HA" lastIdx="5" clrIdx="3">
    <p:extLst>
      <p:ext uri="{19B8F6BF-5375-455C-9EA6-DF929625EA0E}">
        <p15:presenceInfo xmlns:p15="http://schemas.microsoft.com/office/powerpoint/2012/main" userId="S::ashussain@deloitte.com::0e789a3c-9771-4873-a2af-1cba75e82f5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3F3"/>
    <a:srgbClr val="8FAADC"/>
    <a:srgbClr val="9EFFE8"/>
    <a:srgbClr val="80CCCC"/>
    <a:srgbClr val="3B9795"/>
    <a:srgbClr val="9DC3E6"/>
    <a:srgbClr val="2E75B6"/>
    <a:srgbClr val="2F5597"/>
    <a:srgbClr val="002776"/>
    <a:srgbClr val="FFE2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3621" autoAdjust="0"/>
  </p:normalViewPr>
  <p:slideViewPr>
    <p:cSldViewPr snapToGrid="0">
      <p:cViewPr varScale="1">
        <p:scale>
          <a:sx n="70" d="100"/>
          <a:sy n="70" d="100"/>
        </p:scale>
        <p:origin x="672" y="72"/>
      </p:cViewPr>
      <p:guideLst>
        <p:guide orient="horz" pos="2160"/>
        <p:guide pos="384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kins, Claire" userId="2969f671-14f3-42dc-8e45-f54d5159de2b" providerId="ADAL" clId="{C227EB05-9E96-4766-91BF-AB6B4C6BA1E6}"/>
    <pc:docChg chg="delSld modSld">
      <pc:chgData name="Perkins, Claire" userId="2969f671-14f3-42dc-8e45-f54d5159de2b" providerId="ADAL" clId="{C227EB05-9E96-4766-91BF-AB6B4C6BA1E6}" dt="2022-05-19T17:48:45.531" v="52" actId="47"/>
      <pc:docMkLst>
        <pc:docMk/>
      </pc:docMkLst>
      <pc:sldChg chg="modSp del mod">
        <pc:chgData name="Perkins, Claire" userId="2969f671-14f3-42dc-8e45-f54d5159de2b" providerId="ADAL" clId="{C227EB05-9E96-4766-91BF-AB6B4C6BA1E6}" dt="2022-05-19T17:48:45.531" v="52" actId="47"/>
        <pc:sldMkLst>
          <pc:docMk/>
          <pc:sldMk cId="3056675580" sldId="266"/>
        </pc:sldMkLst>
        <pc:spChg chg="mod">
          <ac:chgData name="Perkins, Claire" userId="2969f671-14f3-42dc-8e45-f54d5159de2b" providerId="ADAL" clId="{C227EB05-9E96-4766-91BF-AB6B4C6BA1E6}" dt="2022-05-19T17:48:26.473" v="51" actId="20577"/>
          <ac:spMkLst>
            <pc:docMk/>
            <pc:sldMk cId="3056675580" sldId="266"/>
            <ac:spMk id="37" creationId="{35E075CF-497D-48F8-8D6B-A05C47AD41BC}"/>
          </ac:spMkLst>
        </pc:spChg>
      </pc:sldChg>
      <pc:sldChg chg="del">
        <pc:chgData name="Perkins, Claire" userId="2969f671-14f3-42dc-8e45-f54d5159de2b" providerId="ADAL" clId="{C227EB05-9E96-4766-91BF-AB6B4C6BA1E6}" dt="2022-05-19T17:47:35.589" v="0" actId="47"/>
        <pc:sldMkLst>
          <pc:docMk/>
          <pc:sldMk cId="3282692252" sldId="267"/>
        </pc:sldMkLst>
      </pc:sldChg>
      <pc:sldChg chg="del">
        <pc:chgData name="Perkins, Claire" userId="2969f671-14f3-42dc-8e45-f54d5159de2b" providerId="ADAL" clId="{C227EB05-9E96-4766-91BF-AB6B4C6BA1E6}" dt="2022-05-19T17:47:37.420" v="1" actId="47"/>
        <pc:sldMkLst>
          <pc:docMk/>
          <pc:sldMk cId="2334492043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36379-9B0F-4832-A0E6-49754A705443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67F8D-4E10-4B46-AD72-5E9FD8D347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F8D-4E10-4B46-AD72-5E9FD8D347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8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446B-5DCA-4B89-9531-D0BC925B67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9163CD-2B6C-448A-A74B-CC650A790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61F49-63D8-444E-88FA-610FFD9A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9B9-0948-4EC9-B700-EED1D22A86F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50BBC-86E5-4EDD-A33E-D8E9F116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54C1A-B5E0-4349-9BBF-6EF6670B3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2A1E-2673-4E3E-8F7F-71037B4264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0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AF240-CE2E-4350-BCE1-AC02EC08A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3E5CE2-FEED-4466-B6DB-60DA8FB00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5356F-63B7-4B78-9CD0-E441F5D16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9B9-0948-4EC9-B700-EED1D22A86F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9F115-FAF8-4BE2-813D-107498EC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38D27-68F4-44C9-96DE-C1A6EAB7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2A1E-2673-4E3E-8F7F-71037B4264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2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9A126F-F2D4-48F4-8BBA-9564721295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7AD297-F704-4D92-BACC-DC5AC8496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1CE1D-51BD-42C0-82AD-9B1BE1E0F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9B9-0948-4EC9-B700-EED1D22A86F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74525-025A-4A97-903A-4FED2987D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2FE89-DD77-4B47-8DCE-BA432AE06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2A1E-2673-4E3E-8F7F-71037B4264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1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90355-3BEF-4CFF-8F8F-0EEC3DA58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C2A94-FB9B-4893-A4A2-BA441509F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F563F-FBEB-4C12-A4AC-7CA9BC501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9B9-0948-4EC9-B700-EED1D22A86F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5CD45-4372-4532-B5C3-446C4A6DF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AA2EA-F4C4-4AE7-96AE-F4E715E00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2A1E-2673-4E3E-8F7F-71037B4264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3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ADDDB-6DF8-40BE-8557-5CCC0A6CE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C96D0-97B6-4D3C-8D92-D909679BE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4E316-5606-419E-A75E-49C6529B6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9B9-0948-4EC9-B700-EED1D22A86F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0EAB3-7A8E-4B53-9FE4-A2E4FA24D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39247-BD0E-468E-8D3F-D3A7779B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2A1E-2673-4E3E-8F7F-71037B4264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9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2ED8E-CF9B-4D3C-9B3E-5BF17EEDC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5846C-7848-49B8-B7BA-BA89339D1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C0961D-E580-4750-9887-CAED3BE7C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B3B2F-5E44-42F0-A71B-82A5C251E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9B9-0948-4EC9-B700-EED1D22A86F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67C83-3AC5-4EEF-BBBC-83631F958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1ABB1-0E0A-465F-97FC-6F2A537A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2A1E-2673-4E3E-8F7F-71037B4264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9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36853-F4B0-4419-8818-03BDFE63E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07688-7F8A-4814-A9AF-307119D20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073A6-F2B0-4EF3-8E87-D448A6DA8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1B2350-686B-4396-BAFA-2C03ADCA26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AE6208-1C59-4901-972E-26C6A612BB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42ACF-7F4A-45A9-BC4B-64E5D586E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9B9-0948-4EC9-B700-EED1D22A86F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36C051-C7A5-4150-AA80-5F13765F6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8F0BB5-E135-4F02-9ECA-1053FBC3E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2A1E-2673-4E3E-8F7F-71037B4264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9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70C66-4360-4D2A-83E2-7D49D5D14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025049-82FA-4B3A-B533-D939EAAC2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9B9-0948-4EC9-B700-EED1D22A86F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2383B9-F7EB-472F-A62C-7CB183AD9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9CBF9C-E14F-4A1D-8760-16A46B698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2A1E-2673-4E3E-8F7F-71037B4264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6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C9CB8D-8F98-4DEC-A69A-52789FDBD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9B9-0948-4EC9-B700-EED1D22A86F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42472D-FB7D-4C5E-85DA-CB4C5B1A7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C937E-DCD2-45FA-86D6-40B7CF10B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2A1E-2673-4E3E-8F7F-71037B4264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2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5C852-9E5F-44A5-85DD-21BE299F3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0B0F9-2C54-4887-80D3-1CC084789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1EDED4-7C50-44C3-B4D5-A9C7BCFD1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B7D604-E925-452B-A125-AB21EF84E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9B9-0948-4EC9-B700-EED1D22A86F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BEAC5-925E-4963-B131-ADF0375B1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DC642-7B9E-4A61-B830-64F9FE8AA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2A1E-2673-4E3E-8F7F-71037B4264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9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FC145-6E7F-4F70-9ED1-61EDA417C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274240-E77F-4EE5-BAAD-FE142EB705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F891BB-2AFA-4E11-B556-544E684BA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71D347-9217-4AF7-AF5C-A4966C2D3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9B9-0948-4EC9-B700-EED1D22A86F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7CEDB8-946E-4714-850E-FE85C9A19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0BEAF-9E32-46C7-9D91-7CB97E42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2A1E-2673-4E3E-8F7F-71037B4264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5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4F063B-3723-4ACC-8A3A-C36CCC45A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DEB2A-666C-461E-8C26-EBFBDACA3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11802-D5AC-4D9B-9AD5-9DF5739F45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029B9-0948-4EC9-B700-EED1D22A86F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2B02F-ECE9-4525-958A-BD43C4F70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EBD87-D29C-4D02-923C-A2568CD7A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92A1E-2673-4E3E-8F7F-71037B4264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Box 100">
            <a:extLst>
              <a:ext uri="{FF2B5EF4-FFF2-40B4-BE49-F238E27FC236}">
                <a16:creationId xmlns:a16="http://schemas.microsoft.com/office/drawing/2014/main" id="{C9603435-1F51-40C3-9DFC-A45EF774B7F6}"/>
              </a:ext>
            </a:extLst>
          </p:cNvPr>
          <p:cNvSpPr txBox="1"/>
          <p:nvPr/>
        </p:nvSpPr>
        <p:spPr>
          <a:xfrm>
            <a:off x="0" y="901075"/>
            <a:ext cx="12192000" cy="1105752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President’s FY 2023 Budget proposes a new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Vaccines for Adults (VFA) program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modeled after the existing Vaccines for Children program, which will provide uninsured adults access to all vaccines recommended by the Advisory Committee on Immunization Practices at no cost. CDC proposed </a:t>
            </a:r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$2.1 billion 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mandatory funding for VFA in FY 2023 and a total of </a:t>
            </a:r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$25 billion 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over 10 years.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4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30666222-FC7D-408C-9836-5684942161DD}"/>
              </a:ext>
            </a:extLst>
          </p:cNvPr>
          <p:cNvSpPr/>
          <p:nvPr/>
        </p:nvSpPr>
        <p:spPr>
          <a:xfrm>
            <a:off x="-33793" y="-22994"/>
            <a:ext cx="12225793" cy="933380"/>
          </a:xfrm>
          <a:custGeom>
            <a:avLst/>
            <a:gdLst/>
            <a:ahLst/>
            <a:cxnLst/>
            <a:rect l="l" t="t" r="r" b="b"/>
            <a:pathLst>
              <a:path w="7372350" h="1371600">
                <a:moveTo>
                  <a:pt x="7371765" y="0"/>
                </a:moveTo>
                <a:lnTo>
                  <a:pt x="0" y="0"/>
                </a:lnTo>
                <a:lnTo>
                  <a:pt x="0" y="1371600"/>
                </a:lnTo>
                <a:lnTo>
                  <a:pt x="7371765" y="1371600"/>
                </a:lnTo>
                <a:lnTo>
                  <a:pt x="7371765" y="0"/>
                </a:lnTo>
                <a:close/>
              </a:path>
            </a:pathLst>
          </a:custGeom>
          <a:solidFill>
            <a:srgbClr val="17468F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Vaccines for Adults (VFA) Program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708885-758A-41C1-9809-75BCF337FC18}"/>
              </a:ext>
            </a:extLst>
          </p:cNvPr>
          <p:cNvGrpSpPr/>
          <p:nvPr/>
        </p:nvGrpSpPr>
        <p:grpSpPr>
          <a:xfrm>
            <a:off x="400634" y="2105022"/>
            <a:ext cx="11591049" cy="3196527"/>
            <a:chOff x="400633" y="2218439"/>
            <a:chExt cx="11591049" cy="357369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26804C3-D2D1-4373-92D5-DE0AA25B819B}"/>
                </a:ext>
              </a:extLst>
            </p:cNvPr>
            <p:cNvSpPr/>
            <p:nvPr/>
          </p:nvSpPr>
          <p:spPr>
            <a:xfrm>
              <a:off x="400633" y="2218439"/>
              <a:ext cx="11591049" cy="3573699"/>
            </a:xfrm>
            <a:prstGeom prst="rect">
              <a:avLst/>
            </a:prstGeom>
            <a:solidFill>
              <a:srgbClr val="8FAADC"/>
            </a:solidFill>
            <a:ln>
              <a:solidFill>
                <a:srgbClr val="8FAAD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24204B1-0E12-4BCF-AB52-9D383B329A44}"/>
                </a:ext>
              </a:extLst>
            </p:cNvPr>
            <p:cNvGrpSpPr/>
            <p:nvPr/>
          </p:nvGrpSpPr>
          <p:grpSpPr>
            <a:xfrm>
              <a:off x="6592160" y="2404175"/>
              <a:ext cx="3971843" cy="3253849"/>
              <a:chOff x="8951185" y="2463498"/>
              <a:chExt cx="3971843" cy="3253849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D9D22680-D7BD-45B1-A87D-293638CFBA0E}"/>
                  </a:ext>
                </a:extLst>
              </p:cNvPr>
              <p:cNvSpPr/>
              <p:nvPr/>
            </p:nvSpPr>
            <p:spPr>
              <a:xfrm>
                <a:off x="8951185" y="3029606"/>
                <a:ext cx="1866900" cy="74853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Program Operations</a:t>
                </a:r>
              </a:p>
            </p:txBody>
          </p:sp>
          <p:sp>
            <p:nvSpPr>
              <p:cNvPr id="96" name="Freeform 300">
                <a:extLst>
                  <a:ext uri="{FF2B5EF4-FFF2-40B4-BE49-F238E27FC236}">
                    <a16:creationId xmlns:a16="http://schemas.microsoft.com/office/drawing/2014/main" id="{4DF41B5D-B2F9-4073-B08A-B959CF9914E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489384" y="2463498"/>
                <a:ext cx="433644" cy="382631"/>
              </a:xfrm>
              <a:custGeom>
                <a:avLst/>
                <a:gdLst>
                  <a:gd name="T0" fmla="*/ 309 w 320"/>
                  <a:gd name="T1" fmla="*/ 0 h 256"/>
                  <a:gd name="T2" fmla="*/ 10 w 320"/>
                  <a:gd name="T3" fmla="*/ 0 h 256"/>
                  <a:gd name="T4" fmla="*/ 0 w 320"/>
                  <a:gd name="T5" fmla="*/ 11 h 256"/>
                  <a:gd name="T6" fmla="*/ 0 w 320"/>
                  <a:gd name="T7" fmla="*/ 203 h 256"/>
                  <a:gd name="T8" fmla="*/ 10 w 320"/>
                  <a:gd name="T9" fmla="*/ 214 h 256"/>
                  <a:gd name="T10" fmla="*/ 149 w 320"/>
                  <a:gd name="T11" fmla="*/ 214 h 256"/>
                  <a:gd name="T12" fmla="*/ 149 w 320"/>
                  <a:gd name="T13" fmla="*/ 235 h 256"/>
                  <a:gd name="T14" fmla="*/ 106 w 320"/>
                  <a:gd name="T15" fmla="*/ 235 h 256"/>
                  <a:gd name="T16" fmla="*/ 96 w 320"/>
                  <a:gd name="T17" fmla="*/ 246 h 256"/>
                  <a:gd name="T18" fmla="*/ 106 w 320"/>
                  <a:gd name="T19" fmla="*/ 256 h 256"/>
                  <a:gd name="T20" fmla="*/ 213 w 320"/>
                  <a:gd name="T21" fmla="*/ 256 h 256"/>
                  <a:gd name="T22" fmla="*/ 224 w 320"/>
                  <a:gd name="T23" fmla="*/ 246 h 256"/>
                  <a:gd name="T24" fmla="*/ 213 w 320"/>
                  <a:gd name="T25" fmla="*/ 235 h 256"/>
                  <a:gd name="T26" fmla="*/ 170 w 320"/>
                  <a:gd name="T27" fmla="*/ 235 h 256"/>
                  <a:gd name="T28" fmla="*/ 170 w 320"/>
                  <a:gd name="T29" fmla="*/ 214 h 256"/>
                  <a:gd name="T30" fmla="*/ 309 w 320"/>
                  <a:gd name="T31" fmla="*/ 214 h 256"/>
                  <a:gd name="T32" fmla="*/ 320 w 320"/>
                  <a:gd name="T33" fmla="*/ 203 h 256"/>
                  <a:gd name="T34" fmla="*/ 320 w 320"/>
                  <a:gd name="T35" fmla="*/ 11 h 256"/>
                  <a:gd name="T36" fmla="*/ 309 w 320"/>
                  <a:gd name="T37" fmla="*/ 0 h 256"/>
                  <a:gd name="T38" fmla="*/ 298 w 320"/>
                  <a:gd name="T39" fmla="*/ 192 h 256"/>
                  <a:gd name="T40" fmla="*/ 21 w 320"/>
                  <a:gd name="T41" fmla="*/ 192 h 256"/>
                  <a:gd name="T42" fmla="*/ 21 w 320"/>
                  <a:gd name="T43" fmla="*/ 22 h 256"/>
                  <a:gd name="T44" fmla="*/ 298 w 320"/>
                  <a:gd name="T45" fmla="*/ 22 h 256"/>
                  <a:gd name="T46" fmla="*/ 298 w 320"/>
                  <a:gd name="T47" fmla="*/ 192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20" h="256">
                    <a:moveTo>
                      <a:pt x="309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5"/>
                      <a:pt x="0" y="11"/>
                    </a:cubicBezTo>
                    <a:cubicBezTo>
                      <a:pt x="0" y="203"/>
                      <a:pt x="0" y="203"/>
                      <a:pt x="0" y="203"/>
                    </a:cubicBezTo>
                    <a:cubicBezTo>
                      <a:pt x="0" y="209"/>
                      <a:pt x="4" y="214"/>
                      <a:pt x="10" y="214"/>
                    </a:cubicBezTo>
                    <a:cubicBezTo>
                      <a:pt x="149" y="214"/>
                      <a:pt x="149" y="214"/>
                      <a:pt x="149" y="214"/>
                    </a:cubicBezTo>
                    <a:cubicBezTo>
                      <a:pt x="149" y="235"/>
                      <a:pt x="149" y="235"/>
                      <a:pt x="149" y="235"/>
                    </a:cubicBezTo>
                    <a:cubicBezTo>
                      <a:pt x="106" y="235"/>
                      <a:pt x="106" y="235"/>
                      <a:pt x="106" y="235"/>
                    </a:cubicBezTo>
                    <a:cubicBezTo>
                      <a:pt x="100" y="235"/>
                      <a:pt x="96" y="240"/>
                      <a:pt x="96" y="246"/>
                    </a:cubicBezTo>
                    <a:cubicBezTo>
                      <a:pt x="96" y="252"/>
                      <a:pt x="100" y="256"/>
                      <a:pt x="106" y="256"/>
                    </a:cubicBezTo>
                    <a:cubicBezTo>
                      <a:pt x="213" y="256"/>
                      <a:pt x="213" y="256"/>
                      <a:pt x="213" y="256"/>
                    </a:cubicBezTo>
                    <a:cubicBezTo>
                      <a:pt x="219" y="256"/>
                      <a:pt x="224" y="252"/>
                      <a:pt x="224" y="246"/>
                    </a:cubicBezTo>
                    <a:cubicBezTo>
                      <a:pt x="224" y="240"/>
                      <a:pt x="219" y="235"/>
                      <a:pt x="213" y="235"/>
                    </a:cubicBezTo>
                    <a:cubicBezTo>
                      <a:pt x="170" y="235"/>
                      <a:pt x="170" y="235"/>
                      <a:pt x="170" y="235"/>
                    </a:cubicBezTo>
                    <a:cubicBezTo>
                      <a:pt x="170" y="214"/>
                      <a:pt x="170" y="214"/>
                      <a:pt x="170" y="214"/>
                    </a:cubicBezTo>
                    <a:cubicBezTo>
                      <a:pt x="309" y="214"/>
                      <a:pt x="309" y="214"/>
                      <a:pt x="309" y="214"/>
                    </a:cubicBezTo>
                    <a:cubicBezTo>
                      <a:pt x="315" y="214"/>
                      <a:pt x="320" y="209"/>
                      <a:pt x="320" y="203"/>
                    </a:cubicBezTo>
                    <a:cubicBezTo>
                      <a:pt x="320" y="11"/>
                      <a:pt x="320" y="11"/>
                      <a:pt x="320" y="11"/>
                    </a:cubicBezTo>
                    <a:cubicBezTo>
                      <a:pt x="320" y="5"/>
                      <a:pt x="315" y="0"/>
                      <a:pt x="309" y="0"/>
                    </a:cubicBezTo>
                    <a:close/>
                    <a:moveTo>
                      <a:pt x="298" y="192"/>
                    </a:moveTo>
                    <a:cubicBezTo>
                      <a:pt x="21" y="192"/>
                      <a:pt x="21" y="192"/>
                      <a:pt x="21" y="192"/>
                    </a:cubicBezTo>
                    <a:cubicBezTo>
                      <a:pt x="21" y="22"/>
                      <a:pt x="21" y="22"/>
                      <a:pt x="21" y="22"/>
                    </a:cubicBezTo>
                    <a:cubicBezTo>
                      <a:pt x="298" y="22"/>
                      <a:pt x="298" y="22"/>
                      <a:pt x="298" y="22"/>
                    </a:cubicBezTo>
                    <a:lnTo>
                      <a:pt x="298" y="192"/>
                    </a:lnTo>
                    <a:close/>
                  </a:path>
                </a:pathLst>
              </a:custGeom>
              <a:solidFill>
                <a:srgbClr val="FFE293"/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xtLst>
                <a:ext uri="{91240B29-F687-4f45-9708-019B960494DF}">
                  <a14:hiddenLine xmlns="" xmlns:mc="http://schemas.openxmlformats.org/markup-compatibility/2006" xmlns:mv="urn:schemas-microsoft-com:mac:vml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7C2C0D93-B428-435C-96C9-300DB0B8B6A0}"/>
                  </a:ext>
                </a:extLst>
              </p:cNvPr>
              <p:cNvSpPr/>
              <p:nvPr/>
            </p:nvSpPr>
            <p:spPr>
              <a:xfrm>
                <a:off x="8951185" y="3778140"/>
                <a:ext cx="1866900" cy="193920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CDC staff and systems for scientific and policy support, program monitoring, and vaccine safety and distribution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379157D-D00C-4255-B4DE-11C19762AE27}"/>
                </a:ext>
              </a:extLst>
            </p:cNvPr>
            <p:cNvGrpSpPr/>
            <p:nvPr/>
          </p:nvGrpSpPr>
          <p:grpSpPr>
            <a:xfrm>
              <a:off x="9380032" y="2965528"/>
              <a:ext cx="1866900" cy="2687741"/>
              <a:chOff x="6994764" y="3029606"/>
              <a:chExt cx="1866900" cy="2687741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8FAD19D-6E49-486D-A56E-39DF5998AEA7}"/>
                  </a:ext>
                </a:extLst>
              </p:cNvPr>
              <p:cNvSpPr/>
              <p:nvPr/>
            </p:nvSpPr>
            <p:spPr>
              <a:xfrm>
                <a:off x="6994764" y="3029606"/>
                <a:ext cx="1866900" cy="748534"/>
              </a:xfrm>
              <a:prstGeom prst="rect">
                <a:avLst/>
              </a:prstGeom>
              <a:solidFill>
                <a:srgbClr val="FFE293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Provider Fee Management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3A889CC3-4345-449B-914A-B99D32C53229}"/>
                  </a:ext>
                </a:extLst>
              </p:cNvPr>
              <p:cNvSpPr/>
              <p:nvPr/>
            </p:nvSpPr>
            <p:spPr>
              <a:xfrm>
                <a:off x="6994764" y="3778140"/>
                <a:ext cx="1866900" cy="1939207"/>
              </a:xfrm>
              <a:prstGeom prst="rect">
                <a:avLst/>
              </a:prstGeom>
              <a:solidFill>
                <a:srgbClr val="FFE293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rgbClr val="00000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Contracts to administer the provider reimbursement process</a:t>
                </a:r>
                <a:endParaRPr lang="en-US" sz="1400" dirty="0">
                  <a:ln>
                    <a:solidFill>
                      <a:schemeClr val="bg1"/>
                    </a:solidFill>
                  </a:ln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sp>
          <p:nvSpPr>
            <p:cNvPr id="98" name="Freeform 470">
              <a:extLst>
                <a:ext uri="{FF2B5EF4-FFF2-40B4-BE49-F238E27FC236}">
                  <a16:creationId xmlns:a16="http://schemas.microsoft.com/office/drawing/2014/main" id="{B21BAE09-A8D3-45B1-8672-37C101F6DF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71114" y="2398716"/>
              <a:ext cx="522145" cy="443113"/>
            </a:xfrm>
            <a:custGeom>
              <a:avLst/>
              <a:gdLst>
                <a:gd name="T0" fmla="*/ 215 w 279"/>
                <a:gd name="T1" fmla="*/ 200 h 278"/>
                <a:gd name="T2" fmla="*/ 226 w 279"/>
                <a:gd name="T3" fmla="*/ 185 h 278"/>
                <a:gd name="T4" fmla="*/ 215 w 279"/>
                <a:gd name="T5" fmla="*/ 170 h 278"/>
                <a:gd name="T6" fmla="*/ 226 w 279"/>
                <a:gd name="T7" fmla="*/ 155 h 278"/>
                <a:gd name="T8" fmla="*/ 102 w 279"/>
                <a:gd name="T9" fmla="*/ 27 h 278"/>
                <a:gd name="T10" fmla="*/ 65 w 279"/>
                <a:gd name="T11" fmla="*/ 49 h 278"/>
                <a:gd name="T12" fmla="*/ 65 w 279"/>
                <a:gd name="T13" fmla="*/ 19 h 278"/>
                <a:gd name="T14" fmla="*/ 49 w 279"/>
                <a:gd name="T15" fmla="*/ 4 h 278"/>
                <a:gd name="T16" fmla="*/ 4 w 279"/>
                <a:gd name="T17" fmla="*/ 65 h 278"/>
                <a:gd name="T18" fmla="*/ 19 w 279"/>
                <a:gd name="T19" fmla="*/ 65 h 278"/>
                <a:gd name="T20" fmla="*/ 49 w 279"/>
                <a:gd name="T21" fmla="*/ 65 h 278"/>
                <a:gd name="T22" fmla="*/ 25 w 279"/>
                <a:gd name="T23" fmla="*/ 91 h 278"/>
                <a:gd name="T24" fmla="*/ 27 w 279"/>
                <a:gd name="T25" fmla="*/ 102 h 278"/>
                <a:gd name="T26" fmla="*/ 163 w 279"/>
                <a:gd name="T27" fmla="*/ 223 h 278"/>
                <a:gd name="T28" fmla="*/ 178 w 279"/>
                <a:gd name="T29" fmla="*/ 223 h 278"/>
                <a:gd name="T30" fmla="*/ 193 w 279"/>
                <a:gd name="T31" fmla="*/ 223 h 278"/>
                <a:gd name="T32" fmla="*/ 259 w 279"/>
                <a:gd name="T33" fmla="*/ 274 h 278"/>
                <a:gd name="T34" fmla="*/ 274 w 279"/>
                <a:gd name="T35" fmla="*/ 274 h 278"/>
                <a:gd name="T36" fmla="*/ 178 w 279"/>
                <a:gd name="T37" fmla="*/ 193 h 278"/>
                <a:gd name="T38" fmla="*/ 155 w 279"/>
                <a:gd name="T39" fmla="*/ 200 h 278"/>
                <a:gd name="T40" fmla="*/ 95 w 279"/>
                <a:gd name="T41" fmla="*/ 49 h 278"/>
                <a:gd name="T42" fmla="*/ 95 w 279"/>
                <a:gd name="T43" fmla="*/ 80 h 278"/>
                <a:gd name="T44" fmla="*/ 102 w 279"/>
                <a:gd name="T45" fmla="*/ 98 h 278"/>
                <a:gd name="T46" fmla="*/ 125 w 279"/>
                <a:gd name="T47" fmla="*/ 80 h 278"/>
                <a:gd name="T48" fmla="*/ 125 w 279"/>
                <a:gd name="T49" fmla="*/ 110 h 278"/>
                <a:gd name="T50" fmla="*/ 132 w 279"/>
                <a:gd name="T51" fmla="*/ 128 h 278"/>
                <a:gd name="T52" fmla="*/ 155 w 279"/>
                <a:gd name="T53" fmla="*/ 110 h 278"/>
                <a:gd name="T54" fmla="*/ 155 w 279"/>
                <a:gd name="T55" fmla="*/ 140 h 278"/>
                <a:gd name="T56" fmla="*/ 163 w 279"/>
                <a:gd name="T57" fmla="*/ 158 h 278"/>
                <a:gd name="T58" fmla="*/ 185 w 279"/>
                <a:gd name="T59" fmla="*/ 140 h 278"/>
                <a:gd name="T60" fmla="*/ 193 w 279"/>
                <a:gd name="T61" fmla="*/ 163 h 278"/>
                <a:gd name="T62" fmla="*/ 193 w 279"/>
                <a:gd name="T63" fmla="*/ 178 h 278"/>
                <a:gd name="T64" fmla="*/ 185 w 279"/>
                <a:gd name="T65" fmla="*/ 20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9" h="278">
                  <a:moveTo>
                    <a:pt x="274" y="259"/>
                  </a:moveTo>
                  <a:cubicBezTo>
                    <a:pt x="215" y="200"/>
                    <a:pt x="215" y="200"/>
                    <a:pt x="215" y="200"/>
                  </a:cubicBezTo>
                  <a:cubicBezTo>
                    <a:pt x="223" y="193"/>
                    <a:pt x="223" y="193"/>
                    <a:pt x="223" y="193"/>
                  </a:cubicBezTo>
                  <a:cubicBezTo>
                    <a:pt x="225" y="191"/>
                    <a:pt x="226" y="188"/>
                    <a:pt x="226" y="185"/>
                  </a:cubicBezTo>
                  <a:cubicBezTo>
                    <a:pt x="226" y="182"/>
                    <a:pt x="225" y="180"/>
                    <a:pt x="223" y="178"/>
                  </a:cubicBezTo>
                  <a:cubicBezTo>
                    <a:pt x="215" y="170"/>
                    <a:pt x="215" y="170"/>
                    <a:pt x="215" y="170"/>
                  </a:cubicBezTo>
                  <a:cubicBezTo>
                    <a:pt x="223" y="163"/>
                    <a:pt x="223" y="163"/>
                    <a:pt x="223" y="163"/>
                  </a:cubicBezTo>
                  <a:cubicBezTo>
                    <a:pt x="225" y="161"/>
                    <a:pt x="226" y="158"/>
                    <a:pt x="226" y="155"/>
                  </a:cubicBezTo>
                  <a:cubicBezTo>
                    <a:pt x="226" y="152"/>
                    <a:pt x="225" y="150"/>
                    <a:pt x="223" y="148"/>
                  </a:cubicBezTo>
                  <a:cubicBezTo>
                    <a:pt x="102" y="27"/>
                    <a:pt x="102" y="27"/>
                    <a:pt x="102" y="27"/>
                  </a:cubicBezTo>
                  <a:cubicBezTo>
                    <a:pt x="98" y="23"/>
                    <a:pt x="91" y="23"/>
                    <a:pt x="87" y="27"/>
                  </a:cubicBezTo>
                  <a:cubicBezTo>
                    <a:pt x="65" y="49"/>
                    <a:pt x="65" y="49"/>
                    <a:pt x="65" y="49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9" y="15"/>
                    <a:pt x="69" y="8"/>
                    <a:pt x="65" y="4"/>
                  </a:cubicBezTo>
                  <a:cubicBezTo>
                    <a:pt x="60" y="0"/>
                    <a:pt x="54" y="0"/>
                    <a:pt x="49" y="4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0" y="54"/>
                    <a:pt x="0" y="60"/>
                    <a:pt x="4" y="65"/>
                  </a:cubicBezTo>
                  <a:cubicBezTo>
                    <a:pt x="6" y="67"/>
                    <a:pt x="9" y="68"/>
                    <a:pt x="12" y="68"/>
                  </a:cubicBezTo>
                  <a:cubicBezTo>
                    <a:pt x="15" y="68"/>
                    <a:pt x="17" y="67"/>
                    <a:pt x="19" y="65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26" y="88"/>
                    <a:pt x="25" y="89"/>
                    <a:pt x="25" y="91"/>
                  </a:cubicBezTo>
                  <a:cubicBezTo>
                    <a:pt x="23" y="93"/>
                    <a:pt x="23" y="96"/>
                    <a:pt x="25" y="99"/>
                  </a:cubicBezTo>
                  <a:cubicBezTo>
                    <a:pt x="25" y="100"/>
                    <a:pt x="26" y="101"/>
                    <a:pt x="27" y="102"/>
                  </a:cubicBezTo>
                  <a:cubicBezTo>
                    <a:pt x="148" y="223"/>
                    <a:pt x="148" y="223"/>
                    <a:pt x="148" y="223"/>
                  </a:cubicBezTo>
                  <a:cubicBezTo>
                    <a:pt x="152" y="227"/>
                    <a:pt x="158" y="227"/>
                    <a:pt x="163" y="223"/>
                  </a:cubicBezTo>
                  <a:cubicBezTo>
                    <a:pt x="170" y="215"/>
                    <a:pt x="170" y="215"/>
                    <a:pt x="170" y="215"/>
                  </a:cubicBezTo>
                  <a:cubicBezTo>
                    <a:pt x="178" y="223"/>
                    <a:pt x="178" y="223"/>
                    <a:pt x="178" y="223"/>
                  </a:cubicBezTo>
                  <a:cubicBezTo>
                    <a:pt x="180" y="225"/>
                    <a:pt x="182" y="226"/>
                    <a:pt x="185" y="226"/>
                  </a:cubicBezTo>
                  <a:cubicBezTo>
                    <a:pt x="188" y="226"/>
                    <a:pt x="191" y="225"/>
                    <a:pt x="193" y="223"/>
                  </a:cubicBezTo>
                  <a:cubicBezTo>
                    <a:pt x="200" y="215"/>
                    <a:pt x="200" y="215"/>
                    <a:pt x="200" y="215"/>
                  </a:cubicBezTo>
                  <a:cubicBezTo>
                    <a:pt x="259" y="274"/>
                    <a:pt x="259" y="274"/>
                    <a:pt x="259" y="274"/>
                  </a:cubicBezTo>
                  <a:cubicBezTo>
                    <a:pt x="261" y="277"/>
                    <a:pt x="264" y="278"/>
                    <a:pt x="267" y="278"/>
                  </a:cubicBezTo>
                  <a:cubicBezTo>
                    <a:pt x="270" y="278"/>
                    <a:pt x="272" y="277"/>
                    <a:pt x="274" y="274"/>
                  </a:cubicBezTo>
                  <a:cubicBezTo>
                    <a:pt x="279" y="270"/>
                    <a:pt x="279" y="264"/>
                    <a:pt x="274" y="259"/>
                  </a:cubicBezTo>
                  <a:close/>
                  <a:moveTo>
                    <a:pt x="178" y="193"/>
                  </a:moveTo>
                  <a:cubicBezTo>
                    <a:pt x="174" y="189"/>
                    <a:pt x="167" y="189"/>
                    <a:pt x="163" y="193"/>
                  </a:cubicBezTo>
                  <a:cubicBezTo>
                    <a:pt x="155" y="200"/>
                    <a:pt x="155" y="200"/>
                    <a:pt x="155" y="200"/>
                  </a:cubicBezTo>
                  <a:cubicBezTo>
                    <a:pt x="49" y="95"/>
                    <a:pt x="49" y="95"/>
                    <a:pt x="49" y="95"/>
                  </a:cubicBezTo>
                  <a:cubicBezTo>
                    <a:pt x="95" y="49"/>
                    <a:pt x="95" y="49"/>
                    <a:pt x="95" y="49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95" y="80"/>
                    <a:pt x="95" y="80"/>
                    <a:pt x="95" y="80"/>
                  </a:cubicBezTo>
                  <a:cubicBezTo>
                    <a:pt x="91" y="84"/>
                    <a:pt x="91" y="91"/>
                    <a:pt x="95" y="95"/>
                  </a:cubicBezTo>
                  <a:cubicBezTo>
                    <a:pt x="97" y="97"/>
                    <a:pt x="100" y="98"/>
                    <a:pt x="102" y="98"/>
                  </a:cubicBezTo>
                  <a:cubicBezTo>
                    <a:pt x="105" y="98"/>
                    <a:pt x="108" y="97"/>
                    <a:pt x="110" y="95"/>
                  </a:cubicBezTo>
                  <a:cubicBezTo>
                    <a:pt x="125" y="80"/>
                    <a:pt x="125" y="80"/>
                    <a:pt x="125" y="80"/>
                  </a:cubicBezTo>
                  <a:cubicBezTo>
                    <a:pt x="140" y="95"/>
                    <a:pt x="140" y="95"/>
                    <a:pt x="140" y="95"/>
                  </a:cubicBezTo>
                  <a:cubicBezTo>
                    <a:pt x="125" y="110"/>
                    <a:pt x="125" y="110"/>
                    <a:pt x="125" y="110"/>
                  </a:cubicBezTo>
                  <a:cubicBezTo>
                    <a:pt x="121" y="114"/>
                    <a:pt x="121" y="121"/>
                    <a:pt x="125" y="125"/>
                  </a:cubicBezTo>
                  <a:cubicBezTo>
                    <a:pt x="127" y="127"/>
                    <a:pt x="130" y="128"/>
                    <a:pt x="132" y="128"/>
                  </a:cubicBezTo>
                  <a:cubicBezTo>
                    <a:pt x="135" y="128"/>
                    <a:pt x="138" y="127"/>
                    <a:pt x="140" y="125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70" y="125"/>
                    <a:pt x="170" y="125"/>
                    <a:pt x="170" y="125"/>
                  </a:cubicBezTo>
                  <a:cubicBezTo>
                    <a:pt x="155" y="140"/>
                    <a:pt x="155" y="140"/>
                    <a:pt x="155" y="140"/>
                  </a:cubicBezTo>
                  <a:cubicBezTo>
                    <a:pt x="151" y="144"/>
                    <a:pt x="151" y="151"/>
                    <a:pt x="155" y="155"/>
                  </a:cubicBezTo>
                  <a:cubicBezTo>
                    <a:pt x="157" y="157"/>
                    <a:pt x="160" y="158"/>
                    <a:pt x="163" y="158"/>
                  </a:cubicBezTo>
                  <a:cubicBezTo>
                    <a:pt x="165" y="158"/>
                    <a:pt x="168" y="157"/>
                    <a:pt x="170" y="155"/>
                  </a:cubicBezTo>
                  <a:cubicBezTo>
                    <a:pt x="185" y="140"/>
                    <a:pt x="185" y="140"/>
                    <a:pt x="185" y="140"/>
                  </a:cubicBezTo>
                  <a:cubicBezTo>
                    <a:pt x="200" y="155"/>
                    <a:pt x="200" y="155"/>
                    <a:pt x="200" y="155"/>
                  </a:cubicBezTo>
                  <a:cubicBezTo>
                    <a:pt x="193" y="163"/>
                    <a:pt x="193" y="163"/>
                    <a:pt x="193" y="163"/>
                  </a:cubicBezTo>
                  <a:cubicBezTo>
                    <a:pt x="191" y="165"/>
                    <a:pt x="190" y="167"/>
                    <a:pt x="190" y="170"/>
                  </a:cubicBezTo>
                  <a:cubicBezTo>
                    <a:pt x="190" y="173"/>
                    <a:pt x="191" y="176"/>
                    <a:pt x="193" y="178"/>
                  </a:cubicBezTo>
                  <a:cubicBezTo>
                    <a:pt x="200" y="185"/>
                    <a:pt x="200" y="185"/>
                    <a:pt x="200" y="185"/>
                  </a:cubicBezTo>
                  <a:cubicBezTo>
                    <a:pt x="185" y="200"/>
                    <a:pt x="185" y="200"/>
                    <a:pt x="185" y="200"/>
                  </a:cubicBezTo>
                  <a:lnTo>
                    <a:pt x="178" y="193"/>
                  </a:lnTo>
                  <a:close/>
                </a:path>
              </a:pathLst>
            </a:custGeom>
            <a:solidFill>
              <a:srgbClr val="3B9795"/>
            </a:solidFill>
            <a:ln>
              <a:solidFill>
                <a:srgbClr val="3B9795"/>
              </a:solidFill>
            </a:ln>
            <a:extLst>
              <a:ext uri="{91240B29-F687-4f45-9708-019B960494DF}">
                <a14:hiddenLine xmlns="" xmlns:mc="http://schemas.openxmlformats.org/markup-compatibility/2006" xmlns:mv="urn:schemas-microsoft-com:mac:vml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b="0" i="0" u="none" strike="noStrike" kern="0" cap="none" spc="0" normalizeH="0" baseline="0" noProof="0">
                <a:ln>
                  <a:noFill/>
                </a:ln>
                <a:solidFill>
                  <a:srgbClr val="8FAAD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815329A-7C91-4F0B-BDB8-FDB1D1549C2B}"/>
                </a:ext>
              </a:extLst>
            </p:cNvPr>
            <p:cNvGrpSpPr/>
            <p:nvPr/>
          </p:nvGrpSpPr>
          <p:grpSpPr>
            <a:xfrm>
              <a:off x="3847429" y="2295804"/>
              <a:ext cx="1866900" cy="3357918"/>
              <a:chOff x="3785143" y="2359429"/>
              <a:chExt cx="1866900" cy="3357918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5309EDCB-F8E5-480E-B2EE-CC5F84B378AF}"/>
                  </a:ext>
                </a:extLst>
              </p:cNvPr>
              <p:cNvSpPr/>
              <p:nvPr/>
            </p:nvSpPr>
            <p:spPr>
              <a:xfrm>
                <a:off x="3785143" y="3029606"/>
                <a:ext cx="1866900" cy="748534"/>
              </a:xfrm>
              <a:prstGeom prst="rect">
                <a:avLst/>
              </a:prstGeom>
              <a:solidFill>
                <a:srgbClr val="80CCCC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Provider Fees</a:t>
                </a:r>
              </a:p>
            </p:txBody>
          </p:sp>
          <p:sp>
            <p:nvSpPr>
              <p:cNvPr id="97" name="Freeform 915">
                <a:extLst>
                  <a:ext uri="{FF2B5EF4-FFF2-40B4-BE49-F238E27FC236}">
                    <a16:creationId xmlns:a16="http://schemas.microsoft.com/office/drawing/2014/main" id="{8CD1DF41-7506-4021-B920-047E24F611C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29634" y="2359429"/>
                <a:ext cx="377919" cy="502478"/>
              </a:xfrm>
              <a:custGeom>
                <a:avLst/>
                <a:gdLst>
                  <a:gd name="T0" fmla="*/ 224 w 256"/>
                  <a:gd name="T1" fmla="*/ 240 h 312"/>
                  <a:gd name="T2" fmla="*/ 199 w 256"/>
                  <a:gd name="T3" fmla="*/ 32 h 312"/>
                  <a:gd name="T4" fmla="*/ 188 w 256"/>
                  <a:gd name="T5" fmla="*/ 6 h 312"/>
                  <a:gd name="T6" fmla="*/ 67 w 256"/>
                  <a:gd name="T7" fmla="*/ 6 h 312"/>
                  <a:gd name="T8" fmla="*/ 56 w 256"/>
                  <a:gd name="T9" fmla="*/ 32 h 312"/>
                  <a:gd name="T10" fmla="*/ 32 w 256"/>
                  <a:gd name="T11" fmla="*/ 240 h 312"/>
                  <a:gd name="T12" fmla="*/ 12 w 256"/>
                  <a:gd name="T13" fmla="*/ 307 h 312"/>
                  <a:gd name="T14" fmla="*/ 234 w 256"/>
                  <a:gd name="T15" fmla="*/ 312 h 312"/>
                  <a:gd name="T16" fmla="*/ 244 w 256"/>
                  <a:gd name="T17" fmla="*/ 297 h 312"/>
                  <a:gd name="T18" fmla="*/ 132 w 256"/>
                  <a:gd name="T19" fmla="*/ 34 h 312"/>
                  <a:gd name="T20" fmla="*/ 177 w 256"/>
                  <a:gd name="T21" fmla="*/ 24 h 312"/>
                  <a:gd name="T22" fmla="*/ 109 w 256"/>
                  <a:gd name="T23" fmla="*/ 56 h 312"/>
                  <a:gd name="T24" fmla="*/ 123 w 256"/>
                  <a:gd name="T25" fmla="*/ 34 h 312"/>
                  <a:gd name="T26" fmla="*/ 53 w 256"/>
                  <a:gd name="T27" fmla="*/ 238 h 312"/>
                  <a:gd name="T28" fmla="*/ 108 w 256"/>
                  <a:gd name="T29" fmla="*/ 78 h 312"/>
                  <a:gd name="T30" fmla="*/ 203 w 256"/>
                  <a:gd name="T31" fmla="*/ 233 h 312"/>
                  <a:gd name="T32" fmla="*/ 218 w 256"/>
                  <a:gd name="T33" fmla="*/ 291 h 312"/>
                  <a:gd name="T34" fmla="*/ 163 w 256"/>
                  <a:gd name="T35" fmla="*/ 203 h 312"/>
                  <a:gd name="T36" fmla="*/ 157 w 256"/>
                  <a:gd name="T37" fmla="*/ 234 h 312"/>
                  <a:gd name="T38" fmla="*/ 133 w 256"/>
                  <a:gd name="T39" fmla="*/ 259 h 312"/>
                  <a:gd name="T40" fmla="*/ 122 w 256"/>
                  <a:gd name="T41" fmla="*/ 244 h 312"/>
                  <a:gd name="T42" fmla="*/ 89 w 256"/>
                  <a:gd name="T43" fmla="*/ 217 h 312"/>
                  <a:gd name="T44" fmla="*/ 122 w 256"/>
                  <a:gd name="T45" fmla="*/ 226 h 312"/>
                  <a:gd name="T46" fmla="*/ 133 w 256"/>
                  <a:gd name="T47" fmla="*/ 225 h 312"/>
                  <a:gd name="T48" fmla="*/ 140 w 256"/>
                  <a:gd name="T49" fmla="*/ 211 h 312"/>
                  <a:gd name="T50" fmla="*/ 122 w 256"/>
                  <a:gd name="T51" fmla="*/ 202 h 312"/>
                  <a:gd name="T52" fmla="*/ 95 w 256"/>
                  <a:gd name="T53" fmla="*/ 187 h 312"/>
                  <a:gd name="T54" fmla="*/ 98 w 256"/>
                  <a:gd name="T55" fmla="*/ 151 h 312"/>
                  <a:gd name="T56" fmla="*/ 122 w 256"/>
                  <a:gd name="T57" fmla="*/ 131 h 312"/>
                  <a:gd name="T58" fmla="*/ 133 w 256"/>
                  <a:gd name="T59" fmla="*/ 142 h 312"/>
                  <a:gd name="T60" fmla="*/ 157 w 256"/>
                  <a:gd name="T61" fmla="*/ 167 h 312"/>
                  <a:gd name="T62" fmla="*/ 128 w 256"/>
                  <a:gd name="T63" fmla="*/ 161 h 312"/>
                  <a:gd name="T64" fmla="*/ 112 w 256"/>
                  <a:gd name="T65" fmla="*/ 170 h 312"/>
                  <a:gd name="T66" fmla="*/ 122 w 256"/>
                  <a:gd name="T67" fmla="*/ 180 h 312"/>
                  <a:gd name="T68" fmla="*/ 154 w 256"/>
                  <a:gd name="T69" fmla="*/ 194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6" h="312">
                    <a:moveTo>
                      <a:pt x="244" y="297"/>
                    </a:moveTo>
                    <a:cubicBezTo>
                      <a:pt x="237" y="281"/>
                      <a:pt x="225" y="253"/>
                      <a:pt x="224" y="240"/>
                    </a:cubicBezTo>
                    <a:cubicBezTo>
                      <a:pt x="230" y="224"/>
                      <a:pt x="256" y="145"/>
                      <a:pt x="167" y="66"/>
                    </a:cubicBezTo>
                    <a:cubicBezTo>
                      <a:pt x="199" y="32"/>
                      <a:pt x="199" y="32"/>
                      <a:pt x="199" y="32"/>
                    </a:cubicBezTo>
                    <a:cubicBezTo>
                      <a:pt x="202" y="29"/>
                      <a:pt x="203" y="25"/>
                      <a:pt x="202" y="22"/>
                    </a:cubicBezTo>
                    <a:cubicBezTo>
                      <a:pt x="202" y="20"/>
                      <a:pt x="199" y="11"/>
                      <a:pt x="188" y="6"/>
                    </a:cubicBezTo>
                    <a:cubicBezTo>
                      <a:pt x="174" y="0"/>
                      <a:pt x="154" y="2"/>
                      <a:pt x="128" y="13"/>
                    </a:cubicBezTo>
                    <a:cubicBezTo>
                      <a:pt x="101" y="2"/>
                      <a:pt x="81" y="0"/>
                      <a:pt x="67" y="6"/>
                    </a:cubicBezTo>
                    <a:cubicBezTo>
                      <a:pt x="57" y="11"/>
                      <a:pt x="54" y="20"/>
                      <a:pt x="53" y="22"/>
                    </a:cubicBezTo>
                    <a:cubicBezTo>
                      <a:pt x="52" y="25"/>
                      <a:pt x="53" y="29"/>
                      <a:pt x="56" y="32"/>
                    </a:cubicBezTo>
                    <a:cubicBezTo>
                      <a:pt x="89" y="66"/>
                      <a:pt x="89" y="66"/>
                      <a:pt x="89" y="66"/>
                    </a:cubicBezTo>
                    <a:cubicBezTo>
                      <a:pt x="0" y="145"/>
                      <a:pt x="25" y="224"/>
                      <a:pt x="32" y="240"/>
                    </a:cubicBezTo>
                    <a:cubicBezTo>
                      <a:pt x="30" y="253"/>
                      <a:pt x="19" y="281"/>
                      <a:pt x="11" y="297"/>
                    </a:cubicBezTo>
                    <a:cubicBezTo>
                      <a:pt x="10" y="300"/>
                      <a:pt x="10" y="304"/>
                      <a:pt x="12" y="307"/>
                    </a:cubicBezTo>
                    <a:cubicBezTo>
                      <a:pt x="14" y="310"/>
                      <a:pt x="17" y="312"/>
                      <a:pt x="21" y="312"/>
                    </a:cubicBezTo>
                    <a:cubicBezTo>
                      <a:pt x="234" y="312"/>
                      <a:pt x="234" y="312"/>
                      <a:pt x="234" y="312"/>
                    </a:cubicBezTo>
                    <a:cubicBezTo>
                      <a:pt x="238" y="312"/>
                      <a:pt x="241" y="310"/>
                      <a:pt x="243" y="307"/>
                    </a:cubicBezTo>
                    <a:cubicBezTo>
                      <a:pt x="245" y="304"/>
                      <a:pt x="246" y="300"/>
                      <a:pt x="244" y="297"/>
                    </a:cubicBezTo>
                    <a:close/>
                    <a:moveTo>
                      <a:pt x="123" y="34"/>
                    </a:moveTo>
                    <a:cubicBezTo>
                      <a:pt x="126" y="35"/>
                      <a:pt x="129" y="35"/>
                      <a:pt x="132" y="34"/>
                    </a:cubicBezTo>
                    <a:cubicBezTo>
                      <a:pt x="132" y="34"/>
                      <a:pt x="132" y="34"/>
                      <a:pt x="132" y="34"/>
                    </a:cubicBezTo>
                    <a:cubicBezTo>
                      <a:pt x="157" y="23"/>
                      <a:pt x="171" y="23"/>
                      <a:pt x="177" y="24"/>
                    </a:cubicBezTo>
                    <a:cubicBezTo>
                      <a:pt x="147" y="56"/>
                      <a:pt x="147" y="56"/>
                      <a:pt x="147" y="56"/>
                    </a:cubicBezTo>
                    <a:cubicBezTo>
                      <a:pt x="109" y="56"/>
                      <a:pt x="109" y="56"/>
                      <a:pt x="109" y="56"/>
                    </a:cubicBezTo>
                    <a:cubicBezTo>
                      <a:pt x="79" y="25"/>
                      <a:pt x="79" y="25"/>
                      <a:pt x="79" y="25"/>
                    </a:cubicBezTo>
                    <a:cubicBezTo>
                      <a:pt x="84" y="23"/>
                      <a:pt x="97" y="22"/>
                      <a:pt x="123" y="34"/>
                    </a:cubicBezTo>
                    <a:close/>
                    <a:moveTo>
                      <a:pt x="37" y="291"/>
                    </a:moveTo>
                    <a:cubicBezTo>
                      <a:pt x="44" y="275"/>
                      <a:pt x="53" y="252"/>
                      <a:pt x="53" y="238"/>
                    </a:cubicBezTo>
                    <a:cubicBezTo>
                      <a:pt x="53" y="236"/>
                      <a:pt x="53" y="234"/>
                      <a:pt x="52" y="233"/>
                    </a:cubicBezTo>
                    <a:cubicBezTo>
                      <a:pt x="50" y="230"/>
                      <a:pt x="15" y="155"/>
                      <a:pt x="108" y="78"/>
                    </a:cubicBezTo>
                    <a:cubicBezTo>
                      <a:pt x="147" y="78"/>
                      <a:pt x="147" y="78"/>
                      <a:pt x="147" y="78"/>
                    </a:cubicBezTo>
                    <a:cubicBezTo>
                      <a:pt x="240" y="155"/>
                      <a:pt x="205" y="230"/>
                      <a:pt x="203" y="233"/>
                    </a:cubicBezTo>
                    <a:cubicBezTo>
                      <a:pt x="203" y="234"/>
                      <a:pt x="202" y="236"/>
                      <a:pt x="202" y="238"/>
                    </a:cubicBezTo>
                    <a:cubicBezTo>
                      <a:pt x="202" y="252"/>
                      <a:pt x="211" y="275"/>
                      <a:pt x="218" y="291"/>
                    </a:cubicBezTo>
                    <a:lnTo>
                      <a:pt x="37" y="291"/>
                    </a:lnTo>
                    <a:close/>
                    <a:moveTo>
                      <a:pt x="163" y="203"/>
                    </a:moveTo>
                    <a:cubicBezTo>
                      <a:pt x="165" y="207"/>
                      <a:pt x="166" y="210"/>
                      <a:pt x="166" y="215"/>
                    </a:cubicBezTo>
                    <a:cubicBezTo>
                      <a:pt x="166" y="223"/>
                      <a:pt x="163" y="230"/>
                      <a:pt x="157" y="234"/>
                    </a:cubicBezTo>
                    <a:cubicBezTo>
                      <a:pt x="151" y="239"/>
                      <a:pt x="143" y="242"/>
                      <a:pt x="133" y="243"/>
                    </a:cubicBezTo>
                    <a:cubicBezTo>
                      <a:pt x="133" y="259"/>
                      <a:pt x="133" y="259"/>
                      <a:pt x="133" y="259"/>
                    </a:cubicBezTo>
                    <a:cubicBezTo>
                      <a:pt x="122" y="259"/>
                      <a:pt x="122" y="259"/>
                      <a:pt x="122" y="259"/>
                    </a:cubicBezTo>
                    <a:cubicBezTo>
                      <a:pt x="122" y="244"/>
                      <a:pt x="122" y="244"/>
                      <a:pt x="122" y="244"/>
                    </a:cubicBezTo>
                    <a:cubicBezTo>
                      <a:pt x="110" y="243"/>
                      <a:pt x="99" y="241"/>
                      <a:pt x="89" y="237"/>
                    </a:cubicBezTo>
                    <a:cubicBezTo>
                      <a:pt x="89" y="217"/>
                      <a:pt x="89" y="217"/>
                      <a:pt x="89" y="217"/>
                    </a:cubicBezTo>
                    <a:cubicBezTo>
                      <a:pt x="94" y="219"/>
                      <a:pt x="99" y="221"/>
                      <a:pt x="105" y="223"/>
                    </a:cubicBezTo>
                    <a:cubicBezTo>
                      <a:pt x="112" y="224"/>
                      <a:pt x="117" y="225"/>
                      <a:pt x="122" y="226"/>
                    </a:cubicBezTo>
                    <a:cubicBezTo>
                      <a:pt x="122" y="226"/>
                      <a:pt x="125" y="226"/>
                      <a:pt x="128" y="226"/>
                    </a:cubicBezTo>
                    <a:cubicBezTo>
                      <a:pt x="130" y="226"/>
                      <a:pt x="133" y="225"/>
                      <a:pt x="133" y="225"/>
                    </a:cubicBezTo>
                    <a:cubicBezTo>
                      <a:pt x="140" y="224"/>
                      <a:pt x="143" y="221"/>
                      <a:pt x="143" y="216"/>
                    </a:cubicBezTo>
                    <a:cubicBezTo>
                      <a:pt x="143" y="214"/>
                      <a:pt x="142" y="212"/>
                      <a:pt x="140" y="211"/>
                    </a:cubicBezTo>
                    <a:cubicBezTo>
                      <a:pt x="139" y="209"/>
                      <a:pt x="136" y="208"/>
                      <a:pt x="133" y="206"/>
                    </a:cubicBezTo>
                    <a:cubicBezTo>
                      <a:pt x="122" y="202"/>
                      <a:pt x="122" y="202"/>
                      <a:pt x="122" y="202"/>
                    </a:cubicBezTo>
                    <a:cubicBezTo>
                      <a:pt x="117" y="200"/>
                      <a:pt x="117" y="200"/>
                      <a:pt x="117" y="200"/>
                    </a:cubicBezTo>
                    <a:cubicBezTo>
                      <a:pt x="107" y="196"/>
                      <a:pt x="100" y="192"/>
                      <a:pt x="95" y="187"/>
                    </a:cubicBezTo>
                    <a:cubicBezTo>
                      <a:pt x="91" y="182"/>
                      <a:pt x="89" y="177"/>
                      <a:pt x="89" y="170"/>
                    </a:cubicBezTo>
                    <a:cubicBezTo>
                      <a:pt x="89" y="162"/>
                      <a:pt x="92" y="156"/>
                      <a:pt x="98" y="151"/>
                    </a:cubicBezTo>
                    <a:cubicBezTo>
                      <a:pt x="104" y="147"/>
                      <a:pt x="112" y="144"/>
                      <a:pt x="122" y="143"/>
                    </a:cubicBezTo>
                    <a:cubicBezTo>
                      <a:pt x="122" y="131"/>
                      <a:pt x="122" y="131"/>
                      <a:pt x="122" y="131"/>
                    </a:cubicBezTo>
                    <a:cubicBezTo>
                      <a:pt x="133" y="131"/>
                      <a:pt x="133" y="131"/>
                      <a:pt x="133" y="131"/>
                    </a:cubicBezTo>
                    <a:cubicBezTo>
                      <a:pt x="133" y="142"/>
                      <a:pt x="133" y="142"/>
                      <a:pt x="133" y="142"/>
                    </a:cubicBezTo>
                    <a:cubicBezTo>
                      <a:pt x="144" y="143"/>
                      <a:pt x="155" y="145"/>
                      <a:pt x="164" y="149"/>
                    </a:cubicBezTo>
                    <a:cubicBezTo>
                      <a:pt x="157" y="167"/>
                      <a:pt x="157" y="167"/>
                      <a:pt x="157" y="167"/>
                    </a:cubicBezTo>
                    <a:cubicBezTo>
                      <a:pt x="149" y="164"/>
                      <a:pt x="141" y="162"/>
                      <a:pt x="133" y="161"/>
                    </a:cubicBezTo>
                    <a:cubicBezTo>
                      <a:pt x="133" y="161"/>
                      <a:pt x="131" y="161"/>
                      <a:pt x="128" y="161"/>
                    </a:cubicBezTo>
                    <a:cubicBezTo>
                      <a:pt x="125" y="161"/>
                      <a:pt x="122" y="162"/>
                      <a:pt x="122" y="162"/>
                    </a:cubicBezTo>
                    <a:cubicBezTo>
                      <a:pt x="116" y="163"/>
                      <a:pt x="112" y="165"/>
                      <a:pt x="112" y="170"/>
                    </a:cubicBezTo>
                    <a:cubicBezTo>
                      <a:pt x="112" y="172"/>
                      <a:pt x="113" y="174"/>
                      <a:pt x="115" y="175"/>
                    </a:cubicBezTo>
                    <a:cubicBezTo>
                      <a:pt x="116" y="177"/>
                      <a:pt x="119" y="178"/>
                      <a:pt x="122" y="180"/>
                    </a:cubicBezTo>
                    <a:cubicBezTo>
                      <a:pt x="133" y="184"/>
                      <a:pt x="133" y="184"/>
                      <a:pt x="133" y="184"/>
                    </a:cubicBezTo>
                    <a:cubicBezTo>
                      <a:pt x="143" y="188"/>
                      <a:pt x="150" y="191"/>
                      <a:pt x="154" y="194"/>
                    </a:cubicBezTo>
                    <a:cubicBezTo>
                      <a:pt x="158" y="197"/>
                      <a:pt x="161" y="200"/>
                      <a:pt x="163" y="203"/>
                    </a:cubicBezTo>
                    <a:close/>
                  </a:path>
                </a:pathLst>
              </a:custGeom>
              <a:solidFill>
                <a:srgbClr val="80CCCC"/>
              </a:solidFill>
              <a:ln>
                <a:solidFill>
                  <a:srgbClr val="80CCCC"/>
                </a:solidFill>
              </a:ln>
              <a:extLst>
                <a:ext uri="{91240B29-F687-4f45-9708-019B960494DF}">
                  <a14:hiddenLine xmlns="" xmlns:mc="http://schemas.openxmlformats.org/markup-compatibility/2006" xmlns:mv="urn:schemas-microsoft-com:mac:vml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74068369-FC9D-43CB-A0D0-F5EBC4311C40}"/>
                  </a:ext>
                </a:extLst>
              </p:cNvPr>
              <p:cNvSpPr/>
              <p:nvPr/>
            </p:nvSpPr>
            <p:spPr>
              <a:xfrm>
                <a:off x="3785143" y="3778140"/>
                <a:ext cx="1866900" cy="1939207"/>
              </a:xfrm>
              <a:prstGeom prst="rect">
                <a:avLst/>
              </a:prstGeom>
              <a:solidFill>
                <a:srgbClr val="80CCCC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rgbClr val="00000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Covering the cost of supplies, patient education, storage, and staffing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453BC29-ADA9-48A1-9CC3-DD4233B0B199}"/>
                </a:ext>
              </a:extLst>
            </p:cNvPr>
            <p:cNvGrpSpPr/>
            <p:nvPr/>
          </p:nvGrpSpPr>
          <p:grpSpPr>
            <a:xfrm>
              <a:off x="1158193" y="2260602"/>
              <a:ext cx="6722420" cy="3393120"/>
              <a:chOff x="1213251" y="2324227"/>
              <a:chExt cx="6722420" cy="339312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A184FFB-7DEC-41DD-AA0C-E8ABF8E3D930}"/>
                  </a:ext>
                </a:extLst>
              </p:cNvPr>
              <p:cNvSpPr/>
              <p:nvPr/>
            </p:nvSpPr>
            <p:spPr>
              <a:xfrm>
                <a:off x="1213251" y="3029606"/>
                <a:ext cx="1866900" cy="748534"/>
              </a:xfrm>
              <a:prstGeom prst="rect">
                <a:avLst/>
              </a:prstGeom>
              <a:solidFill>
                <a:srgbClr val="3B9795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Vaccine Purchase</a:t>
                </a:r>
              </a:p>
            </p:txBody>
          </p:sp>
          <p:pic>
            <p:nvPicPr>
              <p:cNvPr id="95" name="Graphic 94" descr="Questions">
                <a:extLst>
                  <a:ext uri="{FF2B5EF4-FFF2-40B4-BE49-F238E27FC236}">
                    <a16:creationId xmlns:a16="http://schemas.microsoft.com/office/drawing/2014/main" id="{F4A322E3-5085-42DE-9D88-28E6EBD294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289340" y="2324227"/>
                <a:ext cx="646331" cy="646331"/>
              </a:xfrm>
              <a:prstGeom prst="rect">
                <a:avLst/>
              </a:prstGeom>
            </p:spPr>
          </p:pic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0827D5C9-E5BE-415C-9748-B157E730BCCD}"/>
                  </a:ext>
                </a:extLst>
              </p:cNvPr>
              <p:cNvSpPr/>
              <p:nvPr/>
            </p:nvSpPr>
            <p:spPr>
              <a:xfrm>
                <a:off x="1213251" y="3778140"/>
                <a:ext cx="1866900" cy="1939207"/>
              </a:xfrm>
              <a:prstGeom prst="rect">
                <a:avLst/>
              </a:prstGeom>
              <a:solidFill>
                <a:srgbClr val="3B9795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rgbClr val="00000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Purchase of recommended vaccines for all uninsured adults </a:t>
                </a:r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F2ED6A1-EE1A-431F-B732-534B0E8E4E31}"/>
              </a:ext>
            </a:extLst>
          </p:cNvPr>
          <p:cNvGrpSpPr/>
          <p:nvPr/>
        </p:nvGrpSpPr>
        <p:grpSpPr>
          <a:xfrm>
            <a:off x="200317" y="1718992"/>
            <a:ext cx="11791365" cy="292388"/>
            <a:chOff x="200317" y="1991898"/>
            <a:chExt cx="11791365" cy="29238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B7CB08A-7459-4821-B1CE-9E05A641D620}"/>
                </a:ext>
              </a:extLst>
            </p:cNvPr>
            <p:cNvSpPr txBox="1"/>
            <p:nvPr/>
          </p:nvSpPr>
          <p:spPr>
            <a:xfrm>
              <a:off x="200317" y="1991898"/>
              <a:ext cx="212724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VFA proposal includes: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7AF01B6-4DFF-44AD-8104-500284CA166F}"/>
                </a:ext>
              </a:extLst>
            </p:cNvPr>
            <p:cNvCxnSpPr>
              <a:cxnSpLocks/>
            </p:cNvCxnSpPr>
            <p:nvPr/>
          </p:nvCxnSpPr>
          <p:spPr>
            <a:xfrm>
              <a:off x="2343724" y="2145787"/>
              <a:ext cx="9647958" cy="0"/>
            </a:xfrm>
            <a:prstGeom prst="line">
              <a:avLst/>
            </a:prstGeom>
            <a:ln w="28575">
              <a:solidFill>
                <a:srgbClr val="20386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1D8B4B5-4882-458E-8791-EEAD9455A2ED}"/>
              </a:ext>
            </a:extLst>
          </p:cNvPr>
          <p:cNvGrpSpPr/>
          <p:nvPr/>
        </p:nvGrpSpPr>
        <p:grpSpPr>
          <a:xfrm>
            <a:off x="196090" y="5395353"/>
            <a:ext cx="11791366" cy="292388"/>
            <a:chOff x="200316" y="5732248"/>
            <a:chExt cx="11791366" cy="292388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6DDA55-524D-4E4B-A37C-47AD14A5BB2C}"/>
                </a:ext>
              </a:extLst>
            </p:cNvPr>
            <p:cNvSpPr txBox="1"/>
            <p:nvPr/>
          </p:nvSpPr>
          <p:spPr>
            <a:xfrm>
              <a:off x="200316" y="5732248"/>
              <a:ext cx="1962012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VFA program would:</a:t>
              </a:r>
            </a:p>
          </p:txBody>
        </p: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4FF785C0-CF93-47AD-A4AD-CFC6FD7C8534}"/>
                </a:ext>
              </a:extLst>
            </p:cNvPr>
            <p:cNvCxnSpPr>
              <a:cxnSpLocks/>
              <a:stCxn id="84" idx="3"/>
            </p:cNvCxnSpPr>
            <p:nvPr/>
          </p:nvCxnSpPr>
          <p:spPr>
            <a:xfrm>
              <a:off x="2162328" y="5878442"/>
              <a:ext cx="9829354" cy="7695"/>
            </a:xfrm>
            <a:prstGeom prst="line">
              <a:avLst/>
            </a:prstGeom>
            <a:ln w="28575">
              <a:solidFill>
                <a:srgbClr val="20386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A9963A23-A40E-4B75-BC32-88F9D4FF0930}"/>
              </a:ext>
            </a:extLst>
          </p:cNvPr>
          <p:cNvSpPr/>
          <p:nvPr/>
        </p:nvSpPr>
        <p:spPr>
          <a:xfrm>
            <a:off x="400634" y="5766102"/>
            <a:ext cx="3657600" cy="736070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Reduce disparities in vaccination coverage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80BBB9A-6E7F-462F-A878-7E52330CB641}"/>
              </a:ext>
            </a:extLst>
          </p:cNvPr>
          <p:cNvSpPr/>
          <p:nvPr/>
        </p:nvSpPr>
        <p:spPr>
          <a:xfrm>
            <a:off x="4365245" y="5766102"/>
            <a:ext cx="3657600" cy="736069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Improve outbreak control of vaccine-preventable diseases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FEDE38F-3603-4512-AAB5-4F5963ECE830}"/>
              </a:ext>
            </a:extLst>
          </p:cNvPr>
          <p:cNvSpPr/>
          <p:nvPr/>
        </p:nvSpPr>
        <p:spPr>
          <a:xfrm>
            <a:off x="8329856" y="5746297"/>
            <a:ext cx="3657600" cy="760603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Enhance and maintain infrastructure needed for responding to future pandemics</a:t>
            </a:r>
          </a:p>
        </p:txBody>
      </p:sp>
    </p:spTree>
    <p:extLst>
      <p:ext uri="{BB962C8B-B14F-4D97-AF65-F5344CB8AC3E}">
        <p14:creationId xmlns:p14="http://schemas.microsoft.com/office/powerpoint/2010/main" val="4038425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af30e7c-527c-4b8c-8107-679bfd2653ee">
      <UserInfo>
        <DisplayName>McGuire, Delaney</DisplayName>
        <AccountId>141</AccountId>
        <AccountType/>
      </UserInfo>
      <UserInfo>
        <DisplayName>Potter, Dayton</DisplayName>
        <AccountId>83</AccountId>
        <AccountType/>
      </UserInfo>
      <UserInfo>
        <DisplayName>Perkins, Claire</DisplayName>
        <AccountId>49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0AF290B1E75446B08E276BE964AC03" ma:contentTypeVersion="13" ma:contentTypeDescription="Create a new document." ma:contentTypeScope="" ma:versionID="e7159acf77abe3d5c5722da991babde5">
  <xsd:schema xmlns:xsd="http://www.w3.org/2001/XMLSchema" xmlns:xs="http://www.w3.org/2001/XMLSchema" xmlns:p="http://schemas.microsoft.com/office/2006/metadata/properties" xmlns:ns2="1b9221f7-95e6-4da0-a14d-ace3bcccc841" xmlns:ns3="9af30e7c-527c-4b8c-8107-679bfd2653ee" targetNamespace="http://schemas.microsoft.com/office/2006/metadata/properties" ma:root="true" ma:fieldsID="798ddc5bc3afc77fafd2baed136df002" ns2:_="" ns3:_="">
    <xsd:import namespace="1b9221f7-95e6-4da0-a14d-ace3bcccc841"/>
    <xsd:import namespace="9af30e7c-527c-4b8c-8107-679bfd2653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9221f7-95e6-4da0-a14d-ace3bcccc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30e7c-527c-4b8c-8107-679bfd2653e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A23E33-CFCD-4AC0-BACB-B09146F75F4D}">
  <ds:schemaRefs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9af30e7c-527c-4b8c-8107-679bfd2653ee"/>
    <ds:schemaRef ds:uri="1b9221f7-95e6-4da0-a14d-ace3bcccc841"/>
  </ds:schemaRefs>
</ds:datastoreItem>
</file>

<file path=customXml/itemProps2.xml><?xml version="1.0" encoding="utf-8"?>
<ds:datastoreItem xmlns:ds="http://schemas.openxmlformats.org/officeDocument/2006/customXml" ds:itemID="{99B76650-AEA4-427F-8CD7-E93BFA611E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BB2E8A-557C-4D23-90BB-E8A37FB9B813}">
  <ds:schemaRefs>
    <ds:schemaRef ds:uri="1b9221f7-95e6-4da0-a14d-ace3bcccc841"/>
    <ds:schemaRef ds:uri="9af30e7c-527c-4b8c-8107-679bfd2653e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1297</TotalTime>
  <Words>164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Potter, Dayton</dc:creator>
  <cp:lastModifiedBy>Perkins, Claire</cp:lastModifiedBy>
  <cp:revision>64</cp:revision>
  <dcterms:created xsi:type="dcterms:W3CDTF">2022-04-25T12:01:26Z</dcterms:created>
  <dcterms:modified xsi:type="dcterms:W3CDTF">2022-05-19T17:48:49Z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89256c7-9946-44df-b379-51beb93fd2d9_Enabled">
    <vt:lpwstr>true</vt:lpwstr>
  </property>
  <property fmtid="{D5CDD505-2E9C-101B-9397-08002B2CF9AE}" pid="3" name="MSIP_Label_589256c7-9946-44df-b379-51beb93fd2d9_SetDate">
    <vt:lpwstr>2022-04-20T04:28:56Z</vt:lpwstr>
  </property>
  <property fmtid="{D5CDD505-2E9C-101B-9397-08002B2CF9AE}" pid="4" name="MSIP_Label_589256c7-9946-44df-b379-51beb93fd2d9_Method">
    <vt:lpwstr>Privileged</vt:lpwstr>
  </property>
  <property fmtid="{D5CDD505-2E9C-101B-9397-08002B2CF9AE}" pid="5" name="MSIP_Label_589256c7-9946-44df-b379-51beb93fd2d9_Name">
    <vt:lpwstr>589256c7-9946-44df-b379-51beb93fd2d9</vt:lpwstr>
  </property>
  <property fmtid="{D5CDD505-2E9C-101B-9397-08002B2CF9AE}" pid="6" name="MSIP_Label_589256c7-9946-44df-b379-51beb93fd2d9_SiteId">
    <vt:lpwstr>36da45f1-dd2c-4d1f-af13-5abe46b99921</vt:lpwstr>
  </property>
  <property fmtid="{D5CDD505-2E9C-101B-9397-08002B2CF9AE}" pid="7" name="MSIP_Label_589256c7-9946-44df-b379-51beb93fd2d9_ActionId">
    <vt:lpwstr>606678a1-f510-4c20-bc99-fc3583386b6e</vt:lpwstr>
  </property>
  <property fmtid="{D5CDD505-2E9C-101B-9397-08002B2CF9AE}" pid="8" name="MSIP_Label_589256c7-9946-44df-b379-51beb93fd2d9_ContentBits">
    <vt:lpwstr>0</vt:lpwstr>
  </property>
  <property fmtid="{D5CDD505-2E9C-101B-9397-08002B2CF9AE}" pid="9" name="ContentTypeId">
    <vt:lpwstr>0x0101007F0AF290B1E75446B08E276BE964AC03</vt:lpwstr>
  </property>
</Properties>
</file>