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5143500" cx="9144000"/>
  <p:notesSz cx="6858000" cy="9144000"/>
  <p:embeddedFontLst>
    <p:embeddedFont>
      <p:font typeface="Corbel"/>
      <p:regular r:id="rId44"/>
      <p:bold r:id="rId45"/>
      <p:italic r:id="rId46"/>
      <p:boldItalic r:id="rId47"/>
    </p:embeddedFon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2" roundtripDataSignature="AMtx7mic5Gu2lB9Z1ebDKCO1ZXOXAS7T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DF715F-01F9-479D-86FE-494E36A8659F}">
  <a:tblStyle styleId="{54DF715F-01F9-479D-86FE-494E36A8659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Corbel-regular.fntdata"/><Relationship Id="rId43" Type="http://schemas.openxmlformats.org/officeDocument/2006/relationships/slide" Target="slides/slide36.xml"/><Relationship Id="rId46" Type="http://schemas.openxmlformats.org/officeDocument/2006/relationships/font" Target="fonts/Corbel-italic.fntdata"/><Relationship Id="rId45" Type="http://schemas.openxmlformats.org/officeDocument/2006/relationships/font" Target="fonts/Corbel-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HelveticaNeue-regular.fntdata"/><Relationship Id="rId47" Type="http://schemas.openxmlformats.org/officeDocument/2006/relationships/font" Target="fonts/Corbel-boldItalic.fntdata"/><Relationship Id="rId49"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HelveticaNeue-boldItalic.fntdata"/><Relationship Id="rId50" Type="http://schemas.openxmlformats.org/officeDocument/2006/relationships/font" Target="fonts/HelveticaNeue-italic.fntdata"/><Relationship Id="rId52"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immunize.org/stat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xcite.extension.or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programs-surveys/sahie.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Karl (2 Minutes) - Welcome! </a:t>
            </a:r>
            <a:endParaRPr sz="1200"/>
          </a:p>
          <a:p>
            <a:pPr indent="0" lvl="0" marL="0" rtl="0" algn="l">
              <a:lnSpc>
                <a:spcPct val="100000"/>
              </a:lnSpc>
              <a:spcBef>
                <a:spcPts val="0"/>
              </a:spcBef>
              <a:spcAft>
                <a:spcPts val="0"/>
              </a:spcAft>
              <a:buSzPts val="1100"/>
              <a:buNone/>
            </a:pPr>
            <a:r>
              <a:rPr lang="en" sz="1200"/>
              <a:t>Our Tech Host is Melanie…we’re using the Q&amp;A function today…(intro Melanie to explain)</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[Start at blue box]</a:t>
            </a:r>
            <a:endParaRPr/>
          </a:p>
          <a:p>
            <a:pPr indent="0" lvl="0" marL="0" rtl="0" algn="l">
              <a:lnSpc>
                <a:spcPct val="100000"/>
              </a:lnSpc>
              <a:spcBef>
                <a:spcPts val="0"/>
              </a:spcBef>
              <a:spcAft>
                <a:spcPts val="0"/>
              </a:spcAft>
              <a:buSzPts val="1100"/>
              <a:buNone/>
            </a:pPr>
            <a:r>
              <a:rPr lang="en"/>
              <a:t>[Move to title box]</a:t>
            </a:r>
            <a:endParaRPr/>
          </a:p>
          <a:p>
            <a:pPr indent="0" lvl="0" marL="0" rtl="0" algn="l">
              <a:lnSpc>
                <a:spcPct val="100000"/>
              </a:lnSpc>
              <a:spcBef>
                <a:spcPts val="0"/>
              </a:spcBef>
              <a:spcAft>
                <a:spcPts val="0"/>
              </a:spcAft>
              <a:buSzPts val="1100"/>
              <a:buNone/>
            </a:pPr>
            <a:r>
              <a:rPr lang="en"/>
              <a:t>[F/up with notes, if needed]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COVID-19 vaccines are still covered at no cost for most people living in the U.S. through their private health insurance, Medicare and Medicaid plans. However, there are 25-30 million adults without insurance and additional adults whose insurance does not provide no-cost COVID-19 vaccines after these products move onto the commercial market.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solidFill>
                  <a:schemeClr val="dk1"/>
                </a:solidFill>
              </a:rPr>
              <a:t>CDC’s Bridge Access Program is a public-private partnership to help maintain access to no-cost COVID-19 vaccines for adults who are underinsured or uninsured through their local pharmacies, the existing public health infrastructure, and their local health centers.  </a:t>
            </a:r>
            <a:r>
              <a:rPr lang="en"/>
              <a:t> </a:t>
            </a:r>
            <a:endParaRPr/>
          </a:p>
        </p:txBody>
      </p:sp>
      <p:sp>
        <p:nvSpPr>
          <p:cNvPr id="265" name="Google Shape;265;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 hope you will choose to join us in </a:t>
            </a:r>
            <a:r>
              <a:rPr lang="en"/>
              <a:t>this effort– and when you do, wou will have a number of excellent resources to aid in your promotion of BRIDGE access …</a:t>
            </a:r>
            <a:endParaRPr/>
          </a:p>
        </p:txBody>
      </p:sp>
      <p:sp>
        <p:nvSpPr>
          <p:cNvPr id="296" name="Google Shape;296;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93700" lvl="0" marL="457200" marR="3810" rtl="0" algn="l">
              <a:lnSpc>
                <a:spcPct val="100000"/>
              </a:lnSpc>
              <a:spcBef>
                <a:spcPts val="0"/>
              </a:spcBef>
              <a:spcAft>
                <a:spcPts val="0"/>
              </a:spcAft>
              <a:buClr>
                <a:schemeClr val="dk1"/>
              </a:buClr>
              <a:buSzPts val="2600"/>
              <a:buFont typeface="Corbel"/>
              <a:buChar char="●"/>
            </a:pPr>
            <a:r>
              <a:rPr lang="en" sz="2600" u="sng">
                <a:solidFill>
                  <a:srgbClr val="0562C1"/>
                </a:solidFill>
                <a:latin typeface="Corbel"/>
                <a:ea typeface="Corbel"/>
                <a:cs typeface="Corbel"/>
                <a:sym typeface="Corbel"/>
              </a:rPr>
              <a:t>https://</a:t>
            </a:r>
            <a:r>
              <a:rPr lang="en" sz="2600" u="sng">
                <a:solidFill>
                  <a:srgbClr val="0562C1"/>
                </a:solidFill>
                <a:latin typeface="Corbel"/>
                <a:ea typeface="Corbel"/>
                <a:cs typeface="Corbel"/>
                <a:sym typeface="Corbel"/>
                <a:hlinkClick r:id="rId2">
                  <a:extLst>
                    <a:ext uri="{A12FA001-AC4F-418D-AE19-62706E023703}">
                      <ahyp:hlinkClr val="tx"/>
                    </a:ext>
                  </a:extLst>
                </a:hlinkClick>
              </a:rPr>
              <a:t>www.immunize.org/states/</a:t>
            </a:r>
            <a:endParaRPr/>
          </a:p>
          <a:p>
            <a:pPr indent="0" lvl="0" marL="0" marR="3810" rtl="0" algn="l">
              <a:lnSpc>
                <a:spcPct val="100000"/>
              </a:lnSpc>
              <a:spcBef>
                <a:spcPts val="0"/>
              </a:spcBef>
              <a:spcAft>
                <a:spcPts val="0"/>
              </a:spcAft>
              <a:buNone/>
            </a:pPr>
            <a:r>
              <a:t/>
            </a:r>
            <a:endParaRPr/>
          </a:p>
          <a:p>
            <a:pPr indent="0" lvl="0" marL="0" marR="3810" rtl="0" algn="l">
              <a:lnSpc>
                <a:spcPct val="100000"/>
              </a:lnSpc>
              <a:spcBef>
                <a:spcPts val="0"/>
              </a:spcBef>
              <a:spcAft>
                <a:spcPts val="0"/>
              </a:spcAft>
              <a:buNone/>
            </a:pPr>
            <a:r>
              <a:rPr lang="en"/>
              <a:t>In order to understand where your current BRIDGE Access program sites are, you can…</a:t>
            </a:r>
            <a:endParaRPr/>
          </a:p>
        </p:txBody>
      </p:sp>
      <p:sp>
        <p:nvSpPr>
          <p:cNvPr id="336" name="Google Shape;336;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https://excite.extension.org/</a:t>
            </a:r>
            <a:r>
              <a:rPr lang="en"/>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also have a fabulous site available for understanding the entire EXCITE initiative, as well as specific resources related to the EFNEP BRIDGE Access Program.</a:t>
            </a:r>
            <a:endParaRPr/>
          </a:p>
        </p:txBody>
      </p:sp>
      <p:sp>
        <p:nvSpPr>
          <p:cNvPr id="342" name="Google Shape;34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I’ll turn it over to Diane Oliver, our Curriculum Specialist for the EXCITE EFNEP Bridge Program— Diane…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Thanks Jackie!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Intro Dr. Helen Chipman…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Karl intro Diane Oliver, EFNEP Coord from University of Delaware, Curriculum Specialist for EXCITE Bridge program</a:t>
            </a:r>
            <a:endParaRPr/>
          </a:p>
        </p:txBody>
      </p:sp>
      <p:sp>
        <p:nvSpPr>
          <p:cNvPr id="355" name="Google Shape;35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ac6027dbc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ac6027dbc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ac6027dbc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ac6027dbc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ac6027db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ac6027db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ac6027dbc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ac6027dbc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ac6027dbc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ac6027dbc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ac6027dbc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ac6027dbc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ac6027dbc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ac6027dbc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ac6027dbc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ac6027dbc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ac6027dbc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ac6027dbc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Eve Lee and Javona Brown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Demo…</a:t>
            </a:r>
            <a:endParaRPr/>
          </a:p>
        </p:txBody>
      </p:sp>
      <p:sp>
        <p:nvSpPr>
          <p:cNvPr id="433" name="Google Shape;433;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Karl intro Brenna</a:t>
            </a:r>
            <a:endParaRPr/>
          </a:p>
        </p:txBody>
      </p:sp>
      <p:sp>
        <p:nvSpPr>
          <p:cNvPr id="438" name="Google Shape;438;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Brenna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Insert RFA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Karl - review agenda; introduce Michelle</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Here’s how we’re going to spend our time together today…(review agenda)</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To get us started please welcome the EXCITE program director…Michelle Rodgers!</a:t>
            </a: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Back to Jackie…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are awaiting some final steps from our federal partners related to contract </a:t>
            </a:r>
            <a:r>
              <a:rPr lang="en"/>
              <a:t>assignment</a:t>
            </a:r>
            <a:r>
              <a:rPr lang="en"/>
              <a:t> and then we can initiate the </a:t>
            </a:r>
            <a:r>
              <a:rPr lang="en"/>
              <a:t>application</a:t>
            </a:r>
            <a:r>
              <a:rPr lang="en"/>
              <a:t> period. We anticipate </a:t>
            </a:r>
            <a:r>
              <a:rPr lang="en"/>
              <a:t>this to occur at some point before the end of January but will update you all as it becomes available.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Once released, you will have 4 weeks minimum from the start of the applications before the final application is due. This will be a rolling application process.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Questions?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acc965773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acc965773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Intro Michelle…</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https://www.census.gov/programs-surveys/sahie.html</a:t>
            </a:r>
            <a:r>
              <a:rPr lang="en"/>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Thank you, Michelle!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And welcome to all of you who are joining us today. I am thrilled that you are interested in learning more about this exciting BRIDGE funding opportunity. The purpose of the </a:t>
            </a:r>
            <a:r>
              <a:rPr lang="en"/>
              <a:t>funding</a:t>
            </a:r>
            <a:r>
              <a:rPr lang="en"/>
              <a:t> is to bridge the access gap and improve equity for COVID-19 vaccines in two main ways–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are taking a 3-pronged approach to bridging access through this program: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first is through our existing EXCITE Implementation Phase Project partners who can receive an </a:t>
            </a:r>
            <a:r>
              <a:rPr lang="en"/>
              <a:t>amendment</a:t>
            </a:r>
            <a:r>
              <a:rPr lang="en"/>
              <a:t> to their current contract that enables them to receive an additional $25,000 to join BRIDGE Access. This will be integrated into their existing program, funding and reporting efforts. They will be able to redraft their budget to refocus their efforts.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second prong potentially involves all of you through our EFNEP Institutions– up to 76 </a:t>
            </a:r>
            <a:r>
              <a:rPr lang="en"/>
              <a:t>institutions</a:t>
            </a:r>
            <a:r>
              <a:rPr lang="en"/>
              <a:t> with funding anticipated to range between $50-$70K via an RFA. You are already trusted messengers </a:t>
            </a:r>
            <a:r>
              <a:rPr lang="en"/>
              <a:t>working</a:t>
            </a:r>
            <a:r>
              <a:rPr lang="en"/>
              <a:t> with the population we are prioritizing. The program can be easily integrated into your existing program and will enhance EFNEP sustainability through these additional dollars. Our federal partner (NIFA) is supporting this innovative </a:t>
            </a:r>
            <a:r>
              <a:rPr lang="en"/>
              <a:t>programming</a:t>
            </a:r>
            <a:r>
              <a:rPr lang="en"/>
              <a:t> through EFNEP.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final prong is </a:t>
            </a:r>
            <a:r>
              <a:rPr lang="en"/>
              <a:t>through</a:t>
            </a:r>
            <a:r>
              <a:rPr lang="en"/>
              <a:t> our 1994 Institutions and will have a menu of options available to them with support from our 1994 lead, Ruth Hursman.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Is anyone providing information about BRIDGE funding now?</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Our </a:t>
            </a:r>
            <a:r>
              <a:rPr lang="en"/>
              <a:t>project</a:t>
            </a:r>
            <a:r>
              <a:rPr lang="en"/>
              <a:t> goal is to drive uptake of free updated COVID-19 vaccines through the Bridge Access Program…</a:t>
            </a:r>
            <a:endParaRPr/>
          </a:p>
          <a:p>
            <a:pPr indent="0" lvl="0" marL="0" rtl="0" algn="l">
              <a:lnSpc>
                <a:spcPct val="100000"/>
              </a:lnSpc>
              <a:spcBef>
                <a:spcPts val="0"/>
              </a:spcBef>
              <a:spcAft>
                <a:spcPts val="0"/>
              </a:spcAft>
              <a:buSzPts val="1100"/>
              <a:buNone/>
            </a:pPr>
            <a:r>
              <a:rPr lang="en"/>
              <a:t>We have two required outcomes: ***</a:t>
            </a:r>
            <a:endParaRPr/>
          </a:p>
          <a:p>
            <a:pPr indent="0" lvl="0" marL="0" rtl="0" algn="l">
              <a:lnSpc>
                <a:spcPct val="100000"/>
              </a:lnSpc>
              <a:spcBef>
                <a:spcPts val="0"/>
              </a:spcBef>
              <a:spcAft>
                <a:spcPts val="0"/>
              </a:spcAft>
              <a:buSzPts val="1100"/>
              <a:buNone/>
            </a:pPr>
            <a:r>
              <a:t/>
            </a:r>
            <a:endParaRPr sz="3100">
              <a:solidFill>
                <a:schemeClr val="lt1"/>
              </a:solidFill>
              <a:latin typeface="Corbel"/>
              <a:ea typeface="Corbel"/>
              <a:cs typeface="Corbel"/>
              <a:sym typeface="Corbel"/>
            </a:endParaRPr>
          </a:p>
          <a:p>
            <a:pPr indent="0" lvl="0" marL="0" rtl="0" algn="l">
              <a:lnSpc>
                <a:spcPct val="100000"/>
              </a:lnSpc>
              <a:spcBef>
                <a:spcPts val="0"/>
              </a:spcBef>
              <a:spcAft>
                <a:spcPts val="0"/>
              </a:spcAft>
              <a:buSzPts val="1100"/>
              <a:buNone/>
            </a:pPr>
            <a:r>
              <a:rPr lang="en" sz="3100">
                <a:solidFill>
                  <a:schemeClr val="lt1"/>
                </a:solidFill>
                <a:latin typeface="Corbel"/>
                <a:ea typeface="Corbel"/>
                <a:cs typeface="Corbel"/>
                <a:sym typeface="Corbel"/>
              </a:rPr>
              <a:t>We </a:t>
            </a:r>
            <a:r>
              <a:rPr lang="en" sz="3100">
                <a:solidFill>
                  <a:schemeClr val="lt1"/>
                </a:solidFill>
                <a:latin typeface="Corbel"/>
                <a:ea typeface="Corbel"/>
                <a:cs typeface="Corbel"/>
                <a:sym typeface="Corbel"/>
              </a:rPr>
              <a:t>Drive uptake of free  updated COVID-19  vaccines through the  Bridge Access  Program</a:t>
            </a:r>
            <a:endParaRPr sz="3100">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a:p>
        </p:txBody>
      </p:sp>
      <p:sp>
        <p:nvSpPr>
          <p:cNvPr id="177" name="Google Shape;17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program is temporary…</a:t>
            </a:r>
            <a:endParaRPr/>
          </a:p>
        </p:txBody>
      </p:sp>
      <p:sp>
        <p:nvSpPr>
          <p:cNvPr id="186" name="Google Shape;18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know that barriers remain to vaccination for all, with key barriers being cost and inequitable access…</a:t>
            </a:r>
            <a:endParaRPr/>
          </a:p>
        </p:txBody>
      </p:sp>
      <p:sp>
        <p:nvSpPr>
          <p:cNvPr id="217" name="Google Shape;217;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33"/>
          <p:cNvSpPr/>
          <p:nvPr/>
        </p:nvSpPr>
        <p:spPr>
          <a:xfrm>
            <a:off x="4472900" y="0"/>
            <a:ext cx="4671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3"/>
          <p:cNvSpPr txBox="1"/>
          <p:nvPr>
            <p:ph type="ctrTitle"/>
          </p:nvPr>
        </p:nvSpPr>
        <p:spPr>
          <a:xfrm>
            <a:off x="4998600" y="744575"/>
            <a:ext cx="38337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3" name="Google Shape;13;p33"/>
          <p:cNvSpPr txBox="1"/>
          <p:nvPr>
            <p:ph idx="1" type="subTitle"/>
          </p:nvPr>
        </p:nvSpPr>
        <p:spPr>
          <a:xfrm>
            <a:off x="4998800" y="2834125"/>
            <a:ext cx="38337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4" name="Google Shape;14;p33"/>
          <p:cNvPicPr preferRelativeResize="0"/>
          <p:nvPr/>
        </p:nvPicPr>
        <p:blipFill rotWithShape="1">
          <a:blip r:embed="rId2">
            <a:alphaModFix/>
          </a:blip>
          <a:srcRect b="0" l="0" r="0" t="0"/>
          <a:stretch/>
        </p:blipFill>
        <p:spPr>
          <a:xfrm>
            <a:off x="566100" y="1186600"/>
            <a:ext cx="3418542" cy="24401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p5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5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7" name="Google Shape;57;p5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8" name="Google Shape;58;p5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9" name="Google Shape;59;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5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2" name="Google Shape;62;p5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3" name="Google Shape;63;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66" name="Shape 66"/>
        <p:cNvGrpSpPr/>
        <p:nvPr/>
      </p:nvGrpSpPr>
      <p:grpSpPr>
        <a:xfrm>
          <a:off x="0" y="0"/>
          <a:ext cx="0" cy="0"/>
          <a:chOff x="0" y="0"/>
          <a:chExt cx="0" cy="0"/>
        </a:xfrm>
      </p:grpSpPr>
      <p:pic>
        <p:nvPicPr>
          <p:cNvPr descr="Letter&#10;&#10;Description automatically generated with medium confidence" id="67" name="Google Shape;67;p59"/>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68" name="Google Shape;68;p59"/>
          <p:cNvSpPr txBox="1"/>
          <p:nvPr>
            <p:ph idx="1" type="body"/>
          </p:nvPr>
        </p:nvSpPr>
        <p:spPr>
          <a:xfrm>
            <a:off x="914400" y="1196163"/>
            <a:ext cx="7601100" cy="34368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5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Logo of U.S. Department of Agriculture, National Institute of Food and Agriculture" id="70" name="Google Shape;70;p59"/>
          <p:cNvPicPr preferRelativeResize="0"/>
          <p:nvPr/>
        </p:nvPicPr>
        <p:blipFill rotWithShape="1">
          <a:blip r:embed="rId3">
            <a:alphaModFix/>
          </a:blip>
          <a:srcRect b="0" l="0" r="0" t="0"/>
          <a:stretch/>
        </p:blipFill>
        <p:spPr>
          <a:xfrm>
            <a:off x="224251" y="167330"/>
            <a:ext cx="2986493" cy="277248"/>
          </a:xfrm>
          <a:prstGeom prst="rect">
            <a:avLst/>
          </a:prstGeom>
          <a:solidFill>
            <a:schemeClr val="lt1"/>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6" name="Shape 76"/>
        <p:cNvGrpSpPr/>
        <p:nvPr/>
      </p:nvGrpSpPr>
      <p:grpSpPr>
        <a:xfrm>
          <a:off x="0" y="0"/>
          <a:ext cx="0" cy="0"/>
          <a:chOff x="0" y="0"/>
          <a:chExt cx="0" cy="0"/>
        </a:xfrm>
      </p:grpSpPr>
      <p:sp>
        <p:nvSpPr>
          <p:cNvPr id="77" name="Google Shape;77;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 name="Google Shape;78;p35"/>
          <p:cNvSpPr txBox="1"/>
          <p:nvPr>
            <p:ph idx="1" type="body"/>
          </p:nvPr>
        </p:nvSpPr>
        <p:spPr>
          <a:xfrm>
            <a:off x="311700" y="1152475"/>
            <a:ext cx="84273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9" name="Google Shape;79;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 name="Shape 80"/>
        <p:cNvGrpSpPr/>
        <p:nvPr/>
      </p:nvGrpSpPr>
      <p:grpSpPr>
        <a:xfrm>
          <a:off x="0" y="0"/>
          <a:ext cx="0" cy="0"/>
          <a:chOff x="0" y="0"/>
          <a:chExt cx="0" cy="0"/>
        </a:xfrm>
      </p:grpSpPr>
      <p:sp>
        <p:nvSpPr>
          <p:cNvPr id="81" name="Google Shape;81;p37"/>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2800"/>
              <a:buNone/>
              <a:defRPr b="1" i="0" sz="1800">
                <a:solidFill>
                  <a:schemeClr val="lt1"/>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2" name="Google Shape;82;p37"/>
          <p:cNvSpPr txBox="1"/>
          <p:nvPr>
            <p:ph idx="1" type="body"/>
          </p:nvPr>
        </p:nvSpPr>
        <p:spPr>
          <a:xfrm>
            <a:off x="311700" y="1152475"/>
            <a:ext cx="8427300" cy="34164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SzPts val="1800"/>
              <a:buChar char="●"/>
              <a:defRPr b="1" i="0" sz="1800">
                <a:solidFill>
                  <a:schemeClr val="dk1"/>
                </a:solidFill>
                <a:latin typeface="Calibri"/>
                <a:ea typeface="Calibri"/>
                <a:cs typeface="Calibri"/>
                <a:sym typeface="Calibri"/>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3" name="Google Shape;83;p37"/>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7"/>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7"/>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showMasterSp="0">
  <p:cSld name="1_Title Only">
    <p:bg>
      <p:bgPr>
        <a:solidFill>
          <a:schemeClr val="lt1"/>
        </a:solidFill>
      </p:bgPr>
    </p:bg>
    <p:spTree>
      <p:nvGrpSpPr>
        <p:cNvPr id="86" name="Shape 86"/>
        <p:cNvGrpSpPr/>
        <p:nvPr/>
      </p:nvGrpSpPr>
      <p:grpSpPr>
        <a:xfrm>
          <a:off x="0" y="0"/>
          <a:ext cx="0" cy="0"/>
          <a:chOff x="0" y="0"/>
          <a:chExt cx="0" cy="0"/>
        </a:xfrm>
      </p:grpSpPr>
      <p:sp>
        <p:nvSpPr>
          <p:cNvPr id="87" name="Google Shape;87;p38"/>
          <p:cNvSpPr/>
          <p:nvPr/>
        </p:nvSpPr>
        <p:spPr>
          <a:xfrm>
            <a:off x="0" y="0"/>
            <a:ext cx="9144000" cy="5143500"/>
          </a:xfrm>
          <a:custGeom>
            <a:rect b="b" l="l" r="r" t="t"/>
            <a:pathLst>
              <a:path extrusionOk="0" h="6858000" w="12192000">
                <a:moveTo>
                  <a:pt x="0" y="6858000"/>
                </a:moveTo>
                <a:lnTo>
                  <a:pt x="12192000" y="6858000"/>
                </a:lnTo>
                <a:lnTo>
                  <a:pt x="12192000" y="0"/>
                </a:lnTo>
                <a:lnTo>
                  <a:pt x="0" y="0"/>
                </a:lnTo>
                <a:lnTo>
                  <a:pt x="0" y="6858000"/>
                </a:lnTo>
                <a:close/>
              </a:path>
            </a:pathLst>
          </a:custGeom>
          <a:solidFill>
            <a:srgbClr val="522D6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88" name="Google Shape;88;p38"/>
          <p:cNvSpPr/>
          <p:nvPr/>
        </p:nvSpPr>
        <p:spPr>
          <a:xfrm>
            <a:off x="6084189" y="5032629"/>
            <a:ext cx="595789" cy="110966"/>
          </a:xfrm>
          <a:custGeom>
            <a:rect b="b" l="l" r="r" t="t"/>
            <a:pathLst>
              <a:path extrusionOk="0" h="147954" w="794384">
                <a:moveTo>
                  <a:pt x="0" y="147827"/>
                </a:moveTo>
                <a:lnTo>
                  <a:pt x="794003" y="147827"/>
                </a:lnTo>
                <a:lnTo>
                  <a:pt x="794003" y="0"/>
                </a:lnTo>
                <a:lnTo>
                  <a:pt x="0" y="0"/>
                </a:lnTo>
                <a:lnTo>
                  <a:pt x="0" y="147827"/>
                </a:lnTo>
                <a:close/>
              </a:path>
            </a:pathLst>
          </a:custGeom>
          <a:solidFill>
            <a:srgbClr val="B1A97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89" name="Google Shape;89;p38"/>
          <p:cNvSpPr/>
          <p:nvPr/>
        </p:nvSpPr>
        <p:spPr>
          <a:xfrm>
            <a:off x="6679693" y="5032629"/>
            <a:ext cx="602456" cy="110966"/>
          </a:xfrm>
          <a:custGeom>
            <a:rect b="b" l="l" r="r" t="t"/>
            <a:pathLst>
              <a:path extrusionOk="0" h="147954" w="803275">
                <a:moveTo>
                  <a:pt x="0" y="147827"/>
                </a:moveTo>
                <a:lnTo>
                  <a:pt x="803148" y="147827"/>
                </a:lnTo>
                <a:lnTo>
                  <a:pt x="803148" y="0"/>
                </a:lnTo>
                <a:lnTo>
                  <a:pt x="0" y="0"/>
                </a:lnTo>
                <a:lnTo>
                  <a:pt x="0" y="147827"/>
                </a:lnTo>
                <a:close/>
              </a:path>
            </a:pathLst>
          </a:custGeom>
          <a:solidFill>
            <a:srgbClr val="79003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90" name="Google Shape;90;p38"/>
          <p:cNvSpPr/>
          <p:nvPr/>
        </p:nvSpPr>
        <p:spPr>
          <a:xfrm>
            <a:off x="7282053" y="5032629"/>
            <a:ext cx="590074" cy="110966"/>
          </a:xfrm>
          <a:custGeom>
            <a:rect b="b" l="l" r="r" t="t"/>
            <a:pathLst>
              <a:path extrusionOk="0" h="147954" w="786765">
                <a:moveTo>
                  <a:pt x="0" y="147827"/>
                </a:moveTo>
                <a:lnTo>
                  <a:pt x="786384" y="147827"/>
                </a:lnTo>
                <a:lnTo>
                  <a:pt x="786384" y="0"/>
                </a:lnTo>
                <a:lnTo>
                  <a:pt x="0" y="0"/>
                </a:lnTo>
                <a:lnTo>
                  <a:pt x="0" y="147827"/>
                </a:lnTo>
                <a:close/>
              </a:path>
            </a:pathLst>
          </a:custGeom>
          <a:solidFill>
            <a:srgbClr val="FFE1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91" name="Google Shape;91;p38"/>
          <p:cNvSpPr/>
          <p:nvPr/>
        </p:nvSpPr>
        <p:spPr>
          <a:xfrm>
            <a:off x="7871841" y="5032629"/>
            <a:ext cx="1272540" cy="110966"/>
          </a:xfrm>
          <a:custGeom>
            <a:rect b="b" l="l" r="r" t="t"/>
            <a:pathLst>
              <a:path extrusionOk="0" h="147954" w="1696720">
                <a:moveTo>
                  <a:pt x="0" y="147827"/>
                </a:moveTo>
                <a:lnTo>
                  <a:pt x="1696211" y="147827"/>
                </a:lnTo>
                <a:lnTo>
                  <a:pt x="1696211" y="0"/>
                </a:lnTo>
                <a:lnTo>
                  <a:pt x="0" y="0"/>
                </a:lnTo>
                <a:lnTo>
                  <a:pt x="0" y="147827"/>
                </a:lnTo>
                <a:close/>
              </a:path>
            </a:pathLst>
          </a:custGeom>
          <a:solidFill>
            <a:srgbClr val="16468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92" name="Google Shape;92;p38"/>
          <p:cNvSpPr/>
          <p:nvPr/>
        </p:nvSpPr>
        <p:spPr>
          <a:xfrm>
            <a:off x="1143" y="5032629"/>
            <a:ext cx="5487829" cy="110966"/>
          </a:xfrm>
          <a:custGeom>
            <a:rect b="b" l="l" r="r" t="t"/>
            <a:pathLst>
              <a:path extrusionOk="0" h="147954" w="7317105">
                <a:moveTo>
                  <a:pt x="0" y="147827"/>
                </a:moveTo>
                <a:lnTo>
                  <a:pt x="7316736" y="147827"/>
                </a:lnTo>
                <a:lnTo>
                  <a:pt x="7316736" y="0"/>
                </a:lnTo>
                <a:lnTo>
                  <a:pt x="0" y="0"/>
                </a:lnTo>
                <a:lnTo>
                  <a:pt x="0" y="147827"/>
                </a:lnTo>
                <a:close/>
              </a:path>
            </a:pathLst>
          </a:custGeom>
          <a:solidFill>
            <a:srgbClr val="8A9B9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93" name="Google Shape;93;p38"/>
          <p:cNvSpPr/>
          <p:nvPr/>
        </p:nvSpPr>
        <p:spPr>
          <a:xfrm>
            <a:off x="5480685" y="5032629"/>
            <a:ext cx="603885" cy="110966"/>
          </a:xfrm>
          <a:custGeom>
            <a:rect b="b" l="l" r="r" t="t"/>
            <a:pathLst>
              <a:path extrusionOk="0" h="147954" w="805179">
                <a:moveTo>
                  <a:pt x="0" y="147827"/>
                </a:moveTo>
                <a:lnTo>
                  <a:pt x="804672" y="147827"/>
                </a:lnTo>
                <a:lnTo>
                  <a:pt x="804672" y="0"/>
                </a:lnTo>
                <a:lnTo>
                  <a:pt x="0" y="0"/>
                </a:lnTo>
                <a:lnTo>
                  <a:pt x="0" y="147827"/>
                </a:lnTo>
                <a:close/>
              </a:path>
            </a:pathLst>
          </a:custGeom>
          <a:solidFill>
            <a:srgbClr val="532C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94" name="Google Shape;94;p38"/>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2800"/>
              <a:buNone/>
              <a:defRPr b="1" i="0" sz="1800">
                <a:solidFill>
                  <a:schemeClr val="lt1"/>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5" name="Google Shape;95;p38"/>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38"/>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p38"/>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sp>
        <p:nvSpPr>
          <p:cNvPr id="99" name="Google Shape;99;p39"/>
          <p:cNvSpPr/>
          <p:nvPr/>
        </p:nvSpPr>
        <p:spPr>
          <a:xfrm>
            <a:off x="4472900" y="0"/>
            <a:ext cx="4671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9"/>
          <p:cNvSpPr txBox="1"/>
          <p:nvPr>
            <p:ph type="ctrTitle"/>
          </p:nvPr>
        </p:nvSpPr>
        <p:spPr>
          <a:xfrm>
            <a:off x="4998600" y="744575"/>
            <a:ext cx="38337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01" name="Google Shape;101;p39"/>
          <p:cNvSpPr txBox="1"/>
          <p:nvPr>
            <p:ph idx="1" type="subTitle"/>
          </p:nvPr>
        </p:nvSpPr>
        <p:spPr>
          <a:xfrm>
            <a:off x="4998800" y="2834125"/>
            <a:ext cx="38337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02" name="Google Shape;102;p39"/>
          <p:cNvPicPr preferRelativeResize="0"/>
          <p:nvPr/>
        </p:nvPicPr>
        <p:blipFill rotWithShape="1">
          <a:blip r:embed="rId2">
            <a:alphaModFix/>
          </a:blip>
          <a:srcRect b="0" l="0" r="0" t="0"/>
          <a:stretch/>
        </p:blipFill>
        <p:spPr>
          <a:xfrm>
            <a:off x="566100" y="1186600"/>
            <a:ext cx="3418542" cy="24401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4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05" name="Google Shape;10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4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8" name="Google Shape;10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6"/>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2800"/>
              <a:buNone/>
              <a:defRPr b="1" i="0" sz="1800">
                <a:solidFill>
                  <a:schemeClr val="lt1"/>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36"/>
          <p:cNvSpPr txBox="1"/>
          <p:nvPr>
            <p:ph idx="1" type="body"/>
          </p:nvPr>
        </p:nvSpPr>
        <p:spPr>
          <a:xfrm>
            <a:off x="311700" y="1152475"/>
            <a:ext cx="8427300" cy="34164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SzPts val="1800"/>
              <a:buChar char="●"/>
              <a:defRPr b="1" i="0" sz="1800">
                <a:solidFill>
                  <a:schemeClr val="dk1"/>
                </a:solidFill>
                <a:latin typeface="Calibri"/>
                <a:ea typeface="Calibri"/>
                <a:cs typeface="Calibri"/>
                <a:sym typeface="Calibri"/>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 name="Google Shape;18;p36"/>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6"/>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36"/>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9" name="Shape 109"/>
        <p:cNvGrpSpPr/>
        <p:nvPr/>
      </p:nvGrpSpPr>
      <p:grpSpPr>
        <a:xfrm>
          <a:off x="0" y="0"/>
          <a:ext cx="0" cy="0"/>
          <a:chOff x="0" y="0"/>
          <a:chExt cx="0" cy="0"/>
        </a:xfrm>
      </p:grpSpPr>
      <p:sp>
        <p:nvSpPr>
          <p:cNvPr id="110" name="Google Shape;110;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1" name="Google Shape;111;p4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2" name="Google Shape;112;p4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3" name="Google Shape;11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6" name="Google Shape;11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7" name="Shape 117"/>
        <p:cNvGrpSpPr/>
        <p:nvPr/>
      </p:nvGrpSpPr>
      <p:grpSpPr>
        <a:xfrm>
          <a:off x="0" y="0"/>
          <a:ext cx="0" cy="0"/>
          <a:chOff x="0" y="0"/>
          <a:chExt cx="0" cy="0"/>
        </a:xfrm>
      </p:grpSpPr>
      <p:sp>
        <p:nvSpPr>
          <p:cNvPr id="118" name="Google Shape;118;p4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9" name="Google Shape;119;p4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0" name="Google Shape;120;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1" name="Shape 121"/>
        <p:cNvGrpSpPr/>
        <p:nvPr/>
      </p:nvGrpSpPr>
      <p:grpSpPr>
        <a:xfrm>
          <a:off x="0" y="0"/>
          <a:ext cx="0" cy="0"/>
          <a:chOff x="0" y="0"/>
          <a:chExt cx="0" cy="0"/>
        </a:xfrm>
      </p:grpSpPr>
      <p:sp>
        <p:nvSpPr>
          <p:cNvPr id="122" name="Google Shape;122;p4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23" name="Google Shape;12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4" name="Shape 124"/>
        <p:cNvGrpSpPr/>
        <p:nvPr/>
      </p:nvGrpSpPr>
      <p:grpSpPr>
        <a:xfrm>
          <a:off x="0" y="0"/>
          <a:ext cx="0" cy="0"/>
          <a:chOff x="0" y="0"/>
          <a:chExt cx="0" cy="0"/>
        </a:xfrm>
      </p:grpSpPr>
      <p:sp>
        <p:nvSpPr>
          <p:cNvPr id="125" name="Google Shape;125;p4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7" name="Google Shape;127;p4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8" name="Google Shape;128;p4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9" name="Google Shape;12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0" name="Shape 130"/>
        <p:cNvGrpSpPr/>
        <p:nvPr/>
      </p:nvGrpSpPr>
      <p:grpSpPr>
        <a:xfrm>
          <a:off x="0" y="0"/>
          <a:ext cx="0" cy="0"/>
          <a:chOff x="0" y="0"/>
          <a:chExt cx="0" cy="0"/>
        </a:xfrm>
      </p:grpSpPr>
      <p:sp>
        <p:nvSpPr>
          <p:cNvPr id="131" name="Google Shape;131;p4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2" name="Google Shape;132;p4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33" name="Google Shape;133;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showMasterSp="0">
  <p:cSld name="1_Title Only">
    <p:bg>
      <p:bgPr>
        <a:solidFill>
          <a:schemeClr val="lt1"/>
        </a:solidFill>
      </p:bgPr>
    </p:bg>
    <p:spTree>
      <p:nvGrpSpPr>
        <p:cNvPr id="21" name="Shape 21"/>
        <p:cNvGrpSpPr/>
        <p:nvPr/>
      </p:nvGrpSpPr>
      <p:grpSpPr>
        <a:xfrm>
          <a:off x="0" y="0"/>
          <a:ext cx="0" cy="0"/>
          <a:chOff x="0" y="0"/>
          <a:chExt cx="0" cy="0"/>
        </a:xfrm>
      </p:grpSpPr>
      <p:sp>
        <p:nvSpPr>
          <p:cNvPr id="22" name="Google Shape;22;p49"/>
          <p:cNvSpPr/>
          <p:nvPr/>
        </p:nvSpPr>
        <p:spPr>
          <a:xfrm>
            <a:off x="0" y="0"/>
            <a:ext cx="9144000" cy="5143500"/>
          </a:xfrm>
          <a:custGeom>
            <a:rect b="b" l="l" r="r" t="t"/>
            <a:pathLst>
              <a:path extrusionOk="0" h="6858000" w="12192000">
                <a:moveTo>
                  <a:pt x="0" y="6858000"/>
                </a:moveTo>
                <a:lnTo>
                  <a:pt x="12192000" y="6858000"/>
                </a:lnTo>
                <a:lnTo>
                  <a:pt x="12192000" y="0"/>
                </a:lnTo>
                <a:lnTo>
                  <a:pt x="0" y="0"/>
                </a:lnTo>
                <a:lnTo>
                  <a:pt x="0" y="6858000"/>
                </a:lnTo>
                <a:close/>
              </a:path>
            </a:pathLst>
          </a:custGeom>
          <a:solidFill>
            <a:srgbClr val="522D6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 name="Google Shape;23;p49"/>
          <p:cNvSpPr/>
          <p:nvPr/>
        </p:nvSpPr>
        <p:spPr>
          <a:xfrm>
            <a:off x="6084189" y="5032629"/>
            <a:ext cx="595788" cy="110965"/>
          </a:xfrm>
          <a:custGeom>
            <a:rect b="b" l="l" r="r" t="t"/>
            <a:pathLst>
              <a:path extrusionOk="0" h="147954" w="794384">
                <a:moveTo>
                  <a:pt x="0" y="147827"/>
                </a:moveTo>
                <a:lnTo>
                  <a:pt x="794003" y="147827"/>
                </a:lnTo>
                <a:lnTo>
                  <a:pt x="794003" y="0"/>
                </a:lnTo>
                <a:lnTo>
                  <a:pt x="0" y="0"/>
                </a:lnTo>
                <a:lnTo>
                  <a:pt x="0" y="147827"/>
                </a:lnTo>
                <a:close/>
              </a:path>
            </a:pathLst>
          </a:custGeom>
          <a:solidFill>
            <a:srgbClr val="B1A97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 name="Google Shape;24;p49"/>
          <p:cNvSpPr/>
          <p:nvPr/>
        </p:nvSpPr>
        <p:spPr>
          <a:xfrm>
            <a:off x="6679693" y="5032629"/>
            <a:ext cx="602456" cy="110965"/>
          </a:xfrm>
          <a:custGeom>
            <a:rect b="b" l="l" r="r" t="t"/>
            <a:pathLst>
              <a:path extrusionOk="0" h="147954" w="803275">
                <a:moveTo>
                  <a:pt x="0" y="147827"/>
                </a:moveTo>
                <a:lnTo>
                  <a:pt x="803148" y="147827"/>
                </a:lnTo>
                <a:lnTo>
                  <a:pt x="803148" y="0"/>
                </a:lnTo>
                <a:lnTo>
                  <a:pt x="0" y="0"/>
                </a:lnTo>
                <a:lnTo>
                  <a:pt x="0" y="147827"/>
                </a:lnTo>
                <a:close/>
              </a:path>
            </a:pathLst>
          </a:custGeom>
          <a:solidFill>
            <a:srgbClr val="79003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5" name="Google Shape;25;p49"/>
          <p:cNvSpPr/>
          <p:nvPr/>
        </p:nvSpPr>
        <p:spPr>
          <a:xfrm>
            <a:off x="7282053" y="5032629"/>
            <a:ext cx="590074" cy="110965"/>
          </a:xfrm>
          <a:custGeom>
            <a:rect b="b" l="l" r="r" t="t"/>
            <a:pathLst>
              <a:path extrusionOk="0" h="147954" w="786765">
                <a:moveTo>
                  <a:pt x="0" y="147827"/>
                </a:moveTo>
                <a:lnTo>
                  <a:pt x="786384" y="147827"/>
                </a:lnTo>
                <a:lnTo>
                  <a:pt x="786384" y="0"/>
                </a:lnTo>
                <a:lnTo>
                  <a:pt x="0" y="0"/>
                </a:lnTo>
                <a:lnTo>
                  <a:pt x="0" y="147827"/>
                </a:lnTo>
                <a:close/>
              </a:path>
            </a:pathLst>
          </a:custGeom>
          <a:solidFill>
            <a:srgbClr val="FFE1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6" name="Google Shape;26;p49"/>
          <p:cNvSpPr/>
          <p:nvPr/>
        </p:nvSpPr>
        <p:spPr>
          <a:xfrm>
            <a:off x="7871841" y="5032629"/>
            <a:ext cx="1272540" cy="110965"/>
          </a:xfrm>
          <a:custGeom>
            <a:rect b="b" l="l" r="r" t="t"/>
            <a:pathLst>
              <a:path extrusionOk="0" h="147954" w="1696720">
                <a:moveTo>
                  <a:pt x="0" y="147827"/>
                </a:moveTo>
                <a:lnTo>
                  <a:pt x="1696211" y="147827"/>
                </a:lnTo>
                <a:lnTo>
                  <a:pt x="1696211" y="0"/>
                </a:lnTo>
                <a:lnTo>
                  <a:pt x="0" y="0"/>
                </a:lnTo>
                <a:lnTo>
                  <a:pt x="0" y="147827"/>
                </a:lnTo>
                <a:close/>
              </a:path>
            </a:pathLst>
          </a:custGeom>
          <a:solidFill>
            <a:srgbClr val="16468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7" name="Google Shape;27;p49"/>
          <p:cNvSpPr/>
          <p:nvPr/>
        </p:nvSpPr>
        <p:spPr>
          <a:xfrm>
            <a:off x="1143" y="5032629"/>
            <a:ext cx="5487829" cy="110965"/>
          </a:xfrm>
          <a:custGeom>
            <a:rect b="b" l="l" r="r" t="t"/>
            <a:pathLst>
              <a:path extrusionOk="0" h="147954" w="7317105">
                <a:moveTo>
                  <a:pt x="0" y="147827"/>
                </a:moveTo>
                <a:lnTo>
                  <a:pt x="7316736" y="147827"/>
                </a:lnTo>
                <a:lnTo>
                  <a:pt x="7316736" y="0"/>
                </a:lnTo>
                <a:lnTo>
                  <a:pt x="0" y="0"/>
                </a:lnTo>
                <a:lnTo>
                  <a:pt x="0" y="147827"/>
                </a:lnTo>
                <a:close/>
              </a:path>
            </a:pathLst>
          </a:custGeom>
          <a:solidFill>
            <a:srgbClr val="8A9B9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8" name="Google Shape;28;p49"/>
          <p:cNvSpPr/>
          <p:nvPr/>
        </p:nvSpPr>
        <p:spPr>
          <a:xfrm>
            <a:off x="5480685" y="5032629"/>
            <a:ext cx="603884" cy="110965"/>
          </a:xfrm>
          <a:custGeom>
            <a:rect b="b" l="l" r="r" t="t"/>
            <a:pathLst>
              <a:path extrusionOk="0" h="147954" w="805179">
                <a:moveTo>
                  <a:pt x="0" y="147827"/>
                </a:moveTo>
                <a:lnTo>
                  <a:pt x="804672" y="147827"/>
                </a:lnTo>
                <a:lnTo>
                  <a:pt x="804672" y="0"/>
                </a:lnTo>
                <a:lnTo>
                  <a:pt x="0" y="0"/>
                </a:lnTo>
                <a:lnTo>
                  <a:pt x="0" y="147827"/>
                </a:lnTo>
                <a:close/>
              </a:path>
            </a:pathLst>
          </a:custGeom>
          <a:solidFill>
            <a:srgbClr val="532C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9" name="Google Shape;29;p49"/>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2800"/>
              <a:buNone/>
              <a:defRPr b="1" i="0" sz="1800">
                <a:solidFill>
                  <a:schemeClr val="lt1"/>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49"/>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49"/>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49"/>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3" name="Shape 33"/>
        <p:cNvGrpSpPr/>
        <p:nvPr/>
      </p:nvGrpSpPr>
      <p:grpSpPr>
        <a:xfrm>
          <a:off x="0" y="0"/>
          <a:ext cx="0" cy="0"/>
          <a:chOff x="0" y="0"/>
          <a:chExt cx="0" cy="0"/>
        </a:xfrm>
      </p:grpSpPr>
      <p:sp>
        <p:nvSpPr>
          <p:cNvPr id="34" name="Google Shape;34;p5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35" name="Google Shape;35;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5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8" name="Google Shape;38;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 name="Shape 39"/>
        <p:cNvGrpSpPr/>
        <p:nvPr/>
      </p:nvGrpSpPr>
      <p:grpSpPr>
        <a:xfrm>
          <a:off x="0" y="0"/>
          <a:ext cx="0" cy="0"/>
          <a:chOff x="0" y="0"/>
          <a:chExt cx="0" cy="0"/>
        </a:xfrm>
      </p:grpSpPr>
      <p:sp>
        <p:nvSpPr>
          <p:cNvPr id="40" name="Google Shape;40;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 name="Google Shape;41;p5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2" name="Google Shape;42;p5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3" name="Google Shape;43;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5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9" name="Google Shape;49;p5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0" name="Google Shape;50;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p5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3" name="Google Shape;5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2.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2"/>
          <p:cNvSpPr txBox="1"/>
          <p:nvPr>
            <p:ph idx="1" type="body"/>
          </p:nvPr>
        </p:nvSpPr>
        <p:spPr>
          <a:xfrm>
            <a:off x="311700" y="1152475"/>
            <a:ext cx="84273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32"/>
          <p:cNvPicPr preferRelativeResize="0"/>
          <p:nvPr/>
        </p:nvPicPr>
        <p:blipFill rotWithShape="1">
          <a:blip r:embed="rId1">
            <a:alphaModFix/>
          </a:blip>
          <a:srcRect b="0" l="0" r="0" t="0"/>
          <a:stretch/>
        </p:blipFill>
        <p:spPr>
          <a:xfrm>
            <a:off x="7704750" y="4703625"/>
            <a:ext cx="1034199" cy="3316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1" name="Shape 71"/>
        <p:cNvGrpSpPr/>
        <p:nvPr/>
      </p:nvGrpSpPr>
      <p:grpSpPr>
        <a:xfrm>
          <a:off x="0" y="0"/>
          <a:ext cx="0" cy="0"/>
          <a:chOff x="0" y="0"/>
          <a:chExt cx="0" cy="0"/>
        </a:xfrm>
      </p:grpSpPr>
      <p:sp>
        <p:nvSpPr>
          <p:cNvPr id="72" name="Google Shape;72;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3" name="Google Shape;73;p34"/>
          <p:cNvSpPr txBox="1"/>
          <p:nvPr>
            <p:ph idx="1" type="body"/>
          </p:nvPr>
        </p:nvSpPr>
        <p:spPr>
          <a:xfrm>
            <a:off x="311700" y="1152475"/>
            <a:ext cx="84273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74" name="Google Shape;7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5" name="Google Shape;75;p34"/>
          <p:cNvPicPr preferRelativeResize="0"/>
          <p:nvPr/>
        </p:nvPicPr>
        <p:blipFill rotWithShape="1">
          <a:blip r:embed="rId1">
            <a:alphaModFix/>
          </a:blip>
          <a:srcRect b="0" l="0" r="0" t="0"/>
          <a:stretch/>
        </p:blipFill>
        <p:spPr>
          <a:xfrm>
            <a:off x="7704750" y="4703625"/>
            <a:ext cx="1034199" cy="3316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5.png"/></Relationships>
</file>

<file path=ppt/slides/_rels/slide11.xml.rels><?xml version="1.0" encoding="UTF-8" standalone="yes"?><Relationships xmlns="http://schemas.openxmlformats.org/package/2006/relationships"><Relationship Id="rId11" Type="http://schemas.openxmlformats.org/officeDocument/2006/relationships/image" Target="../media/image28.jpg"/><Relationship Id="rId10" Type="http://schemas.openxmlformats.org/officeDocument/2006/relationships/image" Target="../media/image31.png"/><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7.jpg"/><Relationship Id="rId9" Type="http://schemas.openxmlformats.org/officeDocument/2006/relationships/image" Target="../media/image32.png"/><Relationship Id="rId5" Type="http://schemas.openxmlformats.org/officeDocument/2006/relationships/image" Target="../media/image49.png"/><Relationship Id="rId6" Type="http://schemas.openxmlformats.org/officeDocument/2006/relationships/image" Target="../media/image29.png"/><Relationship Id="rId7" Type="http://schemas.openxmlformats.org/officeDocument/2006/relationships/image" Target="../media/image24.png"/><Relationship Id="rId8"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33.jpg"/><Relationship Id="rId9" Type="http://schemas.openxmlformats.org/officeDocument/2006/relationships/image" Target="../media/image52.jpg"/><Relationship Id="rId5" Type="http://schemas.openxmlformats.org/officeDocument/2006/relationships/image" Target="../media/image51.png"/><Relationship Id="rId6" Type="http://schemas.openxmlformats.org/officeDocument/2006/relationships/image" Target="../media/image37.jpg"/><Relationship Id="rId7" Type="http://schemas.openxmlformats.org/officeDocument/2006/relationships/image" Target="../media/image34.jpg"/><Relationship Id="rId8"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hyperlink" Target="http://www.immunize.org/stat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hyperlink" Target="https://excite.extension.org/excite-efnep-bridge-project-resourc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hyperlink" Target="mailto:sponsoredprograms@extension.org" TargetMode="Externa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4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4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hyperlink" Target="mailto:jackiewilkins@extension.org" TargetMode="External"/><Relationship Id="rId4" Type="http://schemas.openxmlformats.org/officeDocument/2006/relationships/hyperlink" Target="mailto:sponsoredprograms@extension.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1.png"/><Relationship Id="rId13" Type="http://schemas.openxmlformats.org/officeDocument/2006/relationships/image" Target="../media/image15.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9.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
          <p:cNvSpPr txBox="1"/>
          <p:nvPr>
            <p:ph idx="1" type="subTitle"/>
          </p:nvPr>
        </p:nvSpPr>
        <p:spPr>
          <a:xfrm>
            <a:off x="4634000" y="295925"/>
            <a:ext cx="4169700" cy="37599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b="1" lang="en" sz="3500"/>
              <a:t>EFNEP</a:t>
            </a:r>
            <a:br>
              <a:rPr b="1" lang="en" sz="3500"/>
            </a:br>
            <a:endParaRPr b="1" sz="3500"/>
          </a:p>
          <a:p>
            <a:pPr indent="0" lvl="0" marL="0" rtl="0" algn="ctr">
              <a:lnSpc>
                <a:spcPct val="100000"/>
              </a:lnSpc>
              <a:spcBef>
                <a:spcPts val="0"/>
              </a:spcBef>
              <a:spcAft>
                <a:spcPts val="0"/>
              </a:spcAft>
              <a:buSzPts val="1600"/>
              <a:buNone/>
            </a:pPr>
            <a:r>
              <a:rPr b="1" lang="en" sz="3500"/>
              <a:t>Bridge Access Program </a:t>
            </a:r>
            <a:endParaRPr b="1" sz="3500"/>
          </a:p>
          <a:p>
            <a:pPr indent="0" lvl="0" marL="0" rtl="0" algn="ctr">
              <a:lnSpc>
                <a:spcPct val="100000"/>
              </a:lnSpc>
              <a:spcBef>
                <a:spcPts val="0"/>
              </a:spcBef>
              <a:spcAft>
                <a:spcPts val="0"/>
              </a:spcAft>
              <a:buSzPts val="1600"/>
              <a:buNone/>
            </a:pPr>
            <a:r>
              <a:rPr b="1" lang="en" sz="3500"/>
              <a:t>January 8, 2024</a:t>
            </a:r>
            <a:endParaRPr b="1" sz="3500"/>
          </a:p>
          <a:p>
            <a:pPr indent="0" lvl="0" marL="0" rtl="0" algn="l">
              <a:lnSpc>
                <a:spcPct val="100000"/>
              </a:lnSpc>
              <a:spcBef>
                <a:spcPts val="0"/>
              </a:spcBef>
              <a:spcAft>
                <a:spcPts val="0"/>
              </a:spcAft>
              <a:buSzPts val="1600"/>
              <a:buNone/>
            </a:pPr>
            <a:r>
              <a:rPr lang="en" sz="1500"/>
              <a:t> </a:t>
            </a:r>
            <a:endParaRPr sz="1500"/>
          </a:p>
          <a:p>
            <a:pPr indent="0" lvl="0" marL="0" rtl="0" algn="l">
              <a:lnSpc>
                <a:spcPct val="100000"/>
              </a:lnSpc>
              <a:spcBef>
                <a:spcPts val="0"/>
              </a:spcBef>
              <a:spcAft>
                <a:spcPts val="0"/>
              </a:spcAft>
              <a:buSzPts val="1600"/>
              <a:buNone/>
            </a:pPr>
            <a:r>
              <a:t/>
            </a:r>
            <a:endParaRPr/>
          </a:p>
        </p:txBody>
      </p:sp>
      <p:sp>
        <p:nvSpPr>
          <p:cNvPr id="141" name="Google Shape;141;p1"/>
          <p:cNvSpPr txBox="1"/>
          <p:nvPr/>
        </p:nvSpPr>
        <p:spPr>
          <a:xfrm>
            <a:off x="1145550" y="4056900"/>
            <a:ext cx="6700500" cy="1091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1"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0"/>
          <p:cNvSpPr txBox="1"/>
          <p:nvPr/>
        </p:nvSpPr>
        <p:spPr>
          <a:xfrm>
            <a:off x="359998" y="4719829"/>
            <a:ext cx="7283291" cy="263534"/>
          </a:xfrm>
          <a:prstGeom prst="rect">
            <a:avLst/>
          </a:prstGeom>
          <a:noFill/>
          <a:ln>
            <a:noFill/>
          </a:ln>
        </p:spPr>
        <p:txBody>
          <a:bodyPr anchorCtr="0" anchor="t" bIns="0" lIns="0" spcFirstLastPara="1" rIns="0" wrap="square" tIns="9525">
            <a:spAutoFit/>
          </a:bodyPr>
          <a:lstStyle/>
          <a:p>
            <a:pPr indent="0" lvl="0" marL="9525" marR="3810" rtl="0" algn="l">
              <a:lnSpc>
                <a:spcPct val="100000"/>
              </a:lnSpc>
              <a:spcBef>
                <a:spcPts val="0"/>
              </a:spcBef>
              <a:spcAft>
                <a:spcPts val="0"/>
              </a:spcAft>
              <a:buClr>
                <a:srgbClr val="000000"/>
              </a:buClr>
              <a:buSzPts val="825"/>
              <a:buFont typeface="Arial"/>
              <a:buNone/>
            </a:pPr>
            <a:r>
              <a:rPr b="0" i="0" lang="en" sz="825" u="none" cap="none" strike="noStrike">
                <a:solidFill>
                  <a:srgbClr val="1D1D1D"/>
                </a:solidFill>
                <a:latin typeface="Calibri"/>
                <a:ea typeface="Calibri"/>
                <a:cs typeface="Calibri"/>
                <a:sym typeface="Calibri"/>
              </a:rPr>
              <a:t>*Underinsured is defined here as related to vaccination coverage and is a pre-Inflation Reduction Act estimate, so may be larger than the current underinsured population.  1/ Data are internal CDC estimates.</a:t>
            </a:r>
            <a:endParaRPr b="0" i="0" sz="825" u="none" cap="none" strike="noStrike">
              <a:solidFill>
                <a:srgbClr val="000000"/>
              </a:solidFill>
              <a:latin typeface="Calibri"/>
              <a:ea typeface="Calibri"/>
              <a:cs typeface="Calibri"/>
              <a:sym typeface="Calibri"/>
            </a:endParaRPr>
          </a:p>
        </p:txBody>
      </p:sp>
      <p:sp>
        <p:nvSpPr>
          <p:cNvPr id="268" name="Google Shape;268;p10"/>
          <p:cNvSpPr txBox="1"/>
          <p:nvPr>
            <p:ph type="title"/>
          </p:nvPr>
        </p:nvSpPr>
        <p:spPr>
          <a:xfrm>
            <a:off x="514524" y="278152"/>
            <a:ext cx="8059579" cy="414377"/>
          </a:xfrm>
          <a:prstGeom prst="rect">
            <a:avLst/>
          </a:prstGeom>
          <a:noFill/>
          <a:ln>
            <a:noFill/>
          </a:ln>
        </p:spPr>
        <p:txBody>
          <a:bodyPr anchorCtr="0" anchor="t" bIns="0" lIns="0" spcFirstLastPara="1" rIns="0" wrap="square" tIns="9025">
            <a:spAutoFit/>
          </a:bodyPr>
          <a:lstStyle/>
          <a:p>
            <a:pPr indent="0" lvl="0" marL="9525" rtl="0" algn="l">
              <a:lnSpc>
                <a:spcPct val="100000"/>
              </a:lnSpc>
              <a:spcBef>
                <a:spcPts val="71"/>
              </a:spcBef>
              <a:spcAft>
                <a:spcPts val="0"/>
              </a:spcAft>
              <a:buSzPts val="2800"/>
              <a:buNone/>
            </a:pPr>
            <a:r>
              <a:rPr lang="en" sz="2550">
                <a:solidFill>
                  <a:srgbClr val="532C61"/>
                </a:solidFill>
              </a:rPr>
              <a:t>COVID-19 commercialization meant many would lose access</a:t>
            </a:r>
            <a:endParaRPr sz="2550"/>
          </a:p>
        </p:txBody>
      </p:sp>
      <p:sp>
        <p:nvSpPr>
          <p:cNvPr id="269" name="Google Shape;269;p10"/>
          <p:cNvSpPr/>
          <p:nvPr/>
        </p:nvSpPr>
        <p:spPr>
          <a:xfrm>
            <a:off x="435483" y="758953"/>
            <a:ext cx="8309610" cy="51892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70" name="Google Shape;270;p10"/>
          <p:cNvSpPr/>
          <p:nvPr/>
        </p:nvSpPr>
        <p:spPr>
          <a:xfrm>
            <a:off x="1545337" y="749809"/>
            <a:ext cx="6052184" cy="58292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71" name="Google Shape;271;p10"/>
          <p:cNvSpPr txBox="1"/>
          <p:nvPr/>
        </p:nvSpPr>
        <p:spPr>
          <a:xfrm>
            <a:off x="454913" y="778383"/>
            <a:ext cx="8229600" cy="396743"/>
          </a:xfrm>
          <a:prstGeom prst="rect">
            <a:avLst/>
          </a:prstGeom>
          <a:solidFill>
            <a:srgbClr val="FFF3D1"/>
          </a:solidFill>
          <a:ln>
            <a:noFill/>
          </a:ln>
        </p:spPr>
        <p:txBody>
          <a:bodyPr anchorCtr="0" anchor="t" bIns="0" lIns="0" spcFirstLastPara="1" rIns="0" wrap="square" tIns="27125">
            <a:spAutoFit/>
          </a:bodyPr>
          <a:lstStyle/>
          <a:p>
            <a:pPr indent="0" lvl="0" marL="0" marR="31908"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When COVID-19 vaccines and treatments were moved to the commercial market in Fall 2023,</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25-30 million uninsured adults </a:t>
            </a:r>
            <a:r>
              <a:rPr b="0" i="0" lang="en" sz="1200" u="none" cap="none" strike="noStrike">
                <a:solidFill>
                  <a:srgbClr val="000000"/>
                </a:solidFill>
                <a:latin typeface="Calibri"/>
                <a:ea typeface="Calibri"/>
                <a:cs typeface="Calibri"/>
                <a:sym typeface="Calibri"/>
              </a:rPr>
              <a:t>would have lost access to affordable vaccines.</a:t>
            </a:r>
            <a:endParaRPr b="0" i="0" sz="1200" u="none" cap="none" strike="noStrike">
              <a:solidFill>
                <a:srgbClr val="000000"/>
              </a:solidFill>
              <a:latin typeface="Calibri"/>
              <a:ea typeface="Calibri"/>
              <a:cs typeface="Calibri"/>
              <a:sym typeface="Calibri"/>
            </a:endParaRPr>
          </a:p>
        </p:txBody>
      </p:sp>
      <p:sp>
        <p:nvSpPr>
          <p:cNvPr id="272" name="Google Shape;272;p10"/>
          <p:cNvSpPr/>
          <p:nvPr/>
        </p:nvSpPr>
        <p:spPr>
          <a:xfrm>
            <a:off x="2673935" y="1757811"/>
            <a:ext cx="803434" cy="1270159"/>
          </a:xfrm>
          <a:custGeom>
            <a:rect b="b" l="l" r="r" t="t"/>
            <a:pathLst>
              <a:path extrusionOk="0" h="1693545" w="1071245">
                <a:moveTo>
                  <a:pt x="0" y="0"/>
                </a:moveTo>
                <a:lnTo>
                  <a:pt x="0" y="1692973"/>
                </a:lnTo>
                <a:lnTo>
                  <a:pt x="1070622" y="381508"/>
                </a:lnTo>
                <a:lnTo>
                  <a:pt x="1030773" y="349961"/>
                </a:lnTo>
                <a:lnTo>
                  <a:pt x="990094" y="319696"/>
                </a:lnTo>
                <a:lnTo>
                  <a:pt x="948617" y="290724"/>
                </a:lnTo>
                <a:lnTo>
                  <a:pt x="906372" y="263055"/>
                </a:lnTo>
                <a:lnTo>
                  <a:pt x="863393" y="236701"/>
                </a:lnTo>
                <a:lnTo>
                  <a:pt x="819709" y="211673"/>
                </a:lnTo>
                <a:lnTo>
                  <a:pt x="775354" y="187983"/>
                </a:lnTo>
                <a:lnTo>
                  <a:pt x="730358" y="165641"/>
                </a:lnTo>
                <a:lnTo>
                  <a:pt x="684752" y="144659"/>
                </a:lnTo>
                <a:lnTo>
                  <a:pt x="638570" y="125048"/>
                </a:lnTo>
                <a:lnTo>
                  <a:pt x="591841" y="106820"/>
                </a:lnTo>
                <a:lnTo>
                  <a:pt x="544598" y="89985"/>
                </a:lnTo>
                <a:lnTo>
                  <a:pt x="496872" y="74555"/>
                </a:lnTo>
                <a:lnTo>
                  <a:pt x="448695" y="60542"/>
                </a:lnTo>
                <a:lnTo>
                  <a:pt x="400098" y="47955"/>
                </a:lnTo>
                <a:lnTo>
                  <a:pt x="351113" y="36807"/>
                </a:lnTo>
                <a:lnTo>
                  <a:pt x="301771" y="27110"/>
                </a:lnTo>
                <a:lnTo>
                  <a:pt x="252104" y="18873"/>
                </a:lnTo>
                <a:lnTo>
                  <a:pt x="202144" y="12108"/>
                </a:lnTo>
                <a:lnTo>
                  <a:pt x="151922" y="6828"/>
                </a:lnTo>
                <a:lnTo>
                  <a:pt x="101469" y="3042"/>
                </a:lnTo>
                <a:lnTo>
                  <a:pt x="50818" y="762"/>
                </a:lnTo>
                <a:lnTo>
                  <a:pt x="0" y="0"/>
                </a:lnTo>
                <a:close/>
              </a:path>
            </a:pathLst>
          </a:custGeom>
          <a:solidFill>
            <a:srgbClr val="79003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73" name="Google Shape;273;p10"/>
          <p:cNvSpPr/>
          <p:nvPr/>
        </p:nvSpPr>
        <p:spPr>
          <a:xfrm>
            <a:off x="2748999" y="2091265"/>
            <a:ext cx="979170" cy="983933"/>
          </a:xfrm>
          <a:custGeom>
            <a:rect b="b" l="l" r="r" t="t"/>
            <a:pathLst>
              <a:path extrusionOk="0" h="1311910" w="1305560">
                <a:moveTo>
                  <a:pt x="1070622" y="0"/>
                </a:moveTo>
                <a:lnTo>
                  <a:pt x="0" y="1311465"/>
                </a:lnTo>
                <a:lnTo>
                  <a:pt x="1305534" y="233616"/>
                </a:lnTo>
                <a:lnTo>
                  <a:pt x="1274832" y="197469"/>
                </a:lnTo>
                <a:lnTo>
                  <a:pt x="1243144" y="162213"/>
                </a:lnTo>
                <a:lnTo>
                  <a:pt x="1210490" y="127869"/>
                </a:lnTo>
                <a:lnTo>
                  <a:pt x="1176891" y="94456"/>
                </a:lnTo>
                <a:lnTo>
                  <a:pt x="1142366" y="61994"/>
                </a:lnTo>
                <a:lnTo>
                  <a:pt x="1106937" y="30502"/>
                </a:lnTo>
                <a:lnTo>
                  <a:pt x="1070622" y="0"/>
                </a:lnTo>
                <a:close/>
              </a:path>
            </a:pathLst>
          </a:custGeom>
          <a:solidFill>
            <a:srgbClr val="FFE1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74" name="Google Shape;274;p10"/>
          <p:cNvSpPr/>
          <p:nvPr/>
        </p:nvSpPr>
        <p:spPr>
          <a:xfrm>
            <a:off x="2794952" y="2336557"/>
            <a:ext cx="1268254" cy="808673"/>
          </a:xfrm>
          <a:custGeom>
            <a:rect b="b" l="l" r="r" t="t"/>
            <a:pathLst>
              <a:path extrusionOk="0" h="1078229" w="1691004">
                <a:moveTo>
                  <a:pt x="1305534" y="0"/>
                </a:moveTo>
                <a:lnTo>
                  <a:pt x="0" y="1077849"/>
                </a:lnTo>
                <a:lnTo>
                  <a:pt x="1690395" y="984427"/>
                </a:lnTo>
                <a:lnTo>
                  <a:pt x="1686965" y="935329"/>
                </a:lnTo>
                <a:lnTo>
                  <a:pt x="1682122" y="886456"/>
                </a:lnTo>
                <a:lnTo>
                  <a:pt x="1675877" y="837837"/>
                </a:lnTo>
                <a:lnTo>
                  <a:pt x="1668240" y="789499"/>
                </a:lnTo>
                <a:lnTo>
                  <a:pt x="1659223" y="741471"/>
                </a:lnTo>
                <a:lnTo>
                  <a:pt x="1648837" y="693782"/>
                </a:lnTo>
                <a:lnTo>
                  <a:pt x="1637093" y="646459"/>
                </a:lnTo>
                <a:lnTo>
                  <a:pt x="1624003" y="599533"/>
                </a:lnTo>
                <a:lnTo>
                  <a:pt x="1609576" y="553030"/>
                </a:lnTo>
                <a:lnTo>
                  <a:pt x="1593825" y="506979"/>
                </a:lnTo>
                <a:lnTo>
                  <a:pt x="1576760" y="461410"/>
                </a:lnTo>
                <a:lnTo>
                  <a:pt x="1558393" y="416349"/>
                </a:lnTo>
                <a:lnTo>
                  <a:pt x="1538734" y="371826"/>
                </a:lnTo>
                <a:lnTo>
                  <a:pt x="1517796" y="327869"/>
                </a:lnTo>
                <a:lnTo>
                  <a:pt x="1495588" y="284506"/>
                </a:lnTo>
                <a:lnTo>
                  <a:pt x="1472123" y="241766"/>
                </a:lnTo>
                <a:lnTo>
                  <a:pt x="1447410" y="199678"/>
                </a:lnTo>
                <a:lnTo>
                  <a:pt x="1421462" y="158269"/>
                </a:lnTo>
                <a:lnTo>
                  <a:pt x="1394289" y="117568"/>
                </a:lnTo>
                <a:lnTo>
                  <a:pt x="1365903" y="77604"/>
                </a:lnTo>
                <a:lnTo>
                  <a:pt x="1336314" y="38405"/>
                </a:lnTo>
                <a:lnTo>
                  <a:pt x="1305534" y="0"/>
                </a:lnTo>
                <a:close/>
              </a:path>
            </a:pathLst>
          </a:custGeom>
          <a:solidFill>
            <a:srgbClr val="A79E7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75" name="Google Shape;275;p10"/>
          <p:cNvSpPr/>
          <p:nvPr/>
        </p:nvSpPr>
        <p:spPr>
          <a:xfrm>
            <a:off x="2767628" y="3271592"/>
            <a:ext cx="1270159" cy="1310164"/>
          </a:xfrm>
          <a:custGeom>
            <a:rect b="b" l="l" r="r" t="t"/>
            <a:pathLst>
              <a:path extrusionOk="0" h="1746885" w="1693545">
                <a:moveTo>
                  <a:pt x="1690395" y="0"/>
                </a:moveTo>
                <a:lnTo>
                  <a:pt x="0" y="93421"/>
                </a:lnTo>
                <a:lnTo>
                  <a:pt x="366293" y="1746300"/>
                </a:lnTo>
                <a:lnTo>
                  <a:pt x="413615" y="1735107"/>
                </a:lnTo>
                <a:lnTo>
                  <a:pt x="460347" y="1722643"/>
                </a:lnTo>
                <a:lnTo>
                  <a:pt x="506473" y="1708931"/>
                </a:lnTo>
                <a:lnTo>
                  <a:pt x="551975" y="1693992"/>
                </a:lnTo>
                <a:lnTo>
                  <a:pt x="596839" y="1677846"/>
                </a:lnTo>
                <a:lnTo>
                  <a:pt x="641047" y="1660516"/>
                </a:lnTo>
                <a:lnTo>
                  <a:pt x="684584" y="1642022"/>
                </a:lnTo>
                <a:lnTo>
                  <a:pt x="727434" y="1622386"/>
                </a:lnTo>
                <a:lnTo>
                  <a:pt x="769580" y="1601630"/>
                </a:lnTo>
                <a:lnTo>
                  <a:pt x="811007" y="1579774"/>
                </a:lnTo>
                <a:lnTo>
                  <a:pt x="851697" y="1556840"/>
                </a:lnTo>
                <a:lnTo>
                  <a:pt x="891636" y="1532849"/>
                </a:lnTo>
                <a:lnTo>
                  <a:pt x="930806" y="1507822"/>
                </a:lnTo>
                <a:lnTo>
                  <a:pt x="969192" y="1481781"/>
                </a:lnTo>
                <a:lnTo>
                  <a:pt x="1006777" y="1454747"/>
                </a:lnTo>
                <a:lnTo>
                  <a:pt x="1043546" y="1426742"/>
                </a:lnTo>
                <a:lnTo>
                  <a:pt x="1079482" y="1397786"/>
                </a:lnTo>
                <a:lnTo>
                  <a:pt x="1114568" y="1367901"/>
                </a:lnTo>
                <a:lnTo>
                  <a:pt x="1148790" y="1337109"/>
                </a:lnTo>
                <a:lnTo>
                  <a:pt x="1182130" y="1305430"/>
                </a:lnTo>
                <a:lnTo>
                  <a:pt x="1214573" y="1272886"/>
                </a:lnTo>
                <a:lnTo>
                  <a:pt x="1246103" y="1239498"/>
                </a:lnTo>
                <a:lnTo>
                  <a:pt x="1276702" y="1205288"/>
                </a:lnTo>
                <a:lnTo>
                  <a:pt x="1306356" y="1170277"/>
                </a:lnTo>
                <a:lnTo>
                  <a:pt x="1335047" y="1134485"/>
                </a:lnTo>
                <a:lnTo>
                  <a:pt x="1362760" y="1097936"/>
                </a:lnTo>
                <a:lnTo>
                  <a:pt x="1389479" y="1060649"/>
                </a:lnTo>
                <a:lnTo>
                  <a:pt x="1415187" y="1022646"/>
                </a:lnTo>
                <a:lnTo>
                  <a:pt x="1439868" y="983949"/>
                </a:lnTo>
                <a:lnTo>
                  <a:pt x="1463507" y="944578"/>
                </a:lnTo>
                <a:lnTo>
                  <a:pt x="1486087" y="904555"/>
                </a:lnTo>
                <a:lnTo>
                  <a:pt x="1507591" y="863902"/>
                </a:lnTo>
                <a:lnTo>
                  <a:pt x="1528004" y="822639"/>
                </a:lnTo>
                <a:lnTo>
                  <a:pt x="1547309" y="780788"/>
                </a:lnTo>
                <a:lnTo>
                  <a:pt x="1565491" y="738370"/>
                </a:lnTo>
                <a:lnTo>
                  <a:pt x="1582533" y="695407"/>
                </a:lnTo>
                <a:lnTo>
                  <a:pt x="1598419" y="651920"/>
                </a:lnTo>
                <a:lnTo>
                  <a:pt x="1613133" y="607930"/>
                </a:lnTo>
                <a:lnTo>
                  <a:pt x="1626658" y="563459"/>
                </a:lnTo>
                <a:lnTo>
                  <a:pt x="1638979" y="518527"/>
                </a:lnTo>
                <a:lnTo>
                  <a:pt x="1650079" y="473156"/>
                </a:lnTo>
                <a:lnTo>
                  <a:pt x="1659943" y="427368"/>
                </a:lnTo>
                <a:lnTo>
                  <a:pt x="1668554" y="381184"/>
                </a:lnTo>
                <a:lnTo>
                  <a:pt x="1675895" y="334624"/>
                </a:lnTo>
                <a:lnTo>
                  <a:pt x="1681952" y="287711"/>
                </a:lnTo>
                <a:lnTo>
                  <a:pt x="1686707" y="240466"/>
                </a:lnTo>
                <a:lnTo>
                  <a:pt x="1690144" y="192909"/>
                </a:lnTo>
                <a:lnTo>
                  <a:pt x="1692248" y="145063"/>
                </a:lnTo>
                <a:lnTo>
                  <a:pt x="1693002" y="96949"/>
                </a:lnTo>
                <a:lnTo>
                  <a:pt x="1692389" y="48587"/>
                </a:lnTo>
                <a:lnTo>
                  <a:pt x="1690395" y="0"/>
                </a:lnTo>
                <a:close/>
              </a:path>
            </a:pathLst>
          </a:custGeom>
          <a:solidFill>
            <a:srgbClr val="532C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76" name="Google Shape;276;p10"/>
          <p:cNvSpPr/>
          <p:nvPr/>
        </p:nvSpPr>
        <p:spPr>
          <a:xfrm>
            <a:off x="1133800" y="1971292"/>
            <a:ext cx="1544954" cy="2539841"/>
          </a:xfrm>
          <a:custGeom>
            <a:rect b="b" l="l" r="r" t="t"/>
            <a:pathLst>
              <a:path extrusionOk="0" h="3386454" w="2059939">
                <a:moveTo>
                  <a:pt x="1693317" y="0"/>
                </a:moveTo>
                <a:lnTo>
                  <a:pt x="1640549" y="822"/>
                </a:lnTo>
                <a:lnTo>
                  <a:pt x="1587864" y="3287"/>
                </a:lnTo>
                <a:lnTo>
                  <a:pt x="1535299" y="7390"/>
                </a:lnTo>
                <a:lnTo>
                  <a:pt x="1482894" y="13127"/>
                </a:lnTo>
                <a:lnTo>
                  <a:pt x="1430688" y="20493"/>
                </a:lnTo>
                <a:lnTo>
                  <a:pt x="1378718" y="29483"/>
                </a:lnTo>
                <a:lnTo>
                  <a:pt x="1327023" y="40093"/>
                </a:lnTo>
                <a:lnTo>
                  <a:pt x="1280109" y="51180"/>
                </a:lnTo>
                <a:lnTo>
                  <a:pt x="1233809" y="63497"/>
                </a:lnTo>
                <a:lnTo>
                  <a:pt x="1188137" y="77023"/>
                </a:lnTo>
                <a:lnTo>
                  <a:pt x="1143106" y="91736"/>
                </a:lnTo>
                <a:lnTo>
                  <a:pt x="1098731" y="107616"/>
                </a:lnTo>
                <a:lnTo>
                  <a:pt x="1055024" y="124640"/>
                </a:lnTo>
                <a:lnTo>
                  <a:pt x="1011999" y="142789"/>
                </a:lnTo>
                <a:lnTo>
                  <a:pt x="969670" y="162040"/>
                </a:lnTo>
                <a:lnTo>
                  <a:pt x="928051" y="182372"/>
                </a:lnTo>
                <a:lnTo>
                  <a:pt x="887155" y="203763"/>
                </a:lnTo>
                <a:lnTo>
                  <a:pt x="846995" y="226194"/>
                </a:lnTo>
                <a:lnTo>
                  <a:pt x="807585" y="249641"/>
                </a:lnTo>
                <a:lnTo>
                  <a:pt x="768939" y="274084"/>
                </a:lnTo>
                <a:lnTo>
                  <a:pt x="731071" y="299502"/>
                </a:lnTo>
                <a:lnTo>
                  <a:pt x="693993" y="325873"/>
                </a:lnTo>
                <a:lnTo>
                  <a:pt x="657719" y="353176"/>
                </a:lnTo>
                <a:lnTo>
                  <a:pt x="622264" y="381390"/>
                </a:lnTo>
                <a:lnTo>
                  <a:pt x="587640" y="410493"/>
                </a:lnTo>
                <a:lnTo>
                  <a:pt x="553861" y="440464"/>
                </a:lnTo>
                <a:lnTo>
                  <a:pt x="520942" y="471282"/>
                </a:lnTo>
                <a:lnTo>
                  <a:pt x="488894" y="502925"/>
                </a:lnTo>
                <a:lnTo>
                  <a:pt x="457732" y="535372"/>
                </a:lnTo>
                <a:lnTo>
                  <a:pt x="427470" y="568602"/>
                </a:lnTo>
                <a:lnTo>
                  <a:pt x="398121" y="602594"/>
                </a:lnTo>
                <a:lnTo>
                  <a:pt x="369698" y="637326"/>
                </a:lnTo>
                <a:lnTo>
                  <a:pt x="342216" y="672777"/>
                </a:lnTo>
                <a:lnTo>
                  <a:pt x="315688" y="708925"/>
                </a:lnTo>
                <a:lnTo>
                  <a:pt x="290126" y="745750"/>
                </a:lnTo>
                <a:lnTo>
                  <a:pt x="265546" y="783229"/>
                </a:lnTo>
                <a:lnTo>
                  <a:pt x="241960" y="821342"/>
                </a:lnTo>
                <a:lnTo>
                  <a:pt x="219383" y="860068"/>
                </a:lnTo>
                <a:lnTo>
                  <a:pt x="197827" y="899385"/>
                </a:lnTo>
                <a:lnTo>
                  <a:pt x="177306" y="939271"/>
                </a:lnTo>
                <a:lnTo>
                  <a:pt x="157834" y="979706"/>
                </a:lnTo>
                <a:lnTo>
                  <a:pt x="139424" y="1020668"/>
                </a:lnTo>
                <a:lnTo>
                  <a:pt x="122091" y="1062136"/>
                </a:lnTo>
                <a:lnTo>
                  <a:pt x="105847" y="1104088"/>
                </a:lnTo>
                <a:lnTo>
                  <a:pt x="90706" y="1146504"/>
                </a:lnTo>
                <a:lnTo>
                  <a:pt x="76681" y="1189361"/>
                </a:lnTo>
                <a:lnTo>
                  <a:pt x="63787" y="1232639"/>
                </a:lnTo>
                <a:lnTo>
                  <a:pt x="52037" y="1276317"/>
                </a:lnTo>
                <a:lnTo>
                  <a:pt x="41445" y="1320372"/>
                </a:lnTo>
                <a:lnTo>
                  <a:pt x="32023" y="1364784"/>
                </a:lnTo>
                <a:lnTo>
                  <a:pt x="23786" y="1409531"/>
                </a:lnTo>
                <a:lnTo>
                  <a:pt x="16747" y="1454593"/>
                </a:lnTo>
                <a:lnTo>
                  <a:pt x="10920" y="1499947"/>
                </a:lnTo>
                <a:lnTo>
                  <a:pt x="6318" y="1545573"/>
                </a:lnTo>
                <a:lnTo>
                  <a:pt x="2955" y="1591449"/>
                </a:lnTo>
                <a:lnTo>
                  <a:pt x="844" y="1637554"/>
                </a:lnTo>
                <a:lnTo>
                  <a:pt x="0" y="1683866"/>
                </a:lnTo>
                <a:lnTo>
                  <a:pt x="435" y="1730364"/>
                </a:lnTo>
                <a:lnTo>
                  <a:pt x="2163" y="1777028"/>
                </a:lnTo>
                <a:lnTo>
                  <a:pt x="5198" y="1823835"/>
                </a:lnTo>
                <a:lnTo>
                  <a:pt x="9553" y="1870764"/>
                </a:lnTo>
                <a:lnTo>
                  <a:pt x="15243" y="1917795"/>
                </a:lnTo>
                <a:lnTo>
                  <a:pt x="22279" y="1964905"/>
                </a:lnTo>
                <a:lnTo>
                  <a:pt x="30677" y="2012073"/>
                </a:lnTo>
                <a:lnTo>
                  <a:pt x="40450" y="2059279"/>
                </a:lnTo>
                <a:lnTo>
                  <a:pt x="51536" y="2106193"/>
                </a:lnTo>
                <a:lnTo>
                  <a:pt x="63852" y="2152492"/>
                </a:lnTo>
                <a:lnTo>
                  <a:pt x="77377" y="2198164"/>
                </a:lnTo>
                <a:lnTo>
                  <a:pt x="92090" y="2243194"/>
                </a:lnTo>
                <a:lnTo>
                  <a:pt x="107969" y="2287569"/>
                </a:lnTo>
                <a:lnTo>
                  <a:pt x="124993" y="2331275"/>
                </a:lnTo>
                <a:lnTo>
                  <a:pt x="143141" y="2374299"/>
                </a:lnTo>
                <a:lnTo>
                  <a:pt x="162391" y="2416627"/>
                </a:lnTo>
                <a:lnTo>
                  <a:pt x="182723" y="2458246"/>
                </a:lnTo>
                <a:lnTo>
                  <a:pt x="204114" y="2499142"/>
                </a:lnTo>
                <a:lnTo>
                  <a:pt x="226544" y="2539302"/>
                </a:lnTo>
                <a:lnTo>
                  <a:pt x="249991" y="2578711"/>
                </a:lnTo>
                <a:lnTo>
                  <a:pt x="274434" y="2617356"/>
                </a:lnTo>
                <a:lnTo>
                  <a:pt x="299851" y="2655225"/>
                </a:lnTo>
                <a:lnTo>
                  <a:pt x="326222" y="2692302"/>
                </a:lnTo>
                <a:lnTo>
                  <a:pt x="353525" y="2728575"/>
                </a:lnTo>
                <a:lnTo>
                  <a:pt x="381738" y="2764031"/>
                </a:lnTo>
                <a:lnTo>
                  <a:pt x="410841" y="2798654"/>
                </a:lnTo>
                <a:lnTo>
                  <a:pt x="440811" y="2832432"/>
                </a:lnTo>
                <a:lnTo>
                  <a:pt x="471629" y="2865352"/>
                </a:lnTo>
                <a:lnTo>
                  <a:pt x="503272" y="2897399"/>
                </a:lnTo>
                <a:lnTo>
                  <a:pt x="535719" y="2928561"/>
                </a:lnTo>
                <a:lnTo>
                  <a:pt x="568949" y="2958823"/>
                </a:lnTo>
                <a:lnTo>
                  <a:pt x="602940" y="2988172"/>
                </a:lnTo>
                <a:lnTo>
                  <a:pt x="637672" y="3016595"/>
                </a:lnTo>
                <a:lnTo>
                  <a:pt x="673122" y="3044077"/>
                </a:lnTo>
                <a:lnTo>
                  <a:pt x="709270" y="3070605"/>
                </a:lnTo>
                <a:lnTo>
                  <a:pt x="746095" y="3096166"/>
                </a:lnTo>
                <a:lnTo>
                  <a:pt x="783574" y="3120747"/>
                </a:lnTo>
                <a:lnTo>
                  <a:pt x="821687" y="3144332"/>
                </a:lnTo>
                <a:lnTo>
                  <a:pt x="860413" y="3166910"/>
                </a:lnTo>
                <a:lnTo>
                  <a:pt x="899729" y="3188466"/>
                </a:lnTo>
                <a:lnTo>
                  <a:pt x="939616" y="3208987"/>
                </a:lnTo>
                <a:lnTo>
                  <a:pt x="980050" y="3228459"/>
                </a:lnTo>
                <a:lnTo>
                  <a:pt x="1021012" y="3246869"/>
                </a:lnTo>
                <a:lnTo>
                  <a:pt x="1062480" y="3264203"/>
                </a:lnTo>
                <a:lnTo>
                  <a:pt x="1104432" y="3280447"/>
                </a:lnTo>
                <a:lnTo>
                  <a:pt x="1146848" y="3295588"/>
                </a:lnTo>
                <a:lnTo>
                  <a:pt x="1189705" y="3309612"/>
                </a:lnTo>
                <a:lnTo>
                  <a:pt x="1232983" y="3322507"/>
                </a:lnTo>
                <a:lnTo>
                  <a:pt x="1276660" y="3334257"/>
                </a:lnTo>
                <a:lnTo>
                  <a:pt x="1320716" y="3344850"/>
                </a:lnTo>
                <a:lnTo>
                  <a:pt x="1365128" y="3354272"/>
                </a:lnTo>
                <a:lnTo>
                  <a:pt x="1409875" y="3362510"/>
                </a:lnTo>
                <a:lnTo>
                  <a:pt x="1454937" y="3369549"/>
                </a:lnTo>
                <a:lnTo>
                  <a:pt x="1500291" y="3375376"/>
                </a:lnTo>
                <a:lnTo>
                  <a:pt x="1545917" y="3379979"/>
                </a:lnTo>
                <a:lnTo>
                  <a:pt x="1591793" y="3383342"/>
                </a:lnTo>
                <a:lnTo>
                  <a:pt x="1637897" y="3385453"/>
                </a:lnTo>
                <a:lnTo>
                  <a:pt x="1684210" y="3386298"/>
                </a:lnTo>
                <a:lnTo>
                  <a:pt x="1730708" y="3385864"/>
                </a:lnTo>
                <a:lnTo>
                  <a:pt x="1777372" y="3384136"/>
                </a:lnTo>
                <a:lnTo>
                  <a:pt x="1824179" y="3381101"/>
                </a:lnTo>
                <a:lnTo>
                  <a:pt x="1871108" y="3376747"/>
                </a:lnTo>
                <a:lnTo>
                  <a:pt x="1918138" y="3371058"/>
                </a:lnTo>
                <a:lnTo>
                  <a:pt x="1965249" y="3364022"/>
                </a:lnTo>
                <a:lnTo>
                  <a:pt x="2012417" y="3355624"/>
                </a:lnTo>
                <a:lnTo>
                  <a:pt x="2059623" y="3345853"/>
                </a:lnTo>
                <a:lnTo>
                  <a:pt x="1693317" y="1692973"/>
                </a:lnTo>
                <a:lnTo>
                  <a:pt x="1693317" y="0"/>
                </a:lnTo>
                <a:close/>
              </a:path>
            </a:pathLst>
          </a:custGeom>
          <a:solidFill>
            <a:srgbClr val="8A9B9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77" name="Google Shape;277;p10"/>
          <p:cNvSpPr txBox="1"/>
          <p:nvPr/>
        </p:nvSpPr>
        <p:spPr>
          <a:xfrm>
            <a:off x="4149648" y="2557355"/>
            <a:ext cx="222409" cy="14811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900"/>
              <a:buFont typeface="Arial"/>
              <a:buNone/>
            </a:pPr>
            <a:r>
              <a:rPr b="0" i="0" lang="en" sz="900" u="none" cap="none" strike="noStrike">
                <a:solidFill>
                  <a:srgbClr val="16468F"/>
                </a:solidFill>
                <a:latin typeface="Calibri"/>
                <a:ea typeface="Calibri"/>
                <a:cs typeface="Calibri"/>
                <a:sym typeface="Calibri"/>
              </a:rPr>
              <a:t>23.0</a:t>
            </a:r>
            <a:endParaRPr b="0" i="0" sz="900" u="none" cap="none" strike="noStrike">
              <a:solidFill>
                <a:srgbClr val="000000"/>
              </a:solidFill>
              <a:latin typeface="Calibri"/>
              <a:ea typeface="Calibri"/>
              <a:cs typeface="Calibri"/>
              <a:sym typeface="Calibri"/>
            </a:endParaRPr>
          </a:p>
        </p:txBody>
      </p:sp>
      <p:sp>
        <p:nvSpPr>
          <p:cNvPr id="278" name="Google Shape;278;p10"/>
          <p:cNvSpPr txBox="1"/>
          <p:nvPr/>
        </p:nvSpPr>
        <p:spPr>
          <a:xfrm>
            <a:off x="3851895" y="4118350"/>
            <a:ext cx="222409" cy="14811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900"/>
              <a:buFont typeface="Arial"/>
              <a:buNone/>
            </a:pPr>
            <a:r>
              <a:rPr b="0" i="0" lang="en" sz="900" u="none" cap="none" strike="noStrike">
                <a:solidFill>
                  <a:srgbClr val="16468F"/>
                </a:solidFill>
                <a:latin typeface="Calibri"/>
                <a:ea typeface="Calibri"/>
                <a:cs typeface="Calibri"/>
                <a:sym typeface="Calibri"/>
              </a:rPr>
              <a:t>51.0</a:t>
            </a:r>
            <a:endParaRPr b="0" i="0" sz="900" u="none" cap="none" strike="noStrike">
              <a:solidFill>
                <a:srgbClr val="000000"/>
              </a:solidFill>
              <a:latin typeface="Calibri"/>
              <a:ea typeface="Calibri"/>
              <a:cs typeface="Calibri"/>
              <a:sym typeface="Calibri"/>
            </a:endParaRPr>
          </a:p>
        </p:txBody>
      </p:sp>
      <p:sp>
        <p:nvSpPr>
          <p:cNvPr id="279" name="Google Shape;279;p10"/>
          <p:cNvSpPr txBox="1"/>
          <p:nvPr/>
        </p:nvSpPr>
        <p:spPr>
          <a:xfrm>
            <a:off x="774940" y="3309220"/>
            <a:ext cx="280511" cy="14811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900"/>
              <a:buFont typeface="Arial"/>
              <a:buNone/>
            </a:pPr>
            <a:r>
              <a:rPr b="0" i="0" lang="en" sz="900" u="none" cap="none" strike="noStrike">
                <a:solidFill>
                  <a:srgbClr val="16468F"/>
                </a:solidFill>
                <a:latin typeface="Calibri"/>
                <a:ea typeface="Calibri"/>
                <a:cs typeface="Calibri"/>
                <a:sym typeface="Calibri"/>
              </a:rPr>
              <a:t>121.7</a:t>
            </a:r>
            <a:endParaRPr b="0" i="0" sz="900" u="none" cap="none" strike="noStrike">
              <a:solidFill>
                <a:srgbClr val="000000"/>
              </a:solidFill>
              <a:latin typeface="Calibri"/>
              <a:ea typeface="Calibri"/>
              <a:cs typeface="Calibri"/>
              <a:sym typeface="Calibri"/>
            </a:endParaRPr>
          </a:p>
        </p:txBody>
      </p:sp>
      <p:sp>
        <p:nvSpPr>
          <p:cNvPr id="280" name="Google Shape;280;p10"/>
          <p:cNvSpPr/>
          <p:nvPr/>
        </p:nvSpPr>
        <p:spPr>
          <a:xfrm>
            <a:off x="4652009" y="1847087"/>
            <a:ext cx="62865" cy="62865"/>
          </a:xfrm>
          <a:custGeom>
            <a:rect b="b" l="l" r="r" t="t"/>
            <a:pathLst>
              <a:path extrusionOk="0" h="83819" w="83820">
                <a:moveTo>
                  <a:pt x="0" y="0"/>
                </a:moveTo>
                <a:lnTo>
                  <a:pt x="83820" y="0"/>
                </a:lnTo>
                <a:lnTo>
                  <a:pt x="83820" y="83820"/>
                </a:lnTo>
                <a:lnTo>
                  <a:pt x="0" y="83820"/>
                </a:lnTo>
                <a:lnTo>
                  <a:pt x="0" y="0"/>
                </a:lnTo>
                <a:close/>
              </a:path>
            </a:pathLst>
          </a:custGeom>
          <a:solidFill>
            <a:srgbClr val="79003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81" name="Google Shape;281;p10"/>
          <p:cNvSpPr txBox="1"/>
          <p:nvPr/>
        </p:nvSpPr>
        <p:spPr>
          <a:xfrm>
            <a:off x="1414150" y="1258706"/>
            <a:ext cx="3837623" cy="823463"/>
          </a:xfrm>
          <a:prstGeom prst="rect">
            <a:avLst/>
          </a:prstGeom>
          <a:noFill/>
          <a:ln>
            <a:noFill/>
          </a:ln>
        </p:spPr>
        <p:txBody>
          <a:bodyPr anchorCtr="0" anchor="t" bIns="0" lIns="0" spcFirstLastPara="1" rIns="0" wrap="square" tIns="10000">
            <a:spAutoFit/>
          </a:bodyPr>
          <a:lstStyle/>
          <a:p>
            <a:pPr indent="0" lvl="0" marL="28575" marR="0" rtl="0" algn="l">
              <a:lnSpc>
                <a:spcPct val="100000"/>
              </a:lnSpc>
              <a:spcBef>
                <a:spcPts val="0"/>
              </a:spcBef>
              <a:spcAft>
                <a:spcPts val="0"/>
              </a:spcAft>
              <a:buClr>
                <a:srgbClr val="000000"/>
              </a:buClr>
              <a:buSzPts val="1500"/>
              <a:buFont typeface="Arial"/>
              <a:buNone/>
            </a:pPr>
            <a:r>
              <a:rPr b="1" i="0" lang="en" sz="1500" u="none" cap="none" strike="noStrike">
                <a:solidFill>
                  <a:srgbClr val="16468F"/>
                </a:solidFill>
                <a:latin typeface="Calibri"/>
                <a:ea typeface="Calibri"/>
                <a:cs typeface="Calibri"/>
                <a:sym typeface="Calibri"/>
              </a:rPr>
              <a:t>Adult Population by Coverage Status (millions)</a:t>
            </a:r>
            <a:r>
              <a:rPr b="1" baseline="30000" i="0" lang="en" sz="1463" u="none" cap="none" strike="noStrike">
                <a:solidFill>
                  <a:srgbClr val="16468F"/>
                </a:solidFill>
                <a:latin typeface="Calibri"/>
                <a:ea typeface="Calibri"/>
                <a:cs typeface="Calibri"/>
                <a:sym typeface="Calibri"/>
              </a:rPr>
              <a:t>1</a:t>
            </a:r>
            <a:endParaRPr b="0" baseline="30000" i="0" sz="1463" u="none" cap="none" strike="noStrike">
              <a:solidFill>
                <a:srgbClr val="000000"/>
              </a:solidFill>
              <a:latin typeface="Calibri"/>
              <a:ea typeface="Calibri"/>
              <a:cs typeface="Calibri"/>
              <a:sym typeface="Calibri"/>
            </a:endParaRPr>
          </a:p>
          <a:p>
            <a:pPr indent="0" lvl="0" marL="0" marR="153353" rtl="0" algn="ctr">
              <a:lnSpc>
                <a:spcPct val="100000"/>
              </a:lnSpc>
              <a:spcBef>
                <a:spcPts val="1001"/>
              </a:spcBef>
              <a:spcAft>
                <a:spcPts val="0"/>
              </a:spcAft>
              <a:buClr>
                <a:srgbClr val="000000"/>
              </a:buClr>
              <a:buSzPts val="900"/>
              <a:buFont typeface="Arial"/>
              <a:buNone/>
            </a:pPr>
            <a:r>
              <a:rPr b="0" i="0" lang="en" sz="900" u="none" cap="none" strike="noStrike">
                <a:solidFill>
                  <a:srgbClr val="16468F"/>
                </a:solidFill>
                <a:latin typeface="Calibri"/>
                <a:ea typeface="Calibri"/>
                <a:cs typeface="Calibri"/>
                <a:sym typeface="Calibri"/>
              </a:rPr>
              <a:t>24.8</a:t>
            </a:r>
            <a:endParaRPr b="0" i="0" sz="900" u="none" cap="none" strike="noStrike">
              <a:solidFill>
                <a:srgbClr val="000000"/>
              </a:solidFill>
              <a:latin typeface="Calibri"/>
              <a:ea typeface="Calibri"/>
              <a:cs typeface="Calibri"/>
              <a:sym typeface="Calibri"/>
            </a:endParaRPr>
          </a:p>
          <a:p>
            <a:pPr indent="0" lvl="0" marL="3299459" marR="0" rtl="0" algn="ctr">
              <a:lnSpc>
                <a:spcPct val="117888"/>
              </a:lnSpc>
              <a:spcBef>
                <a:spcPts val="274"/>
              </a:spcBef>
              <a:spcAft>
                <a:spcPts val="0"/>
              </a:spcAft>
              <a:buClr>
                <a:srgbClr val="000000"/>
              </a:buClr>
              <a:buSzPts val="900"/>
              <a:buFont typeface="Arial"/>
              <a:buNone/>
            </a:pPr>
            <a:r>
              <a:rPr b="0" i="0" lang="en" sz="900" u="none" cap="none" strike="noStrike">
                <a:solidFill>
                  <a:srgbClr val="16468F"/>
                </a:solidFill>
                <a:latin typeface="Calibri"/>
                <a:ea typeface="Calibri"/>
                <a:cs typeface="Calibri"/>
                <a:sym typeface="Calibri"/>
              </a:rPr>
              <a:t>Uninsured</a:t>
            </a:r>
            <a:endParaRPr b="0" i="0" sz="900" u="none" cap="none" strike="noStrike">
              <a:solidFill>
                <a:srgbClr val="000000"/>
              </a:solidFill>
              <a:latin typeface="Calibri"/>
              <a:ea typeface="Calibri"/>
              <a:cs typeface="Calibri"/>
              <a:sym typeface="Calibri"/>
            </a:endParaRPr>
          </a:p>
          <a:p>
            <a:pPr indent="0" lvl="0" marL="926305" marR="0" rtl="0" algn="ctr">
              <a:lnSpc>
                <a:spcPct val="117888"/>
              </a:lnSpc>
              <a:spcBef>
                <a:spcPts val="0"/>
              </a:spcBef>
              <a:spcAft>
                <a:spcPts val="0"/>
              </a:spcAft>
              <a:buClr>
                <a:srgbClr val="000000"/>
              </a:buClr>
              <a:buSzPts val="900"/>
              <a:buFont typeface="Arial"/>
              <a:buNone/>
            </a:pPr>
            <a:r>
              <a:rPr b="0" i="0" lang="en" sz="900" u="none" cap="none" strike="noStrike">
                <a:solidFill>
                  <a:srgbClr val="16468F"/>
                </a:solidFill>
                <a:latin typeface="Calibri"/>
                <a:ea typeface="Calibri"/>
                <a:cs typeface="Calibri"/>
                <a:sym typeface="Calibri"/>
              </a:rPr>
              <a:t>7.1</a:t>
            </a:r>
            <a:endParaRPr b="0" i="0" sz="900" u="none" cap="none" strike="noStrike">
              <a:solidFill>
                <a:srgbClr val="000000"/>
              </a:solidFill>
              <a:latin typeface="Calibri"/>
              <a:ea typeface="Calibri"/>
              <a:cs typeface="Calibri"/>
              <a:sym typeface="Calibri"/>
            </a:endParaRPr>
          </a:p>
        </p:txBody>
      </p:sp>
      <p:sp>
        <p:nvSpPr>
          <p:cNvPr id="282" name="Google Shape;282;p10"/>
          <p:cNvSpPr/>
          <p:nvPr/>
        </p:nvSpPr>
        <p:spPr>
          <a:xfrm>
            <a:off x="4652009" y="2418587"/>
            <a:ext cx="62865" cy="62865"/>
          </a:xfrm>
          <a:custGeom>
            <a:rect b="b" l="l" r="r" t="t"/>
            <a:pathLst>
              <a:path extrusionOk="0" h="83820" w="83820">
                <a:moveTo>
                  <a:pt x="0" y="0"/>
                </a:moveTo>
                <a:lnTo>
                  <a:pt x="83820" y="0"/>
                </a:lnTo>
                <a:lnTo>
                  <a:pt x="83820" y="83820"/>
                </a:lnTo>
                <a:lnTo>
                  <a:pt x="0" y="83820"/>
                </a:lnTo>
                <a:lnTo>
                  <a:pt x="0" y="0"/>
                </a:lnTo>
                <a:close/>
              </a:path>
            </a:pathLst>
          </a:custGeom>
          <a:solidFill>
            <a:srgbClr val="FFE1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83" name="Google Shape;283;p10"/>
          <p:cNvSpPr txBox="1"/>
          <p:nvPr/>
        </p:nvSpPr>
        <p:spPr>
          <a:xfrm>
            <a:off x="4732898" y="2358568"/>
            <a:ext cx="712946" cy="14811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900"/>
              <a:buFont typeface="Arial"/>
              <a:buNone/>
            </a:pPr>
            <a:r>
              <a:rPr b="0" i="0" lang="en" sz="900" u="none" cap="none" strike="noStrike">
                <a:solidFill>
                  <a:srgbClr val="16468F"/>
                </a:solidFill>
                <a:latin typeface="Calibri"/>
                <a:ea typeface="Calibri"/>
                <a:cs typeface="Calibri"/>
                <a:sym typeface="Calibri"/>
              </a:rPr>
              <a:t>Underinsured*</a:t>
            </a:r>
            <a:endParaRPr b="0" i="0" sz="900" u="none" cap="none" strike="noStrike">
              <a:solidFill>
                <a:srgbClr val="000000"/>
              </a:solidFill>
              <a:latin typeface="Calibri"/>
              <a:ea typeface="Calibri"/>
              <a:cs typeface="Calibri"/>
              <a:sym typeface="Calibri"/>
            </a:endParaRPr>
          </a:p>
        </p:txBody>
      </p:sp>
      <p:sp>
        <p:nvSpPr>
          <p:cNvPr id="284" name="Google Shape;284;p10"/>
          <p:cNvSpPr/>
          <p:nvPr/>
        </p:nvSpPr>
        <p:spPr>
          <a:xfrm>
            <a:off x="4652009" y="2990088"/>
            <a:ext cx="62865" cy="62865"/>
          </a:xfrm>
          <a:custGeom>
            <a:rect b="b" l="l" r="r" t="t"/>
            <a:pathLst>
              <a:path extrusionOk="0" h="83820" w="83820">
                <a:moveTo>
                  <a:pt x="0" y="0"/>
                </a:moveTo>
                <a:lnTo>
                  <a:pt x="83820" y="0"/>
                </a:lnTo>
                <a:lnTo>
                  <a:pt x="83820" y="83820"/>
                </a:lnTo>
                <a:lnTo>
                  <a:pt x="0" y="83820"/>
                </a:lnTo>
                <a:lnTo>
                  <a:pt x="0" y="0"/>
                </a:lnTo>
                <a:close/>
              </a:path>
            </a:pathLst>
          </a:custGeom>
          <a:solidFill>
            <a:srgbClr val="A79E7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85" name="Google Shape;285;p10"/>
          <p:cNvSpPr txBox="1"/>
          <p:nvPr/>
        </p:nvSpPr>
        <p:spPr>
          <a:xfrm>
            <a:off x="4732899" y="2930056"/>
            <a:ext cx="1219676" cy="14811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900"/>
              <a:buFont typeface="Arial"/>
              <a:buNone/>
            </a:pPr>
            <a:r>
              <a:rPr b="0" i="0" lang="en" sz="900" u="none" cap="none" strike="noStrike">
                <a:solidFill>
                  <a:srgbClr val="16468F"/>
                </a:solidFill>
                <a:latin typeface="Calibri"/>
                <a:ea typeface="Calibri"/>
                <a:cs typeface="Calibri"/>
                <a:sym typeface="Calibri"/>
              </a:rPr>
              <a:t>Medicaid Enrolled (19-64)</a:t>
            </a:r>
            <a:endParaRPr b="0" i="0" sz="900" u="none" cap="none" strike="noStrike">
              <a:solidFill>
                <a:srgbClr val="000000"/>
              </a:solidFill>
              <a:latin typeface="Calibri"/>
              <a:ea typeface="Calibri"/>
              <a:cs typeface="Calibri"/>
              <a:sym typeface="Calibri"/>
            </a:endParaRPr>
          </a:p>
        </p:txBody>
      </p:sp>
      <p:sp>
        <p:nvSpPr>
          <p:cNvPr id="286" name="Google Shape;286;p10"/>
          <p:cNvSpPr/>
          <p:nvPr/>
        </p:nvSpPr>
        <p:spPr>
          <a:xfrm>
            <a:off x="4652009" y="3561588"/>
            <a:ext cx="62865" cy="62865"/>
          </a:xfrm>
          <a:custGeom>
            <a:rect b="b" l="l" r="r" t="t"/>
            <a:pathLst>
              <a:path extrusionOk="0" h="83820" w="83820">
                <a:moveTo>
                  <a:pt x="0" y="0"/>
                </a:moveTo>
                <a:lnTo>
                  <a:pt x="83820" y="0"/>
                </a:lnTo>
                <a:lnTo>
                  <a:pt x="83820" y="83820"/>
                </a:lnTo>
                <a:lnTo>
                  <a:pt x="0" y="83820"/>
                </a:lnTo>
                <a:lnTo>
                  <a:pt x="0" y="0"/>
                </a:lnTo>
                <a:close/>
              </a:path>
            </a:pathLst>
          </a:custGeom>
          <a:solidFill>
            <a:srgbClr val="532C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87" name="Google Shape;287;p10"/>
          <p:cNvSpPr txBox="1"/>
          <p:nvPr/>
        </p:nvSpPr>
        <p:spPr>
          <a:xfrm>
            <a:off x="4732899" y="3501544"/>
            <a:ext cx="869156" cy="14811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900"/>
              <a:buFont typeface="Arial"/>
              <a:buNone/>
            </a:pPr>
            <a:r>
              <a:rPr b="0" i="0" lang="en" sz="900" u="none" cap="none" strike="noStrike">
                <a:solidFill>
                  <a:srgbClr val="16468F"/>
                </a:solidFill>
                <a:latin typeface="Calibri"/>
                <a:ea typeface="Calibri"/>
                <a:cs typeface="Calibri"/>
                <a:sym typeface="Calibri"/>
              </a:rPr>
              <a:t>Medicare Enrolled</a:t>
            </a:r>
            <a:endParaRPr b="0" i="0" sz="900" u="none" cap="none" strike="noStrike">
              <a:solidFill>
                <a:srgbClr val="000000"/>
              </a:solidFill>
              <a:latin typeface="Calibri"/>
              <a:ea typeface="Calibri"/>
              <a:cs typeface="Calibri"/>
              <a:sym typeface="Calibri"/>
            </a:endParaRPr>
          </a:p>
        </p:txBody>
      </p:sp>
      <p:sp>
        <p:nvSpPr>
          <p:cNvPr id="288" name="Google Shape;288;p10"/>
          <p:cNvSpPr/>
          <p:nvPr/>
        </p:nvSpPr>
        <p:spPr>
          <a:xfrm>
            <a:off x="4652009" y="4133088"/>
            <a:ext cx="62865" cy="62865"/>
          </a:xfrm>
          <a:custGeom>
            <a:rect b="b" l="l" r="r" t="t"/>
            <a:pathLst>
              <a:path extrusionOk="0" h="83820" w="83820">
                <a:moveTo>
                  <a:pt x="0" y="0"/>
                </a:moveTo>
                <a:lnTo>
                  <a:pt x="83820" y="0"/>
                </a:lnTo>
                <a:lnTo>
                  <a:pt x="83820" y="83819"/>
                </a:lnTo>
                <a:lnTo>
                  <a:pt x="0" y="83819"/>
                </a:lnTo>
                <a:lnTo>
                  <a:pt x="0" y="0"/>
                </a:lnTo>
                <a:close/>
              </a:path>
            </a:pathLst>
          </a:custGeom>
          <a:solidFill>
            <a:srgbClr val="8A9B9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89" name="Google Shape;289;p10"/>
          <p:cNvSpPr txBox="1"/>
          <p:nvPr/>
        </p:nvSpPr>
        <p:spPr>
          <a:xfrm>
            <a:off x="4732898" y="4073032"/>
            <a:ext cx="1159193" cy="14811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900"/>
              <a:buFont typeface="Arial"/>
              <a:buNone/>
            </a:pPr>
            <a:r>
              <a:rPr b="0" i="0" lang="en" sz="900" u="none" cap="none" strike="noStrike">
                <a:solidFill>
                  <a:srgbClr val="16468F"/>
                </a:solidFill>
                <a:latin typeface="Calibri"/>
                <a:ea typeface="Calibri"/>
                <a:cs typeface="Calibri"/>
                <a:sym typeface="Calibri"/>
              </a:rPr>
              <a:t>Privately Insured (19-64)</a:t>
            </a:r>
            <a:endParaRPr b="0" i="0" sz="900" u="none" cap="none" strike="noStrike">
              <a:solidFill>
                <a:srgbClr val="000000"/>
              </a:solidFill>
              <a:latin typeface="Calibri"/>
              <a:ea typeface="Calibri"/>
              <a:cs typeface="Calibri"/>
              <a:sym typeface="Calibri"/>
            </a:endParaRPr>
          </a:p>
        </p:txBody>
      </p:sp>
      <p:sp>
        <p:nvSpPr>
          <p:cNvPr id="290" name="Google Shape;290;p10"/>
          <p:cNvSpPr/>
          <p:nvPr/>
        </p:nvSpPr>
        <p:spPr>
          <a:xfrm>
            <a:off x="6217920" y="1415034"/>
            <a:ext cx="2527172" cy="315010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91" name="Google Shape;291;p10"/>
          <p:cNvSpPr/>
          <p:nvPr/>
        </p:nvSpPr>
        <p:spPr>
          <a:xfrm>
            <a:off x="6188202" y="1560196"/>
            <a:ext cx="2626613" cy="290893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92" name="Google Shape;292;p10"/>
          <p:cNvSpPr txBox="1"/>
          <p:nvPr/>
        </p:nvSpPr>
        <p:spPr>
          <a:xfrm>
            <a:off x="6237351" y="1434465"/>
            <a:ext cx="2447449" cy="2891241"/>
          </a:xfrm>
          <a:prstGeom prst="rect">
            <a:avLst/>
          </a:prstGeom>
          <a:solidFill>
            <a:srgbClr val="BDD2F4"/>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75"/>
              <a:buFont typeface="Arial"/>
              <a:buNone/>
            </a:pPr>
            <a:r>
              <a:t/>
            </a:r>
            <a:endParaRPr b="0" i="0" sz="1275" u="none" cap="none" strike="noStrike">
              <a:solidFill>
                <a:srgbClr val="000000"/>
              </a:solidFill>
              <a:latin typeface="Times New Roman"/>
              <a:ea typeface="Times New Roman"/>
              <a:cs typeface="Times New Roman"/>
              <a:sym typeface="Times New Roman"/>
            </a:endParaRPr>
          </a:p>
          <a:p>
            <a:pPr indent="-2379" lvl="0" marL="73343" marR="66675" rtl="0" algn="ctr">
              <a:lnSpc>
                <a:spcPct val="100000"/>
              </a:lnSpc>
              <a:spcBef>
                <a:spcPts val="4"/>
              </a:spcBef>
              <a:spcAft>
                <a:spcPts val="0"/>
              </a:spcAft>
              <a:buClr>
                <a:srgbClr val="000000"/>
              </a:buClr>
              <a:buSzPts val="1350"/>
              <a:buFont typeface="Arial"/>
              <a:buNone/>
            </a:pPr>
            <a:r>
              <a:rPr b="0" i="0" lang="en" sz="1350" u="none" cap="none" strike="noStrike">
                <a:solidFill>
                  <a:srgbClr val="000000"/>
                </a:solidFill>
                <a:latin typeface="Calibri"/>
                <a:ea typeface="Calibri"/>
                <a:cs typeface="Calibri"/>
                <a:sym typeface="Calibri"/>
              </a:rPr>
              <a:t>COVID-19 vaccines </a:t>
            </a:r>
            <a:r>
              <a:rPr b="1" i="0" lang="en" sz="1350" u="none" cap="none" strike="noStrike">
                <a:solidFill>
                  <a:srgbClr val="000000"/>
                </a:solidFill>
                <a:latin typeface="Calibri"/>
                <a:ea typeface="Calibri"/>
                <a:cs typeface="Calibri"/>
                <a:sym typeface="Calibri"/>
              </a:rPr>
              <a:t>were free  regardless of insurance status  during the public health  emergency (PHE) </a:t>
            </a:r>
            <a:r>
              <a:rPr b="0" i="0" lang="en" sz="1350" u="none" cap="none" strike="noStrike">
                <a:solidFill>
                  <a:srgbClr val="000000"/>
                </a:solidFill>
                <a:latin typeface="Calibri"/>
                <a:ea typeface="Calibri"/>
                <a:cs typeface="Calibri"/>
                <a:sym typeface="Calibri"/>
              </a:rPr>
              <a:t>through the  federal program to purchase and  distribute COVID-19 vaccines.</a:t>
            </a:r>
            <a:endParaRPr b="0" i="0" sz="1350" u="none" cap="none" strike="noStrike">
              <a:solidFill>
                <a:srgbClr val="000000"/>
              </a:solidFill>
              <a:latin typeface="Calibri"/>
              <a:ea typeface="Calibri"/>
              <a:cs typeface="Calibri"/>
              <a:sym typeface="Calibri"/>
            </a:endParaRPr>
          </a:p>
          <a:p>
            <a:pPr indent="0" lvl="0" marL="0" marR="0" rtl="0" algn="l">
              <a:lnSpc>
                <a:spcPct val="100000"/>
              </a:lnSpc>
              <a:spcBef>
                <a:spcPts val="15"/>
              </a:spcBef>
              <a:spcAft>
                <a:spcPts val="0"/>
              </a:spcAft>
              <a:buClr>
                <a:srgbClr val="000000"/>
              </a:buClr>
              <a:buSzPts val="1313"/>
              <a:buFont typeface="Arial"/>
              <a:buNone/>
            </a:pPr>
            <a:r>
              <a:t/>
            </a:r>
            <a:endParaRPr b="0" i="0" sz="1313" u="none" cap="none" strike="noStrike">
              <a:solidFill>
                <a:srgbClr val="000000"/>
              </a:solidFill>
              <a:latin typeface="Calibri"/>
              <a:ea typeface="Calibri"/>
              <a:cs typeface="Calibri"/>
              <a:sym typeface="Calibri"/>
            </a:endParaRPr>
          </a:p>
          <a:p>
            <a:pPr indent="0" lvl="0" marL="77629" marR="72390" rtl="0" algn="ctr">
              <a:lnSpc>
                <a:spcPct val="100000"/>
              </a:lnSpc>
              <a:spcBef>
                <a:spcPts val="0"/>
              </a:spcBef>
              <a:spcAft>
                <a:spcPts val="0"/>
              </a:spcAft>
              <a:buClr>
                <a:srgbClr val="000000"/>
              </a:buClr>
              <a:buSzPts val="1350"/>
              <a:buFont typeface="Arial"/>
              <a:buNone/>
            </a:pPr>
            <a:r>
              <a:rPr b="0" i="0" lang="en" sz="1350" u="none" cap="none" strike="noStrike">
                <a:solidFill>
                  <a:srgbClr val="000000"/>
                </a:solidFill>
                <a:latin typeface="Calibri"/>
                <a:ea typeface="Calibri"/>
                <a:cs typeface="Calibri"/>
                <a:sym typeface="Calibri"/>
              </a:rPr>
              <a:t>After the end of the PHE, COVID-  19 vaccines transitioned to the  </a:t>
            </a:r>
            <a:r>
              <a:rPr b="1" i="0" lang="en" sz="1350" u="none" cap="none" strike="noStrike">
                <a:solidFill>
                  <a:srgbClr val="000000"/>
                </a:solidFill>
                <a:latin typeface="Calibri"/>
                <a:ea typeface="Calibri"/>
                <a:cs typeface="Calibri"/>
                <a:sym typeface="Calibri"/>
              </a:rPr>
              <a:t>commercial market without  federal purchasing and  distribution that guaranteed  access </a:t>
            </a:r>
            <a:r>
              <a:rPr b="0" i="0" lang="en" sz="1350" u="none" cap="none" strike="noStrike">
                <a:solidFill>
                  <a:srgbClr val="000000"/>
                </a:solidFill>
                <a:latin typeface="Calibri"/>
                <a:ea typeface="Calibri"/>
                <a:cs typeface="Calibri"/>
                <a:sym typeface="Calibri"/>
              </a:rPr>
              <a:t>for everyone.</a:t>
            </a:r>
            <a:endParaRPr b="0" i="0" sz="1350" u="none" cap="none" strike="noStrike">
              <a:solidFill>
                <a:srgbClr val="000000"/>
              </a:solidFill>
              <a:latin typeface="Calibri"/>
              <a:ea typeface="Calibri"/>
              <a:cs typeface="Calibri"/>
              <a:sym typeface="Calibri"/>
            </a:endParaRPr>
          </a:p>
        </p:txBody>
      </p:sp>
      <p:sp>
        <p:nvSpPr>
          <p:cNvPr id="293" name="Google Shape;293;p10"/>
          <p:cNvSpPr txBox="1"/>
          <p:nvPr/>
        </p:nvSpPr>
        <p:spPr>
          <a:xfrm>
            <a:off x="8561759" y="4819222"/>
            <a:ext cx="77153" cy="14811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900"/>
              <a:buFont typeface="Arial"/>
              <a:buNone/>
            </a:pPr>
            <a:r>
              <a:rPr b="0" i="0" lang="en" sz="900" u="none" cap="none" strike="noStrike">
                <a:solidFill>
                  <a:srgbClr val="888888"/>
                </a:solidFill>
                <a:latin typeface="Calibri"/>
                <a:ea typeface="Calibri"/>
                <a:cs typeface="Calibri"/>
                <a:sym typeface="Calibri"/>
              </a:rPr>
              <a:t>6</a:t>
            </a:r>
            <a:endParaRPr b="0" i="0" sz="900" u="none" cap="none" strike="noStrike">
              <a:solidFill>
                <a:srgbClr val="000000"/>
              </a:solidFill>
              <a:latin typeface="Calibri"/>
              <a:ea typeface="Calibri"/>
              <a:cs typeface="Calibri"/>
              <a:sym typeface="Calibri"/>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2"/>
          <p:cNvSpPr txBox="1"/>
          <p:nvPr>
            <p:ph type="title"/>
          </p:nvPr>
        </p:nvSpPr>
        <p:spPr>
          <a:xfrm>
            <a:off x="3551440" y="598043"/>
            <a:ext cx="4719161" cy="437940"/>
          </a:xfrm>
          <a:prstGeom prst="rect">
            <a:avLst/>
          </a:prstGeom>
          <a:noFill/>
          <a:ln>
            <a:noFill/>
          </a:ln>
        </p:spPr>
        <p:txBody>
          <a:bodyPr anchorCtr="0" anchor="t" bIns="0" lIns="0" spcFirstLastPara="1" rIns="0" wrap="square" tIns="9525">
            <a:spAutoFit/>
          </a:bodyPr>
          <a:lstStyle/>
          <a:p>
            <a:pPr indent="0" lvl="0" marL="9525" marR="3810" rtl="0" algn="l">
              <a:lnSpc>
                <a:spcPct val="100000"/>
              </a:lnSpc>
              <a:spcBef>
                <a:spcPts val="75"/>
              </a:spcBef>
              <a:spcAft>
                <a:spcPts val="0"/>
              </a:spcAft>
              <a:buSzPts val="2800"/>
              <a:buNone/>
            </a:pPr>
            <a:r>
              <a:rPr b="0" lang="en" sz="1350">
                <a:solidFill>
                  <a:srgbClr val="000000"/>
                </a:solidFill>
              </a:rPr>
              <a:t>A </a:t>
            </a:r>
            <a:r>
              <a:rPr lang="en" sz="1350">
                <a:solidFill>
                  <a:srgbClr val="522D62"/>
                </a:solidFill>
              </a:rPr>
              <a:t>communications toolkit </a:t>
            </a:r>
            <a:r>
              <a:rPr b="0" lang="en" sz="1350">
                <a:solidFill>
                  <a:srgbClr val="000000"/>
                </a:solidFill>
              </a:rPr>
              <a:t>was developed to help partners promote  the Bridge Access Program.</a:t>
            </a:r>
            <a:endParaRPr sz="1350"/>
          </a:p>
        </p:txBody>
      </p:sp>
      <p:sp>
        <p:nvSpPr>
          <p:cNvPr id="299" name="Google Shape;299;p12"/>
          <p:cNvSpPr txBox="1"/>
          <p:nvPr/>
        </p:nvSpPr>
        <p:spPr>
          <a:xfrm>
            <a:off x="3551439" y="1105535"/>
            <a:ext cx="4628198" cy="632866"/>
          </a:xfrm>
          <a:prstGeom prst="rect">
            <a:avLst/>
          </a:prstGeom>
          <a:noFill/>
          <a:ln>
            <a:noFill/>
          </a:ln>
        </p:spPr>
        <p:txBody>
          <a:bodyPr anchorCtr="0" anchor="t" bIns="0" lIns="0" spcFirstLastPara="1" rIns="0" wrap="square" tIns="9525">
            <a:spAutoFit/>
          </a:bodyPr>
          <a:lstStyle/>
          <a:p>
            <a:pPr indent="0" lvl="0" marL="9525" marR="3810" rtl="0" algn="l">
              <a:lnSpc>
                <a:spcPct val="100000"/>
              </a:lnSpc>
              <a:spcBef>
                <a:spcPts val="0"/>
              </a:spcBef>
              <a:spcAft>
                <a:spcPts val="0"/>
              </a:spcAft>
              <a:buClr>
                <a:srgbClr val="000000"/>
              </a:buClr>
              <a:buSzPts val="1350"/>
              <a:buFont typeface="Arial"/>
              <a:buNone/>
            </a:pPr>
            <a:r>
              <a:rPr b="0" i="0" lang="en" sz="1350" u="none" cap="none" strike="noStrike">
                <a:solidFill>
                  <a:srgbClr val="000000"/>
                </a:solidFill>
                <a:latin typeface="Calibri"/>
                <a:ea typeface="Calibri"/>
                <a:cs typeface="Calibri"/>
                <a:sym typeface="Calibri"/>
              </a:rPr>
              <a:t>All communication assets are downloadable and adaptable should  partners want to disseminate them directly through their offices,  websites and social media channels.</a:t>
            </a:r>
            <a:endParaRPr b="0" i="0" sz="1350" u="none" cap="none" strike="noStrike">
              <a:solidFill>
                <a:srgbClr val="000000"/>
              </a:solidFill>
              <a:latin typeface="Calibri"/>
              <a:ea typeface="Calibri"/>
              <a:cs typeface="Calibri"/>
              <a:sym typeface="Calibri"/>
            </a:endParaRPr>
          </a:p>
        </p:txBody>
      </p:sp>
      <p:sp>
        <p:nvSpPr>
          <p:cNvPr id="300" name="Google Shape;300;p12"/>
          <p:cNvSpPr/>
          <p:nvPr/>
        </p:nvSpPr>
        <p:spPr>
          <a:xfrm>
            <a:off x="0" y="0"/>
            <a:ext cx="3200400" cy="5062538"/>
          </a:xfrm>
          <a:custGeom>
            <a:rect b="b" l="l" r="r" t="t"/>
            <a:pathLst>
              <a:path extrusionOk="0" h="6750050" w="4267200">
                <a:moveTo>
                  <a:pt x="0" y="6749796"/>
                </a:moveTo>
                <a:lnTo>
                  <a:pt x="4267200" y="6749796"/>
                </a:lnTo>
                <a:lnTo>
                  <a:pt x="4267200" y="0"/>
                </a:lnTo>
                <a:lnTo>
                  <a:pt x="0" y="0"/>
                </a:lnTo>
                <a:lnTo>
                  <a:pt x="0" y="6749796"/>
                </a:lnTo>
                <a:close/>
              </a:path>
            </a:pathLst>
          </a:custGeom>
          <a:solidFill>
            <a:srgbClr val="522D6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01" name="Google Shape;301;p12"/>
          <p:cNvSpPr txBox="1"/>
          <p:nvPr/>
        </p:nvSpPr>
        <p:spPr>
          <a:xfrm>
            <a:off x="8759189" y="4831795"/>
            <a:ext cx="115253" cy="124554"/>
          </a:xfrm>
          <a:prstGeom prst="rect">
            <a:avLst/>
          </a:prstGeom>
          <a:noFill/>
          <a:ln>
            <a:noFill/>
          </a:ln>
        </p:spPr>
        <p:txBody>
          <a:bodyPr anchorCtr="0" anchor="t" bIns="0" lIns="0" spcFirstLastPara="1" rIns="0" wrap="square" tIns="9025">
            <a:spAutoFit/>
          </a:bodyPr>
          <a:lstStyle/>
          <a:p>
            <a:pPr indent="0" lvl="0" marL="9525" marR="0" rtl="0" algn="l">
              <a:lnSpc>
                <a:spcPct val="100000"/>
              </a:lnSpc>
              <a:spcBef>
                <a:spcPts val="0"/>
              </a:spcBef>
              <a:spcAft>
                <a:spcPts val="0"/>
              </a:spcAft>
              <a:buClr>
                <a:srgbClr val="000000"/>
              </a:buClr>
              <a:buSzPts val="750"/>
              <a:buFont typeface="Arial"/>
              <a:buNone/>
            </a:pPr>
            <a:r>
              <a:rPr b="0" i="0" lang="en" sz="750" u="none" cap="none" strike="noStrike">
                <a:solidFill>
                  <a:srgbClr val="888888"/>
                </a:solidFill>
                <a:latin typeface="Calibri"/>
                <a:ea typeface="Calibri"/>
                <a:cs typeface="Calibri"/>
                <a:sym typeface="Calibri"/>
              </a:rPr>
              <a:t>18</a:t>
            </a:r>
            <a:endParaRPr b="0" i="0" sz="750" u="none" cap="none" strike="noStrike">
              <a:solidFill>
                <a:srgbClr val="000000"/>
              </a:solidFill>
              <a:latin typeface="Calibri"/>
              <a:ea typeface="Calibri"/>
              <a:cs typeface="Calibri"/>
              <a:sym typeface="Calibri"/>
            </a:endParaRPr>
          </a:p>
        </p:txBody>
      </p:sp>
      <p:sp>
        <p:nvSpPr>
          <p:cNvPr id="302" name="Google Shape;302;p12"/>
          <p:cNvSpPr/>
          <p:nvPr/>
        </p:nvSpPr>
        <p:spPr>
          <a:xfrm>
            <a:off x="3886200" y="2130551"/>
            <a:ext cx="4466273" cy="0"/>
          </a:xfrm>
          <a:custGeom>
            <a:rect b="b" l="l" r="r" t="t"/>
            <a:pathLst>
              <a:path extrusionOk="0" h="120000" w="5955030">
                <a:moveTo>
                  <a:pt x="0" y="0"/>
                </a:moveTo>
                <a:lnTo>
                  <a:pt x="5954483" y="0"/>
                </a:lnTo>
              </a:path>
            </a:pathLst>
          </a:custGeom>
          <a:noFill/>
          <a:ln cap="flat" cmpd="sng" w="12700">
            <a:solidFill>
              <a:srgbClr val="D9D9D9"/>
            </a:solidFill>
            <a:prstDash val="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03" name="Google Shape;303;p12"/>
          <p:cNvSpPr txBox="1"/>
          <p:nvPr/>
        </p:nvSpPr>
        <p:spPr>
          <a:xfrm>
            <a:off x="365061" y="1315269"/>
            <a:ext cx="2522700" cy="1671900"/>
          </a:xfrm>
          <a:prstGeom prst="rect">
            <a:avLst/>
          </a:prstGeom>
          <a:noFill/>
          <a:ln>
            <a:noFill/>
          </a:ln>
        </p:spPr>
        <p:txBody>
          <a:bodyPr anchorCtr="0" anchor="t" bIns="0" lIns="0" spcFirstLastPara="1" rIns="0" wrap="square" tIns="9525">
            <a:spAutoFit/>
          </a:bodyPr>
          <a:lstStyle/>
          <a:p>
            <a:pPr indent="0" lvl="0" marL="9525" marR="3810" rtl="0" algn="l">
              <a:lnSpc>
                <a:spcPct val="100000"/>
              </a:lnSpc>
              <a:spcBef>
                <a:spcPts val="0"/>
              </a:spcBef>
              <a:spcAft>
                <a:spcPts val="0"/>
              </a:spcAft>
              <a:buClr>
                <a:srgbClr val="000000"/>
              </a:buClr>
              <a:buSzPts val="2700"/>
              <a:buFont typeface="Arial"/>
              <a:buNone/>
            </a:pPr>
            <a:r>
              <a:rPr b="1" i="0" lang="en" sz="2700" u="none" cap="none" strike="noStrike">
                <a:solidFill>
                  <a:srgbClr val="FFFFFF"/>
                </a:solidFill>
                <a:latin typeface="Corbel"/>
                <a:ea typeface="Corbel"/>
                <a:cs typeface="Corbel"/>
                <a:sym typeface="Corbel"/>
              </a:rPr>
              <a:t>Communications  Toolkit for  Bridge Access Program</a:t>
            </a:r>
            <a:endParaRPr b="0" i="0" sz="2700" u="none" cap="none" strike="noStrike">
              <a:solidFill>
                <a:srgbClr val="000000"/>
              </a:solidFill>
              <a:latin typeface="Corbel"/>
              <a:ea typeface="Corbel"/>
              <a:cs typeface="Corbel"/>
              <a:sym typeface="Corbel"/>
            </a:endParaRPr>
          </a:p>
        </p:txBody>
      </p:sp>
      <p:sp>
        <p:nvSpPr>
          <p:cNvPr id="304" name="Google Shape;304;p12"/>
          <p:cNvSpPr txBox="1"/>
          <p:nvPr/>
        </p:nvSpPr>
        <p:spPr>
          <a:xfrm>
            <a:off x="3783742" y="4153284"/>
            <a:ext cx="950595" cy="21736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1350"/>
              <a:buFont typeface="Arial"/>
              <a:buNone/>
            </a:pPr>
            <a:r>
              <a:rPr b="0" i="0" lang="en" sz="1350" u="none" cap="none" strike="noStrike">
                <a:solidFill>
                  <a:srgbClr val="000000"/>
                </a:solidFill>
                <a:latin typeface="Calibri"/>
                <a:ea typeface="Calibri"/>
                <a:cs typeface="Calibri"/>
                <a:sym typeface="Calibri"/>
              </a:rPr>
              <a:t>key messages</a:t>
            </a:r>
            <a:endParaRPr b="0" i="0" sz="1350" u="none" cap="none" strike="noStrike">
              <a:solidFill>
                <a:srgbClr val="000000"/>
              </a:solidFill>
              <a:latin typeface="Calibri"/>
              <a:ea typeface="Calibri"/>
              <a:cs typeface="Calibri"/>
              <a:sym typeface="Calibri"/>
            </a:endParaRPr>
          </a:p>
        </p:txBody>
      </p:sp>
      <p:sp>
        <p:nvSpPr>
          <p:cNvPr id="305" name="Google Shape;305;p12"/>
          <p:cNvSpPr txBox="1"/>
          <p:nvPr/>
        </p:nvSpPr>
        <p:spPr>
          <a:xfrm>
            <a:off x="5584481" y="4153284"/>
            <a:ext cx="1285398" cy="21736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1350"/>
              <a:buFont typeface="Arial"/>
              <a:buNone/>
            </a:pPr>
            <a:r>
              <a:rPr b="0" i="0" lang="en" sz="1350" u="none" cap="none" strike="noStrike">
                <a:solidFill>
                  <a:srgbClr val="000000"/>
                </a:solidFill>
                <a:latin typeface="Calibri"/>
                <a:ea typeface="Calibri"/>
                <a:cs typeface="Calibri"/>
                <a:sym typeface="Calibri"/>
              </a:rPr>
              <a:t>sample newsletter</a:t>
            </a:r>
            <a:endParaRPr b="0" i="0" sz="1350" u="none" cap="none" strike="noStrike">
              <a:solidFill>
                <a:srgbClr val="000000"/>
              </a:solidFill>
              <a:latin typeface="Calibri"/>
              <a:ea typeface="Calibri"/>
              <a:cs typeface="Calibri"/>
              <a:sym typeface="Calibri"/>
            </a:endParaRPr>
          </a:p>
        </p:txBody>
      </p:sp>
      <p:sp>
        <p:nvSpPr>
          <p:cNvPr id="306" name="Google Shape;306;p12"/>
          <p:cNvSpPr/>
          <p:nvPr/>
        </p:nvSpPr>
        <p:spPr>
          <a:xfrm>
            <a:off x="5373253" y="2796922"/>
            <a:ext cx="1946519" cy="12527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07" name="Google Shape;307;p12"/>
          <p:cNvSpPr/>
          <p:nvPr/>
        </p:nvSpPr>
        <p:spPr>
          <a:xfrm>
            <a:off x="5519547" y="2943226"/>
            <a:ext cx="1505330" cy="81152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08" name="Google Shape;308;p12"/>
          <p:cNvSpPr/>
          <p:nvPr/>
        </p:nvSpPr>
        <p:spPr>
          <a:xfrm>
            <a:off x="3414142" y="2545461"/>
            <a:ext cx="1839086" cy="165277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09" name="Google Shape;309;p12"/>
          <p:cNvSpPr/>
          <p:nvPr/>
        </p:nvSpPr>
        <p:spPr>
          <a:xfrm>
            <a:off x="3560445" y="2691766"/>
            <a:ext cx="1397888" cy="12115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10" name="Google Shape;310;p12"/>
          <p:cNvSpPr txBox="1"/>
          <p:nvPr/>
        </p:nvSpPr>
        <p:spPr>
          <a:xfrm>
            <a:off x="7432809" y="4153284"/>
            <a:ext cx="1313498" cy="21736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1350"/>
              <a:buFont typeface="Arial"/>
              <a:buNone/>
            </a:pPr>
            <a:r>
              <a:rPr b="0" i="0" lang="en" sz="1350" u="none" cap="none" strike="noStrike">
                <a:solidFill>
                  <a:srgbClr val="000000"/>
                </a:solidFill>
                <a:latin typeface="Calibri"/>
                <a:ea typeface="Calibri"/>
                <a:cs typeface="Calibri"/>
                <a:sym typeface="Calibri"/>
              </a:rPr>
              <a:t>program resources</a:t>
            </a:r>
            <a:endParaRPr b="0" i="0" sz="1350" u="none" cap="none" strike="noStrike">
              <a:solidFill>
                <a:srgbClr val="000000"/>
              </a:solidFill>
              <a:latin typeface="Calibri"/>
              <a:ea typeface="Calibri"/>
              <a:cs typeface="Calibri"/>
              <a:sym typeface="Calibri"/>
            </a:endParaRPr>
          </a:p>
        </p:txBody>
      </p:sp>
      <p:sp>
        <p:nvSpPr>
          <p:cNvPr id="311" name="Google Shape;311;p12"/>
          <p:cNvSpPr/>
          <p:nvPr/>
        </p:nvSpPr>
        <p:spPr>
          <a:xfrm>
            <a:off x="7186042" y="2398014"/>
            <a:ext cx="1721357" cy="1800215"/>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12" name="Google Shape;312;p12"/>
          <p:cNvSpPr/>
          <p:nvPr/>
        </p:nvSpPr>
        <p:spPr>
          <a:xfrm>
            <a:off x="7332088" y="2544394"/>
            <a:ext cx="1280217" cy="135896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13" name="Google Shape;313;p12"/>
          <p:cNvSpPr/>
          <p:nvPr/>
        </p:nvSpPr>
        <p:spPr>
          <a:xfrm>
            <a:off x="7500959" y="2565125"/>
            <a:ext cx="1277462" cy="1425764"/>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14" name="Google Shape;314;p12"/>
          <p:cNvSpPr/>
          <p:nvPr/>
        </p:nvSpPr>
        <p:spPr>
          <a:xfrm>
            <a:off x="7674102" y="2999233"/>
            <a:ext cx="1327022" cy="1267586"/>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15" name="Google Shape;315;p12"/>
          <p:cNvSpPr/>
          <p:nvPr/>
        </p:nvSpPr>
        <p:spPr>
          <a:xfrm>
            <a:off x="7820406" y="3145536"/>
            <a:ext cx="885815" cy="826388"/>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3"/>
          <p:cNvSpPr txBox="1"/>
          <p:nvPr/>
        </p:nvSpPr>
        <p:spPr>
          <a:xfrm>
            <a:off x="516240" y="911188"/>
            <a:ext cx="7632000" cy="519300"/>
          </a:xfrm>
          <a:prstGeom prst="rect">
            <a:avLst/>
          </a:prstGeom>
          <a:noFill/>
          <a:ln>
            <a:noFill/>
          </a:ln>
        </p:spPr>
        <p:txBody>
          <a:bodyPr anchorCtr="0" anchor="t" bIns="0" lIns="0" spcFirstLastPara="1" rIns="0" wrap="square" tIns="9025">
            <a:spAutoFit/>
          </a:bodyPr>
          <a:lstStyle/>
          <a:p>
            <a:pPr indent="0" lvl="0" marL="9525" marR="3810" rtl="0" algn="l">
              <a:lnSpc>
                <a:spcPct val="121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Use these </a:t>
            </a:r>
            <a:r>
              <a:rPr b="0" i="0" lang="en" sz="1500" u="sng" cap="none" strike="noStrike">
                <a:solidFill>
                  <a:srgbClr val="0562C1"/>
                </a:solidFill>
                <a:latin typeface="Calibri"/>
                <a:ea typeface="Calibri"/>
                <a:cs typeface="Calibri"/>
                <a:sym typeface="Calibri"/>
              </a:rPr>
              <a:t>program resources</a:t>
            </a:r>
            <a:r>
              <a:rPr b="0" i="0" lang="en" sz="1500" u="none" cap="none" strike="noStrike">
                <a:solidFill>
                  <a:srgbClr val="0562C1"/>
                </a:solidFill>
                <a:latin typeface="Calibri"/>
                <a:ea typeface="Calibri"/>
                <a:cs typeface="Calibri"/>
                <a:sym typeface="Calibri"/>
              </a:rPr>
              <a:t> </a:t>
            </a:r>
            <a:r>
              <a:rPr b="0" i="0" lang="en" sz="1500" u="none" cap="none" strike="noStrike">
                <a:solidFill>
                  <a:srgbClr val="000000"/>
                </a:solidFill>
                <a:latin typeface="Calibri"/>
                <a:ea typeface="Calibri"/>
                <a:cs typeface="Calibri"/>
                <a:sym typeface="Calibri"/>
              </a:rPr>
              <a:t>and </a:t>
            </a:r>
            <a:r>
              <a:rPr b="0" i="0" lang="en" sz="1500" u="sng" cap="none" strike="noStrike">
                <a:solidFill>
                  <a:srgbClr val="0562C1"/>
                </a:solidFill>
                <a:latin typeface="Calibri"/>
                <a:ea typeface="Calibri"/>
                <a:cs typeface="Calibri"/>
                <a:sym typeface="Calibri"/>
              </a:rPr>
              <a:t>promotional materials</a:t>
            </a:r>
            <a:r>
              <a:rPr b="0" i="0" lang="en" sz="1500" u="none" cap="none" strike="noStrike">
                <a:solidFill>
                  <a:srgbClr val="0562C1"/>
                </a:solidFill>
                <a:latin typeface="Calibri"/>
                <a:ea typeface="Calibri"/>
                <a:cs typeface="Calibri"/>
                <a:sym typeface="Calibri"/>
              </a:rPr>
              <a:t> </a:t>
            </a:r>
            <a:r>
              <a:rPr b="0" i="0" lang="en" sz="1500" u="none" cap="none" strike="noStrike">
                <a:solidFill>
                  <a:srgbClr val="000000"/>
                </a:solidFill>
                <a:latin typeface="Calibri"/>
                <a:ea typeface="Calibri"/>
                <a:cs typeface="Calibri"/>
                <a:sym typeface="Calibri"/>
              </a:rPr>
              <a:t>from the toolkit to help promote COVID-19  vaccination and the Bridge Access Program.</a:t>
            </a:r>
            <a:endParaRPr b="0" i="0" sz="1500" u="none" cap="none" strike="noStrike">
              <a:solidFill>
                <a:srgbClr val="000000"/>
              </a:solidFill>
              <a:latin typeface="Calibri"/>
              <a:ea typeface="Calibri"/>
              <a:cs typeface="Calibri"/>
              <a:sym typeface="Calibri"/>
            </a:endParaRPr>
          </a:p>
        </p:txBody>
      </p:sp>
      <p:sp>
        <p:nvSpPr>
          <p:cNvPr id="321" name="Google Shape;321;p13"/>
          <p:cNvSpPr txBox="1"/>
          <p:nvPr>
            <p:ph type="title"/>
          </p:nvPr>
        </p:nvSpPr>
        <p:spPr>
          <a:xfrm>
            <a:off x="516255" y="203311"/>
            <a:ext cx="5986938" cy="414377"/>
          </a:xfrm>
          <a:prstGeom prst="rect">
            <a:avLst/>
          </a:prstGeom>
          <a:noFill/>
          <a:ln>
            <a:noFill/>
          </a:ln>
        </p:spPr>
        <p:txBody>
          <a:bodyPr anchorCtr="0" anchor="t" bIns="0" lIns="0" spcFirstLastPara="1" rIns="0" wrap="square" tIns="9025">
            <a:spAutoFit/>
          </a:bodyPr>
          <a:lstStyle/>
          <a:p>
            <a:pPr indent="0" lvl="0" marL="9525" rtl="0" algn="l">
              <a:lnSpc>
                <a:spcPct val="100000"/>
              </a:lnSpc>
              <a:spcBef>
                <a:spcPts val="71"/>
              </a:spcBef>
              <a:spcAft>
                <a:spcPts val="0"/>
              </a:spcAft>
              <a:buSzPts val="2800"/>
              <a:buNone/>
            </a:pPr>
            <a:r>
              <a:rPr lang="en" sz="2550">
                <a:solidFill>
                  <a:srgbClr val="522D62"/>
                </a:solidFill>
              </a:rPr>
              <a:t>Program Resources &amp; Promotional Materials</a:t>
            </a:r>
            <a:endParaRPr sz="2550"/>
          </a:p>
        </p:txBody>
      </p:sp>
      <p:sp>
        <p:nvSpPr>
          <p:cNvPr id="322" name="Google Shape;322;p13"/>
          <p:cNvSpPr txBox="1"/>
          <p:nvPr/>
        </p:nvSpPr>
        <p:spPr>
          <a:xfrm>
            <a:off x="4035643" y="4196040"/>
            <a:ext cx="787718" cy="21736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1350"/>
              <a:buFont typeface="Arial"/>
              <a:buNone/>
            </a:pPr>
            <a:r>
              <a:rPr b="0" i="0" lang="en" sz="1350" u="none" cap="none" strike="noStrike">
                <a:solidFill>
                  <a:srgbClr val="44536A"/>
                </a:solidFill>
                <a:latin typeface="Corbel"/>
                <a:ea typeface="Corbel"/>
                <a:cs typeface="Corbel"/>
                <a:sym typeface="Corbel"/>
              </a:rPr>
              <a:t>One-pager</a:t>
            </a:r>
            <a:endParaRPr b="0" i="0" sz="1350" u="none" cap="none" strike="noStrike">
              <a:solidFill>
                <a:srgbClr val="000000"/>
              </a:solidFill>
              <a:latin typeface="Corbel"/>
              <a:ea typeface="Corbel"/>
              <a:cs typeface="Corbel"/>
              <a:sym typeface="Corbel"/>
            </a:endParaRPr>
          </a:p>
        </p:txBody>
      </p:sp>
      <p:sp>
        <p:nvSpPr>
          <p:cNvPr id="323" name="Google Shape;323;p13"/>
          <p:cNvSpPr txBox="1"/>
          <p:nvPr/>
        </p:nvSpPr>
        <p:spPr>
          <a:xfrm>
            <a:off x="6394624" y="4191583"/>
            <a:ext cx="920591" cy="21736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1350"/>
              <a:buFont typeface="Arial"/>
              <a:buNone/>
            </a:pPr>
            <a:r>
              <a:rPr b="0" i="0" lang="en" sz="1350" u="none" cap="none" strike="noStrike">
                <a:solidFill>
                  <a:srgbClr val="44536A"/>
                </a:solidFill>
                <a:latin typeface="Corbel"/>
                <a:ea typeface="Corbel"/>
                <a:cs typeface="Corbel"/>
                <a:sym typeface="Corbel"/>
              </a:rPr>
              <a:t>Social media</a:t>
            </a:r>
            <a:endParaRPr b="0" i="0" sz="1350" u="none" cap="none" strike="noStrike">
              <a:solidFill>
                <a:srgbClr val="000000"/>
              </a:solidFill>
              <a:latin typeface="Corbel"/>
              <a:ea typeface="Corbel"/>
              <a:cs typeface="Corbel"/>
              <a:sym typeface="Corbel"/>
            </a:endParaRPr>
          </a:p>
        </p:txBody>
      </p:sp>
      <p:sp>
        <p:nvSpPr>
          <p:cNvPr id="324" name="Google Shape;324;p13"/>
          <p:cNvSpPr txBox="1"/>
          <p:nvPr/>
        </p:nvSpPr>
        <p:spPr>
          <a:xfrm>
            <a:off x="1837654" y="4196040"/>
            <a:ext cx="332423" cy="21736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1350"/>
              <a:buFont typeface="Arial"/>
              <a:buNone/>
            </a:pPr>
            <a:r>
              <a:rPr b="0" i="0" lang="en" sz="1350" u="none" cap="none" strike="noStrike">
                <a:solidFill>
                  <a:srgbClr val="44536A"/>
                </a:solidFill>
                <a:latin typeface="Corbel"/>
                <a:ea typeface="Corbel"/>
                <a:cs typeface="Corbel"/>
                <a:sym typeface="Corbel"/>
              </a:rPr>
              <a:t>FAQ</a:t>
            </a:r>
            <a:endParaRPr b="0" i="0" sz="1350" u="none" cap="none" strike="noStrike">
              <a:solidFill>
                <a:srgbClr val="000000"/>
              </a:solidFill>
              <a:latin typeface="Corbel"/>
              <a:ea typeface="Corbel"/>
              <a:cs typeface="Corbel"/>
              <a:sym typeface="Corbel"/>
            </a:endParaRPr>
          </a:p>
        </p:txBody>
      </p:sp>
      <p:sp>
        <p:nvSpPr>
          <p:cNvPr id="325" name="Google Shape;325;p13"/>
          <p:cNvSpPr/>
          <p:nvPr/>
        </p:nvSpPr>
        <p:spPr>
          <a:xfrm>
            <a:off x="995553" y="1753372"/>
            <a:ext cx="2165984" cy="251230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26" name="Google Shape;326;p13"/>
          <p:cNvSpPr/>
          <p:nvPr/>
        </p:nvSpPr>
        <p:spPr>
          <a:xfrm>
            <a:off x="1141856" y="1899667"/>
            <a:ext cx="1724787" cy="207111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27" name="Google Shape;327;p13"/>
          <p:cNvSpPr/>
          <p:nvPr/>
        </p:nvSpPr>
        <p:spPr>
          <a:xfrm>
            <a:off x="3482722" y="1720216"/>
            <a:ext cx="2104253" cy="257860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28" name="Google Shape;328;p13"/>
          <p:cNvSpPr/>
          <p:nvPr/>
        </p:nvSpPr>
        <p:spPr>
          <a:xfrm>
            <a:off x="3629026" y="1866520"/>
            <a:ext cx="1663064" cy="213740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29" name="Google Shape;329;p13"/>
          <p:cNvSpPr/>
          <p:nvPr/>
        </p:nvSpPr>
        <p:spPr>
          <a:xfrm>
            <a:off x="5972176" y="2074545"/>
            <a:ext cx="1385315" cy="139903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30" name="Google Shape;330;p13"/>
          <p:cNvSpPr/>
          <p:nvPr/>
        </p:nvSpPr>
        <p:spPr>
          <a:xfrm>
            <a:off x="5968603" y="2070973"/>
            <a:ext cx="1392554" cy="1406366"/>
          </a:xfrm>
          <a:custGeom>
            <a:rect b="b" l="l" r="r" t="t"/>
            <a:pathLst>
              <a:path extrusionOk="0" h="1875154" w="1856740">
                <a:moveTo>
                  <a:pt x="0" y="0"/>
                </a:moveTo>
                <a:lnTo>
                  <a:pt x="1856613" y="0"/>
                </a:lnTo>
                <a:lnTo>
                  <a:pt x="1856613" y="1874901"/>
                </a:lnTo>
                <a:lnTo>
                  <a:pt x="0" y="1874901"/>
                </a:lnTo>
                <a:lnTo>
                  <a:pt x="0" y="0"/>
                </a:lnTo>
                <a:close/>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31" name="Google Shape;331;p13"/>
          <p:cNvSpPr/>
          <p:nvPr/>
        </p:nvSpPr>
        <p:spPr>
          <a:xfrm>
            <a:off x="6309361" y="2425456"/>
            <a:ext cx="1841372" cy="184022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32" name="Google Shape;332;p13"/>
          <p:cNvSpPr/>
          <p:nvPr/>
        </p:nvSpPr>
        <p:spPr>
          <a:xfrm>
            <a:off x="6455665" y="2571751"/>
            <a:ext cx="1400174" cy="1399031"/>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33" name="Google Shape;333;p13"/>
          <p:cNvSpPr txBox="1"/>
          <p:nvPr/>
        </p:nvSpPr>
        <p:spPr>
          <a:xfrm>
            <a:off x="254979" y="4870693"/>
            <a:ext cx="2129314" cy="14811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900"/>
              <a:buFont typeface="Arial"/>
              <a:buNone/>
            </a:pPr>
            <a:r>
              <a:rPr b="0" i="1" lang="en" sz="900" u="none" cap="none" strike="noStrike">
                <a:solidFill>
                  <a:srgbClr val="000000"/>
                </a:solidFill>
                <a:latin typeface="Calibri"/>
                <a:ea typeface="Calibri"/>
                <a:cs typeface="Calibri"/>
                <a:sym typeface="Calibri"/>
              </a:rPr>
              <a:t>Additional materials may be added over time.</a:t>
            </a:r>
            <a:endParaRPr b="0" i="0" sz="900" u="none" cap="none" strike="noStrike">
              <a:solidFill>
                <a:srgbClr val="000000"/>
              </a:solidFill>
              <a:latin typeface="Calibri"/>
              <a:ea typeface="Calibri"/>
              <a:cs typeface="Calibri"/>
              <a:sym typeface="Calibri"/>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4"/>
          <p:cNvSpPr txBox="1"/>
          <p:nvPr>
            <p:ph type="title"/>
          </p:nvPr>
        </p:nvSpPr>
        <p:spPr>
          <a:xfrm>
            <a:off x="687704" y="527089"/>
            <a:ext cx="6988500" cy="794100"/>
          </a:xfrm>
          <a:prstGeom prst="rect">
            <a:avLst/>
          </a:prstGeom>
          <a:noFill/>
          <a:ln>
            <a:noFill/>
          </a:ln>
        </p:spPr>
        <p:txBody>
          <a:bodyPr anchorCtr="0" anchor="t" bIns="0" lIns="0" spcFirstLastPara="1" rIns="0" wrap="square" tIns="9025">
            <a:spAutoFit/>
          </a:bodyPr>
          <a:lstStyle/>
          <a:p>
            <a:pPr indent="0" lvl="0" marL="9525" rtl="0" algn="l">
              <a:lnSpc>
                <a:spcPct val="100000"/>
              </a:lnSpc>
              <a:spcBef>
                <a:spcPts val="71"/>
              </a:spcBef>
              <a:spcAft>
                <a:spcPts val="0"/>
              </a:spcAft>
              <a:buSzPts val="2800"/>
              <a:buNone/>
            </a:pPr>
            <a:r>
              <a:rPr lang="en" sz="2550">
                <a:solidFill>
                  <a:schemeClr val="dk1"/>
                </a:solidFill>
              </a:rPr>
              <a:t>How can I find out about  Bridge Access Program sites?</a:t>
            </a:r>
            <a:endParaRPr sz="2550">
              <a:solidFill>
                <a:schemeClr val="dk1"/>
              </a:solidFill>
            </a:endParaRPr>
          </a:p>
        </p:txBody>
      </p:sp>
      <p:sp>
        <p:nvSpPr>
          <p:cNvPr id="339" name="Google Shape;339;p14"/>
          <p:cNvSpPr txBox="1"/>
          <p:nvPr/>
        </p:nvSpPr>
        <p:spPr>
          <a:xfrm>
            <a:off x="687700" y="1665475"/>
            <a:ext cx="7648500" cy="3476400"/>
          </a:xfrm>
          <a:prstGeom prst="rect">
            <a:avLst/>
          </a:prstGeom>
          <a:noFill/>
          <a:ln>
            <a:noFill/>
          </a:ln>
        </p:spPr>
        <p:txBody>
          <a:bodyPr anchorCtr="0" anchor="t" bIns="0" lIns="0" spcFirstLastPara="1" rIns="0" wrap="square" tIns="9525">
            <a:spAutoFit/>
          </a:bodyPr>
          <a:lstStyle/>
          <a:p>
            <a:pPr indent="-393700" lvl="0" marL="457200" marR="3810" rtl="0" algn="l">
              <a:lnSpc>
                <a:spcPct val="100000"/>
              </a:lnSpc>
              <a:spcBef>
                <a:spcPts val="0"/>
              </a:spcBef>
              <a:spcAft>
                <a:spcPts val="0"/>
              </a:spcAft>
              <a:buClr>
                <a:srgbClr val="000000"/>
              </a:buClr>
              <a:buSzPts val="2600"/>
              <a:buFont typeface="Corbel"/>
              <a:buChar char="●"/>
            </a:pPr>
            <a:r>
              <a:rPr b="1" i="0" lang="en" sz="2600" u="none" cap="none" strike="noStrike">
                <a:solidFill>
                  <a:srgbClr val="000000"/>
                </a:solidFill>
                <a:latin typeface="Corbel"/>
                <a:ea typeface="Corbel"/>
                <a:cs typeface="Corbel"/>
                <a:sym typeface="Corbel"/>
              </a:rPr>
              <a:t>Contact your State/jurisdictional immunization program </a:t>
            </a:r>
            <a:r>
              <a:rPr b="0" i="0" lang="en" sz="2600" u="none" cap="none" strike="noStrike">
                <a:solidFill>
                  <a:srgbClr val="000000"/>
                </a:solidFill>
                <a:latin typeface="Corbel"/>
                <a:ea typeface="Corbel"/>
                <a:cs typeface="Corbel"/>
                <a:sym typeface="Corbel"/>
              </a:rPr>
              <a:t>to learn more  about opportunities to coordinate with public health sites:  </a:t>
            </a:r>
            <a:r>
              <a:rPr b="0" i="0" lang="en" sz="2600" u="sng" cap="none" strike="noStrike">
                <a:solidFill>
                  <a:srgbClr val="0562C1"/>
                </a:solidFill>
                <a:latin typeface="Corbel"/>
                <a:ea typeface="Corbel"/>
                <a:cs typeface="Corbel"/>
                <a:sym typeface="Corbel"/>
              </a:rPr>
              <a:t>https://</a:t>
            </a:r>
            <a:r>
              <a:rPr b="0" i="0" lang="en" sz="2600" u="sng" cap="none" strike="noStrike">
                <a:solidFill>
                  <a:srgbClr val="0562C1"/>
                </a:solidFill>
                <a:latin typeface="Corbel"/>
                <a:ea typeface="Corbel"/>
                <a:cs typeface="Corbel"/>
                <a:sym typeface="Corbel"/>
                <a:hlinkClick r:id="rId3">
                  <a:extLst>
                    <a:ext uri="{A12FA001-AC4F-418D-AE19-62706E023703}">
                      <ahyp:hlinkClr val="tx"/>
                    </a:ext>
                  </a:extLst>
                </a:hlinkClick>
              </a:rPr>
              <a:t>www.immunize.org/states/</a:t>
            </a:r>
            <a:endParaRPr b="0" i="0" sz="2600" u="none" cap="none" strike="noStrike">
              <a:solidFill>
                <a:srgbClr val="000000"/>
              </a:solidFill>
              <a:latin typeface="Corbel"/>
              <a:ea typeface="Corbel"/>
              <a:cs typeface="Corbel"/>
              <a:sym typeface="Corbel"/>
            </a:endParaRPr>
          </a:p>
          <a:p>
            <a:pPr indent="0" lvl="0" marL="9525" marR="381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orbel"/>
              <a:ea typeface="Corbel"/>
              <a:cs typeface="Corbel"/>
              <a:sym typeface="Corbel"/>
            </a:endParaRPr>
          </a:p>
          <a:p>
            <a:pPr indent="-393700" lvl="0" marL="457200" marR="3810" rtl="0" algn="l">
              <a:lnSpc>
                <a:spcPct val="100000"/>
              </a:lnSpc>
              <a:spcBef>
                <a:spcPts val="0"/>
              </a:spcBef>
              <a:spcAft>
                <a:spcPts val="0"/>
              </a:spcAft>
              <a:buClr>
                <a:srgbClr val="000000"/>
              </a:buClr>
              <a:buSzPts val="2600"/>
              <a:buFont typeface="Corbel"/>
              <a:buChar char="●"/>
            </a:pPr>
            <a:r>
              <a:rPr b="0" i="0" lang="en" sz="2600" u="none" cap="none" strike="noStrike">
                <a:solidFill>
                  <a:srgbClr val="000000"/>
                </a:solidFill>
                <a:latin typeface="Corbel"/>
                <a:ea typeface="Corbel"/>
                <a:cs typeface="Corbel"/>
                <a:sym typeface="Corbel"/>
              </a:rPr>
              <a:t>Vaccine.gov  Enter zip code and select only show Bridge access sites</a:t>
            </a:r>
            <a:endParaRPr b="0" i="0" sz="2600" u="none" cap="none" strike="noStrike">
              <a:solidFill>
                <a:srgbClr val="000000"/>
              </a:solidFill>
              <a:latin typeface="Corbel"/>
              <a:ea typeface="Corbel"/>
              <a:cs typeface="Corbel"/>
              <a:sym typeface="Corbel"/>
            </a:endParaRPr>
          </a:p>
          <a:p>
            <a:pPr indent="0" lvl="0" marL="0" marR="0" rtl="0" algn="l">
              <a:lnSpc>
                <a:spcPct val="100000"/>
              </a:lnSpc>
              <a:spcBef>
                <a:spcPts val="11"/>
              </a:spcBef>
              <a:spcAft>
                <a:spcPts val="0"/>
              </a:spcAft>
              <a:buClr>
                <a:srgbClr val="000000"/>
              </a:buClr>
              <a:buSzPts val="2513"/>
              <a:buFont typeface="Arial"/>
              <a:buNone/>
            </a:pPr>
            <a:r>
              <a:t/>
            </a:r>
            <a:endParaRPr b="0" i="0" sz="2513" u="none" cap="none" strike="noStrike">
              <a:solidFill>
                <a:srgbClr val="000000"/>
              </a:solidFill>
              <a:latin typeface="Corbel"/>
              <a:ea typeface="Corbel"/>
              <a:cs typeface="Corbel"/>
              <a:sym typeface="Corbel"/>
            </a:endParaRPr>
          </a:p>
          <a:p>
            <a:pPr indent="0" lvl="0" marL="27146" marR="141923"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5"/>
          <p:cNvSpPr txBox="1"/>
          <p:nvPr>
            <p:ph type="title"/>
          </p:nvPr>
        </p:nvSpPr>
        <p:spPr>
          <a:xfrm>
            <a:off x="687704" y="527089"/>
            <a:ext cx="6988500" cy="524700"/>
          </a:xfrm>
          <a:prstGeom prst="rect">
            <a:avLst/>
          </a:prstGeom>
          <a:noFill/>
          <a:ln>
            <a:noFill/>
          </a:ln>
        </p:spPr>
        <p:txBody>
          <a:bodyPr anchorCtr="0" anchor="t" bIns="0" lIns="0" spcFirstLastPara="1" rIns="0" wrap="square" tIns="9025">
            <a:spAutoFit/>
          </a:bodyPr>
          <a:lstStyle/>
          <a:p>
            <a:pPr indent="0" lvl="0" marL="9525" rtl="0" algn="l">
              <a:lnSpc>
                <a:spcPct val="100000"/>
              </a:lnSpc>
              <a:spcBef>
                <a:spcPts val="71"/>
              </a:spcBef>
              <a:spcAft>
                <a:spcPts val="0"/>
              </a:spcAft>
              <a:buSzPts val="2800"/>
              <a:buNone/>
            </a:pPr>
            <a:r>
              <a:rPr lang="en" sz="3350">
                <a:solidFill>
                  <a:schemeClr val="dk1"/>
                </a:solidFill>
                <a:latin typeface="Arial"/>
                <a:ea typeface="Arial"/>
                <a:cs typeface="Arial"/>
                <a:sym typeface="Arial"/>
              </a:rPr>
              <a:t>EXCITE  Resources</a:t>
            </a:r>
            <a:endParaRPr sz="3350">
              <a:solidFill>
                <a:schemeClr val="dk1"/>
              </a:solidFill>
              <a:latin typeface="Arial"/>
              <a:ea typeface="Arial"/>
              <a:cs typeface="Arial"/>
              <a:sym typeface="Arial"/>
            </a:endParaRPr>
          </a:p>
        </p:txBody>
      </p:sp>
      <p:sp>
        <p:nvSpPr>
          <p:cNvPr id="345" name="Google Shape;345;p15"/>
          <p:cNvSpPr txBox="1"/>
          <p:nvPr/>
        </p:nvSpPr>
        <p:spPr>
          <a:xfrm>
            <a:off x="687700" y="1665475"/>
            <a:ext cx="7648500" cy="3984300"/>
          </a:xfrm>
          <a:prstGeom prst="rect">
            <a:avLst/>
          </a:prstGeom>
          <a:noFill/>
          <a:ln>
            <a:noFill/>
          </a:ln>
        </p:spPr>
        <p:txBody>
          <a:bodyPr anchorCtr="0" anchor="t" bIns="0" lIns="0" spcFirstLastPara="1" rIns="0" wrap="square" tIns="9525">
            <a:spAutoFit/>
          </a:bodyPr>
          <a:lstStyle/>
          <a:p>
            <a:pPr indent="-412750" lvl="0" marL="457200" marR="3810" rtl="0" algn="l">
              <a:lnSpc>
                <a:spcPct val="100000"/>
              </a:lnSpc>
              <a:spcBef>
                <a:spcPts val="0"/>
              </a:spcBef>
              <a:spcAft>
                <a:spcPts val="0"/>
              </a:spcAft>
              <a:buClr>
                <a:srgbClr val="000000"/>
              </a:buClr>
              <a:buSzPts val="2900"/>
              <a:buFont typeface="Arial"/>
              <a:buChar char="●"/>
            </a:pPr>
            <a:r>
              <a:rPr b="0" i="0" lang="en" sz="2900" u="none" cap="none" strike="noStrike">
                <a:solidFill>
                  <a:srgbClr val="000000"/>
                </a:solidFill>
                <a:latin typeface="Arial"/>
                <a:ea typeface="Arial"/>
                <a:cs typeface="Arial"/>
                <a:sym typeface="Arial"/>
              </a:rPr>
              <a:t>Website: EXCITE.Extension.org</a:t>
            </a:r>
            <a:endParaRPr b="0" i="0" sz="2900" u="none" cap="none" strike="noStrike">
              <a:solidFill>
                <a:srgbClr val="000000"/>
              </a:solidFill>
              <a:latin typeface="Arial"/>
              <a:ea typeface="Arial"/>
              <a:cs typeface="Arial"/>
              <a:sym typeface="Arial"/>
            </a:endParaRPr>
          </a:p>
          <a:p>
            <a:pPr indent="0" lvl="0" marL="457200" marR="3810" rtl="0" algn="l">
              <a:lnSpc>
                <a:spcPct val="100000"/>
              </a:lnSpc>
              <a:spcBef>
                <a:spcPts val="0"/>
              </a:spcBef>
              <a:spcAft>
                <a:spcPts val="0"/>
              </a:spcAft>
              <a:buClr>
                <a:srgbClr val="000000"/>
              </a:buClr>
              <a:buSzPts val="2900"/>
              <a:buFont typeface="Arial"/>
              <a:buNone/>
            </a:pPr>
            <a:r>
              <a:t/>
            </a:r>
            <a:endParaRPr b="0" i="0" sz="2900" u="none" cap="none" strike="noStrike">
              <a:solidFill>
                <a:srgbClr val="000000"/>
              </a:solidFill>
              <a:latin typeface="Arial"/>
              <a:ea typeface="Arial"/>
              <a:cs typeface="Arial"/>
              <a:sym typeface="Arial"/>
            </a:endParaRPr>
          </a:p>
          <a:p>
            <a:pPr indent="-412750" lvl="0" marL="457200" marR="3810" rtl="0" algn="l">
              <a:lnSpc>
                <a:spcPct val="100000"/>
              </a:lnSpc>
              <a:spcBef>
                <a:spcPts val="0"/>
              </a:spcBef>
              <a:spcAft>
                <a:spcPts val="0"/>
              </a:spcAft>
              <a:buClr>
                <a:srgbClr val="000000"/>
              </a:buClr>
              <a:buSzPts val="2900"/>
              <a:buFont typeface="Arial"/>
              <a:buChar char="●"/>
            </a:pPr>
            <a:r>
              <a:rPr lang="en" sz="2900"/>
              <a:t>EXCITE EFNEP BRIDGE PROGRAM RESOURCES–</a:t>
            </a:r>
            <a:endParaRPr sz="2900"/>
          </a:p>
          <a:p>
            <a:pPr indent="-412750" lvl="1" marL="914400" marR="3810" rtl="0" algn="l">
              <a:lnSpc>
                <a:spcPct val="100000"/>
              </a:lnSpc>
              <a:spcBef>
                <a:spcPts val="0"/>
              </a:spcBef>
              <a:spcAft>
                <a:spcPts val="0"/>
              </a:spcAft>
              <a:buClr>
                <a:srgbClr val="000000"/>
              </a:buClr>
              <a:buSzPts val="2900"/>
              <a:buFont typeface="Arial"/>
              <a:buChar char="○"/>
            </a:pPr>
            <a:r>
              <a:rPr lang="en" sz="2900" u="sng">
                <a:solidFill>
                  <a:schemeClr val="hlink"/>
                </a:solidFill>
                <a:hlinkClick r:id="rId3"/>
              </a:rPr>
              <a:t>https://excite.extension.org/excite-efnep-bridge-project-resources/</a:t>
            </a:r>
            <a:endParaRPr sz="2900"/>
          </a:p>
          <a:p>
            <a:pPr indent="-412750" lvl="1" marL="914400" marR="3810" rtl="0" algn="l">
              <a:lnSpc>
                <a:spcPct val="100000"/>
              </a:lnSpc>
              <a:spcBef>
                <a:spcPts val="0"/>
              </a:spcBef>
              <a:spcAft>
                <a:spcPts val="0"/>
              </a:spcAft>
              <a:buSzPts val="2900"/>
              <a:buChar char="○"/>
            </a:pPr>
            <a:r>
              <a:t/>
            </a:r>
            <a:endParaRPr sz="2900"/>
          </a:p>
          <a:p>
            <a:pPr indent="0" lvl="0" marL="0" marR="0" rtl="0" algn="l">
              <a:lnSpc>
                <a:spcPct val="100000"/>
              </a:lnSpc>
              <a:spcBef>
                <a:spcPts val="11"/>
              </a:spcBef>
              <a:spcAft>
                <a:spcPts val="0"/>
              </a:spcAft>
              <a:buClr>
                <a:srgbClr val="000000"/>
              </a:buClr>
              <a:buSzPts val="3713"/>
              <a:buFont typeface="Arial"/>
              <a:buNone/>
            </a:pPr>
            <a:r>
              <a:t/>
            </a:r>
            <a:endParaRPr b="0" i="0" sz="3713" u="none" cap="none" strike="noStrike">
              <a:solidFill>
                <a:srgbClr val="000000"/>
              </a:solidFill>
              <a:latin typeface="Corbel"/>
              <a:ea typeface="Corbel"/>
              <a:cs typeface="Corbel"/>
              <a:sym typeface="Corbel"/>
            </a:endParaRPr>
          </a:p>
          <a:p>
            <a:pPr indent="0" lvl="0" marL="27146" marR="141922"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6"/>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800"/>
              <a:buNone/>
            </a:pPr>
            <a:r>
              <a:t/>
            </a:r>
            <a:endParaRPr/>
          </a:p>
        </p:txBody>
      </p:sp>
      <p:sp>
        <p:nvSpPr>
          <p:cNvPr id="351" name="Google Shape;351;p16"/>
          <p:cNvSpPr txBox="1"/>
          <p:nvPr>
            <p:ph idx="1" type="body"/>
          </p:nvPr>
        </p:nvSpPr>
        <p:spPr>
          <a:xfrm>
            <a:off x="91975" y="-42425"/>
            <a:ext cx="8427300" cy="5143500"/>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SzPts val="1800"/>
              <a:buNone/>
            </a:pPr>
            <a:r>
              <a:rPr lang="en"/>
              <a:t>  EXCITE.Extension.org</a:t>
            </a:r>
            <a:endParaRPr/>
          </a:p>
        </p:txBody>
      </p:sp>
      <p:pic>
        <p:nvPicPr>
          <p:cNvPr id="352" name="Google Shape;352;p16"/>
          <p:cNvPicPr preferRelativeResize="0"/>
          <p:nvPr/>
        </p:nvPicPr>
        <p:blipFill rotWithShape="1">
          <a:blip r:embed="rId3">
            <a:alphaModFix/>
          </a:blip>
          <a:srcRect b="0" l="0" r="0" t="0"/>
          <a:stretch/>
        </p:blipFill>
        <p:spPr>
          <a:xfrm>
            <a:off x="0" y="445017"/>
            <a:ext cx="9144003" cy="44112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7"/>
          <p:cNvSpPr txBox="1"/>
          <p:nvPr>
            <p:ph type="title"/>
          </p:nvPr>
        </p:nvSpPr>
        <p:spPr>
          <a:xfrm>
            <a:off x="337200" y="587175"/>
            <a:ext cx="8155500" cy="2255100"/>
          </a:xfrm>
          <a:prstGeom prst="rect">
            <a:avLst/>
          </a:prstGeom>
          <a:noFill/>
          <a:ln>
            <a:noFill/>
          </a:ln>
        </p:spPr>
        <p:txBody>
          <a:bodyPr anchorCtr="0" anchor="t" bIns="0" lIns="0" spcFirstLastPara="1" rIns="0" wrap="square" tIns="9525">
            <a:spAutoFit/>
          </a:bodyPr>
          <a:lstStyle/>
          <a:p>
            <a:pPr indent="0" lvl="0" marL="9525" rtl="0" algn="l">
              <a:lnSpc>
                <a:spcPct val="100000"/>
              </a:lnSpc>
              <a:spcBef>
                <a:spcPts val="75"/>
              </a:spcBef>
              <a:spcAft>
                <a:spcPts val="0"/>
              </a:spcAft>
              <a:buSzPts val="2800"/>
              <a:buNone/>
            </a:pPr>
            <a:r>
              <a:rPr lang="en" sz="3600"/>
              <a:t>How to Integrate into EFNEP</a:t>
            </a:r>
            <a:endParaRPr sz="3600"/>
          </a:p>
          <a:p>
            <a:pPr indent="0" lvl="0" marL="9525" rtl="0" algn="l">
              <a:lnSpc>
                <a:spcPct val="100000"/>
              </a:lnSpc>
              <a:spcBef>
                <a:spcPts val="75"/>
              </a:spcBef>
              <a:spcAft>
                <a:spcPts val="0"/>
              </a:spcAft>
              <a:buSzPts val="2800"/>
              <a:buNone/>
            </a:pPr>
            <a:r>
              <a:t/>
            </a:r>
            <a:endParaRPr sz="3600"/>
          </a:p>
          <a:p>
            <a:pPr indent="0" lvl="0" marL="0" rtl="0" algn="l">
              <a:lnSpc>
                <a:spcPct val="100000"/>
              </a:lnSpc>
              <a:spcBef>
                <a:spcPts val="75"/>
              </a:spcBef>
              <a:spcAft>
                <a:spcPts val="0"/>
              </a:spcAft>
              <a:buSzPts val="2800"/>
              <a:buNone/>
            </a:pPr>
            <a:r>
              <a:rPr lang="en" sz="3600"/>
              <a:t>Diane Oliver</a:t>
            </a:r>
            <a:endParaRPr sz="3600"/>
          </a:p>
          <a:p>
            <a:pPr indent="0" lvl="0" marL="0" rtl="0" algn="l">
              <a:lnSpc>
                <a:spcPct val="100000"/>
              </a:lnSpc>
              <a:spcBef>
                <a:spcPts val="75"/>
              </a:spcBef>
              <a:spcAft>
                <a:spcPts val="0"/>
              </a:spcAft>
              <a:buSzPts val="2800"/>
              <a:buNone/>
            </a:pPr>
            <a:r>
              <a:rPr lang="en" sz="3600"/>
              <a:t>Curriculum Specialist EXCITE EFNEP Bridge</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1" name="Shape 361"/>
        <p:cNvGrpSpPr/>
        <p:nvPr/>
      </p:nvGrpSpPr>
      <p:grpSpPr>
        <a:xfrm>
          <a:off x="0" y="0"/>
          <a:ext cx="0" cy="0"/>
          <a:chOff x="0" y="0"/>
          <a:chExt cx="0" cy="0"/>
        </a:xfrm>
      </p:grpSpPr>
      <p:sp>
        <p:nvSpPr>
          <p:cNvPr id="362" name="Google Shape;362;p18"/>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SzPct val="70707"/>
              <a:buNone/>
            </a:pPr>
            <a:r>
              <a:rPr b="0" lang="en" sz="4400">
                <a:solidFill>
                  <a:schemeClr val="dk1"/>
                </a:solidFill>
                <a:latin typeface="Arial"/>
                <a:ea typeface="Arial"/>
                <a:cs typeface="Arial"/>
                <a:sym typeface="Arial"/>
              </a:rPr>
              <a:t>How can EFNEP promote BRIDGE?</a:t>
            </a:r>
            <a:endParaRPr>
              <a:solidFill>
                <a:schemeClr val="dk1"/>
              </a:solidFill>
            </a:endParaRPr>
          </a:p>
        </p:txBody>
      </p:sp>
      <p:sp>
        <p:nvSpPr>
          <p:cNvPr id="363" name="Google Shape;363;p18"/>
          <p:cNvSpPr txBox="1"/>
          <p:nvPr/>
        </p:nvSpPr>
        <p:spPr>
          <a:xfrm>
            <a:off x="311700" y="1244775"/>
            <a:ext cx="8231100" cy="3153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a:t>
            </a:r>
            <a:r>
              <a:rPr b="0" i="0" lang="en" sz="2800" u="none" cap="none" strike="noStrike">
                <a:solidFill>
                  <a:schemeClr val="dk1"/>
                </a:solidFill>
                <a:latin typeface="Calibri"/>
                <a:ea typeface="Calibri"/>
                <a:cs typeface="Calibri"/>
                <a:sym typeface="Calibri"/>
              </a:rPr>
              <a:t>Flyers to promote both programs</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a:t>
            </a:r>
            <a:r>
              <a:rPr b="0" i="0" lang="en" sz="2800" u="none" cap="none" strike="noStrike">
                <a:solidFill>
                  <a:schemeClr val="dk1"/>
                </a:solidFill>
                <a:latin typeface="Calibri"/>
                <a:ea typeface="Calibri"/>
                <a:cs typeface="Calibri"/>
                <a:sym typeface="Calibri"/>
              </a:rPr>
              <a:t>Displays to promote both programs</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a:t>
            </a:r>
            <a:r>
              <a:rPr b="0" i="0" lang="en" sz="2800" u="none" cap="none" strike="noStrike">
                <a:solidFill>
                  <a:schemeClr val="dk1"/>
                </a:solidFill>
                <a:latin typeface="Calibri"/>
                <a:ea typeface="Calibri"/>
                <a:cs typeface="Calibri"/>
                <a:sym typeface="Calibri"/>
              </a:rPr>
              <a:t>Emails to current and new partners</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a:t>
            </a:r>
            <a:r>
              <a:rPr b="0" i="0" lang="en" sz="2800" u="none" cap="none" strike="noStrike">
                <a:solidFill>
                  <a:schemeClr val="dk1"/>
                </a:solidFill>
                <a:latin typeface="Calibri"/>
                <a:ea typeface="Calibri"/>
                <a:cs typeface="Calibri"/>
                <a:sym typeface="Calibri"/>
              </a:rPr>
              <a:t>Post on Social Media EFNEP accounts</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a:t>
            </a:r>
            <a:r>
              <a:rPr b="0" i="0" lang="en" sz="2800" u="none" cap="none" strike="noStrike">
                <a:solidFill>
                  <a:schemeClr val="dk1"/>
                </a:solidFill>
                <a:latin typeface="Calibri"/>
                <a:ea typeface="Calibri"/>
                <a:cs typeface="Calibri"/>
                <a:sym typeface="Calibri"/>
              </a:rPr>
              <a:t>Articles for website</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a:t>
            </a:r>
            <a:r>
              <a:rPr b="0" i="0" lang="en" sz="2800" u="none" cap="none" strike="noStrike">
                <a:solidFill>
                  <a:schemeClr val="dk1"/>
                </a:solidFill>
                <a:latin typeface="Calibri"/>
                <a:ea typeface="Calibri"/>
                <a:cs typeface="Calibri"/>
                <a:sym typeface="Calibri"/>
              </a:rPr>
              <a:t>Talking points at the start or end of a lesson</a:t>
            </a:r>
            <a:endParaRPr b="0" i="0" sz="2800" u="none" cap="none" strike="noStrike">
              <a:solidFill>
                <a:schemeClr val="dk1"/>
              </a:solidFill>
              <a:latin typeface="Calibri"/>
              <a:ea typeface="Calibri"/>
              <a:cs typeface="Calibri"/>
              <a:sym typeface="Calibri"/>
            </a:endParaRPr>
          </a:p>
        </p:txBody>
      </p:sp>
      <p:pic>
        <p:nvPicPr>
          <p:cNvPr id="364" name="Google Shape;364;p18"/>
          <p:cNvPicPr preferRelativeResize="0"/>
          <p:nvPr/>
        </p:nvPicPr>
        <p:blipFill>
          <a:blip r:embed="rId3">
            <a:alphaModFix/>
          </a:blip>
          <a:stretch>
            <a:fillRect/>
          </a:stretch>
        </p:blipFill>
        <p:spPr>
          <a:xfrm>
            <a:off x="495125" y="4464825"/>
            <a:ext cx="963375" cy="678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ac6027dbc5_0_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70" name="Google Shape;370;g2ac6027dbc5_0_66"/>
          <p:cNvSpPr txBox="1"/>
          <p:nvPr>
            <p:ph idx="1" type="body"/>
          </p:nvPr>
        </p:nvSpPr>
        <p:spPr>
          <a:xfrm>
            <a:off x="311700" y="1152475"/>
            <a:ext cx="8427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371" name="Google Shape;371;g2ac6027dbc5_0_66"/>
          <p:cNvPicPr preferRelativeResize="0"/>
          <p:nvPr/>
        </p:nvPicPr>
        <p:blipFill>
          <a:blip r:embed="rId3">
            <a:alphaModFix/>
          </a:blip>
          <a:stretch>
            <a:fillRect/>
          </a:stretch>
        </p:blipFill>
        <p:spPr>
          <a:xfrm>
            <a:off x="495125" y="4464825"/>
            <a:ext cx="963375" cy="678675"/>
          </a:xfrm>
          <a:prstGeom prst="rect">
            <a:avLst/>
          </a:prstGeom>
          <a:noFill/>
          <a:ln>
            <a:noFill/>
          </a:ln>
        </p:spPr>
      </p:pic>
      <p:pic>
        <p:nvPicPr>
          <p:cNvPr id="372" name="Google Shape;372;g2ac6027dbc5_0_66"/>
          <p:cNvPicPr preferRelativeResize="0"/>
          <p:nvPr/>
        </p:nvPicPr>
        <p:blipFill>
          <a:blip r:embed="rId4">
            <a:alphaModFix/>
          </a:blip>
          <a:stretch>
            <a:fillRect/>
          </a:stretch>
        </p:blipFill>
        <p:spPr>
          <a:xfrm>
            <a:off x="1520468" y="0"/>
            <a:ext cx="6103066" cy="51435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2ac6027dbc5_0_31"/>
          <p:cNvSpPr txBox="1"/>
          <p:nvPr>
            <p:ph type="title"/>
          </p:nvPr>
        </p:nvSpPr>
        <p:spPr>
          <a:xfrm>
            <a:off x="311700" y="1590025"/>
            <a:ext cx="8520600" cy="208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800"/>
              <a:t>EFNEP </a:t>
            </a:r>
            <a:r>
              <a:rPr lang="en" sz="4800"/>
              <a:t>BRIDGE</a:t>
            </a:r>
            <a:endParaRPr sz="4800"/>
          </a:p>
          <a:p>
            <a:pPr indent="0" lvl="0" marL="0" rtl="0" algn="ctr">
              <a:lnSpc>
                <a:spcPct val="115000"/>
              </a:lnSpc>
              <a:spcBef>
                <a:spcPts val="0"/>
              </a:spcBef>
              <a:spcAft>
                <a:spcPts val="0"/>
              </a:spcAft>
              <a:buClr>
                <a:schemeClr val="dk1"/>
              </a:buClr>
              <a:buSzPts val="1100"/>
              <a:buFont typeface="Arial"/>
              <a:buNone/>
            </a:pPr>
            <a:r>
              <a:rPr b="0" lang="en" sz="2800">
                <a:solidFill>
                  <a:schemeClr val="dk2"/>
                </a:solidFill>
              </a:rPr>
              <a:t>Talking Points for EFNEP Adult Lessons</a:t>
            </a:r>
            <a:endParaRPr b="0" sz="2800">
              <a:solidFill>
                <a:schemeClr val="dk2"/>
              </a:solidFill>
            </a:endParaRPr>
          </a:p>
          <a:p>
            <a:pPr indent="0" lvl="0" marL="0" rtl="0" algn="ctr">
              <a:spcBef>
                <a:spcPts val="0"/>
              </a:spcBef>
              <a:spcAft>
                <a:spcPts val="0"/>
              </a:spcAft>
              <a:buNone/>
            </a:pPr>
            <a:r>
              <a:t/>
            </a:r>
            <a:endParaRPr/>
          </a:p>
        </p:txBody>
      </p:sp>
      <p:pic>
        <p:nvPicPr>
          <p:cNvPr id="378" name="Google Shape;378;g2ac6027dbc5_0_31"/>
          <p:cNvPicPr preferRelativeResize="0"/>
          <p:nvPr/>
        </p:nvPicPr>
        <p:blipFill>
          <a:blip r:embed="rId3">
            <a:alphaModFix/>
          </a:blip>
          <a:stretch>
            <a:fillRect/>
          </a:stretch>
        </p:blipFill>
        <p:spPr>
          <a:xfrm>
            <a:off x="495125" y="4464825"/>
            <a:ext cx="963375" cy="678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
          <p:cNvSpPr txBox="1"/>
          <p:nvPr>
            <p:ph idx="1" type="body"/>
          </p:nvPr>
        </p:nvSpPr>
        <p:spPr>
          <a:xfrm>
            <a:off x="208975" y="2921950"/>
            <a:ext cx="8427300" cy="1976400"/>
          </a:xfrm>
          <a:prstGeom prst="rect">
            <a:avLst/>
          </a:prstGeom>
          <a:noFill/>
          <a:ln>
            <a:noFill/>
          </a:ln>
        </p:spPr>
        <p:txBody>
          <a:bodyPr anchorCtr="0" anchor="t" bIns="91425" lIns="91425" spcFirstLastPara="1" rIns="91425" wrap="square" tIns="91425">
            <a:normAutofit/>
          </a:bodyPr>
          <a:lstStyle/>
          <a:p>
            <a:pPr indent="0" lvl="0" marL="228600" rtl="0" algn="l">
              <a:lnSpc>
                <a:spcPct val="115000"/>
              </a:lnSpc>
              <a:spcBef>
                <a:spcPts val="1000"/>
              </a:spcBef>
              <a:spcAft>
                <a:spcPts val="0"/>
              </a:spcAft>
              <a:buClr>
                <a:schemeClr val="dk1"/>
              </a:buClr>
              <a:buSzPts val="1100"/>
              <a:buFont typeface="Arial"/>
              <a:buNone/>
            </a:pPr>
            <a:r>
              <a:rPr b="1" i="1" lang="en" sz="1900">
                <a:solidFill>
                  <a:srgbClr val="222222"/>
                </a:solidFill>
                <a:highlight>
                  <a:schemeClr val="lt1"/>
                </a:highlight>
              </a:rPr>
              <a:t>EXCITE is funded through an Interagency Agreement with the USDA National Institute of Food and Agriculture (NIFA) and the Centers for Disease Control and Prevention (CDC). Funding for CDC Bridge activities is contingent upon the availability of CDC funds and an official award from NIFA to the Extension Foundation (EXCITE Team).</a:t>
            </a:r>
            <a:endParaRPr b="1" i="1" sz="1900">
              <a:solidFill>
                <a:srgbClr val="222222"/>
              </a:solidFill>
              <a:highlight>
                <a:schemeClr val="lt1"/>
              </a:highlight>
            </a:endParaRPr>
          </a:p>
          <a:p>
            <a:pPr indent="0" lvl="0" marL="0" rtl="0" algn="l">
              <a:lnSpc>
                <a:spcPct val="115000"/>
              </a:lnSpc>
              <a:spcBef>
                <a:spcPts val="1000"/>
              </a:spcBef>
              <a:spcAft>
                <a:spcPts val="0"/>
              </a:spcAft>
              <a:buSzPts val="1800"/>
              <a:buNone/>
            </a:pPr>
            <a:r>
              <a:t/>
            </a:r>
            <a:endParaRPr/>
          </a:p>
        </p:txBody>
      </p:sp>
      <p:pic>
        <p:nvPicPr>
          <p:cNvPr id="147" name="Google Shape;147;p2"/>
          <p:cNvPicPr preferRelativeResize="0"/>
          <p:nvPr/>
        </p:nvPicPr>
        <p:blipFill rotWithShape="1">
          <a:blip r:embed="rId3">
            <a:alphaModFix/>
          </a:blip>
          <a:srcRect b="0" l="0" r="0" t="0"/>
          <a:stretch/>
        </p:blipFill>
        <p:spPr>
          <a:xfrm>
            <a:off x="1526650" y="232875"/>
            <a:ext cx="5636148" cy="231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2ac6027dbc5_0_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600"/>
              <a:t>Physical Activity</a:t>
            </a:r>
            <a:endParaRPr sz="3600"/>
          </a:p>
        </p:txBody>
      </p:sp>
      <p:sp>
        <p:nvSpPr>
          <p:cNvPr id="384" name="Google Shape;384;g2ac6027dbc5_0_1"/>
          <p:cNvSpPr txBox="1"/>
          <p:nvPr>
            <p:ph idx="1" type="body"/>
          </p:nvPr>
        </p:nvSpPr>
        <p:spPr>
          <a:xfrm>
            <a:off x="311700" y="1152475"/>
            <a:ext cx="8427300" cy="3416400"/>
          </a:xfrm>
          <a:prstGeom prst="rect">
            <a:avLst/>
          </a:prstGeom>
        </p:spPr>
        <p:txBody>
          <a:bodyPr anchorCtr="0" anchor="t" bIns="91425" lIns="91425" spcFirstLastPara="1" rIns="91425" wrap="square" tIns="91425">
            <a:noAutofit/>
          </a:bodyPr>
          <a:lstStyle/>
          <a:p>
            <a:pPr indent="0" lvl="0" marL="12700" rtl="0" algn="l">
              <a:lnSpc>
                <a:spcPct val="120000"/>
              </a:lnSpc>
              <a:spcBef>
                <a:spcPts val="0"/>
              </a:spcBef>
              <a:spcAft>
                <a:spcPts val="0"/>
              </a:spcAft>
              <a:buClr>
                <a:schemeClr val="dk1"/>
              </a:buClr>
              <a:buSzPts val="1100"/>
              <a:buFont typeface="Arial"/>
              <a:buNone/>
            </a:pPr>
            <a:r>
              <a:rPr lang="en" sz="1600"/>
              <a:t>•</a:t>
            </a:r>
            <a:r>
              <a:rPr lang="en" sz="1600">
                <a:solidFill>
                  <a:schemeClr val="dk1"/>
                </a:solidFill>
              </a:rPr>
              <a:t>People are hesitant to go to gym because of Covid-19.</a:t>
            </a:r>
            <a:endParaRPr sz="1600">
              <a:solidFill>
                <a:schemeClr val="dk1"/>
              </a:solidFill>
            </a:endParaRPr>
          </a:p>
          <a:p>
            <a:pPr indent="0" lvl="0" marL="12700" rtl="0" algn="l">
              <a:lnSpc>
                <a:spcPct val="120000"/>
              </a:lnSpc>
              <a:spcBef>
                <a:spcPts val="0"/>
              </a:spcBef>
              <a:spcAft>
                <a:spcPts val="0"/>
              </a:spcAft>
              <a:buClr>
                <a:schemeClr val="dk1"/>
              </a:buClr>
              <a:buSzPts val="1100"/>
              <a:buFont typeface="Arial"/>
              <a:buNone/>
            </a:pPr>
            <a:r>
              <a:rPr lang="en" sz="1600"/>
              <a:t>•</a:t>
            </a:r>
            <a:r>
              <a:rPr lang="en" sz="1600">
                <a:solidFill>
                  <a:schemeClr val="dk1"/>
                </a:solidFill>
              </a:rPr>
              <a:t>People have a fear of going out in public.</a:t>
            </a:r>
            <a:endParaRPr sz="1600">
              <a:solidFill>
                <a:schemeClr val="dk1"/>
              </a:solidFill>
            </a:endParaRPr>
          </a:p>
          <a:p>
            <a:pPr indent="0" lvl="0" marL="12700" rtl="0" algn="l">
              <a:lnSpc>
                <a:spcPct val="120000"/>
              </a:lnSpc>
              <a:spcBef>
                <a:spcPts val="0"/>
              </a:spcBef>
              <a:spcAft>
                <a:spcPts val="0"/>
              </a:spcAft>
              <a:buClr>
                <a:schemeClr val="dk1"/>
              </a:buClr>
              <a:buSzPts val="1100"/>
              <a:buFont typeface="Arial"/>
              <a:buNone/>
            </a:pPr>
            <a:r>
              <a:rPr lang="en" sz="1600"/>
              <a:t>•</a:t>
            </a:r>
            <a:r>
              <a:rPr lang="en" sz="1600">
                <a:solidFill>
                  <a:schemeClr val="dk1"/>
                </a:solidFill>
              </a:rPr>
              <a:t>People don’t want to wear a mask to exercise.</a:t>
            </a:r>
            <a:endParaRPr sz="1600">
              <a:solidFill>
                <a:schemeClr val="dk1"/>
              </a:solidFill>
            </a:endParaRPr>
          </a:p>
          <a:p>
            <a:pPr indent="0" lvl="0" marL="12700" rtl="0" algn="l">
              <a:lnSpc>
                <a:spcPct val="120000"/>
              </a:lnSpc>
              <a:spcBef>
                <a:spcPts val="0"/>
              </a:spcBef>
              <a:spcAft>
                <a:spcPts val="0"/>
              </a:spcAft>
              <a:buClr>
                <a:schemeClr val="dk1"/>
              </a:buClr>
              <a:buSzPts val="1100"/>
              <a:buFont typeface="Arial"/>
              <a:buNone/>
            </a:pPr>
            <a:r>
              <a:rPr lang="en" sz="1600"/>
              <a:t>•</a:t>
            </a:r>
            <a:r>
              <a:rPr lang="en" sz="1600">
                <a:solidFill>
                  <a:schemeClr val="dk1"/>
                </a:solidFill>
              </a:rPr>
              <a:t>Long Covid makes it more difficult to breathe.</a:t>
            </a:r>
            <a:endParaRPr sz="1600">
              <a:solidFill>
                <a:schemeClr val="dk1"/>
              </a:solidFill>
            </a:endParaRPr>
          </a:p>
          <a:p>
            <a:pPr indent="0" lvl="0" marL="12700" rtl="0" algn="l">
              <a:lnSpc>
                <a:spcPct val="120000"/>
              </a:lnSpc>
              <a:spcBef>
                <a:spcPts val="0"/>
              </a:spcBef>
              <a:spcAft>
                <a:spcPts val="0"/>
              </a:spcAft>
              <a:buClr>
                <a:schemeClr val="dk1"/>
              </a:buClr>
              <a:buSzPts val="1100"/>
              <a:buFont typeface="Arial"/>
              <a:buNone/>
            </a:pPr>
            <a:r>
              <a:rPr lang="en" sz="1600"/>
              <a:t>•</a:t>
            </a:r>
            <a:r>
              <a:rPr lang="en" sz="1600">
                <a:solidFill>
                  <a:schemeClr val="dk1"/>
                </a:solidFill>
              </a:rPr>
              <a:t>Long Covid decreases the ability for people to be physically active and more sedentary which could lead to weight gain.</a:t>
            </a:r>
            <a:endParaRPr sz="1600">
              <a:solidFill>
                <a:schemeClr val="dk1"/>
              </a:solidFill>
            </a:endParaRPr>
          </a:p>
          <a:p>
            <a:pPr indent="0" lvl="0" marL="12700" rtl="0" algn="l">
              <a:lnSpc>
                <a:spcPct val="120000"/>
              </a:lnSpc>
              <a:spcBef>
                <a:spcPts val="0"/>
              </a:spcBef>
              <a:spcAft>
                <a:spcPts val="0"/>
              </a:spcAft>
              <a:buClr>
                <a:schemeClr val="dk1"/>
              </a:buClr>
              <a:buSzPts val="1100"/>
              <a:buFont typeface="Arial"/>
              <a:buNone/>
            </a:pPr>
            <a:r>
              <a:rPr lang="en" sz="1600"/>
              <a:t>•</a:t>
            </a:r>
            <a:r>
              <a:rPr lang="en" sz="1600">
                <a:solidFill>
                  <a:schemeClr val="dk1"/>
                </a:solidFill>
              </a:rPr>
              <a:t>Getting sick could set you back with any physical activity goals or schedules - especially if you have a bad case of an illness</a:t>
            </a:r>
            <a:endParaRPr sz="1600">
              <a:solidFill>
                <a:schemeClr val="dk1"/>
              </a:solidFill>
            </a:endParaRPr>
          </a:p>
          <a:p>
            <a:pPr indent="0" lvl="0" marL="12700" rtl="0" algn="l">
              <a:lnSpc>
                <a:spcPct val="120000"/>
              </a:lnSpc>
              <a:spcBef>
                <a:spcPts val="0"/>
              </a:spcBef>
              <a:spcAft>
                <a:spcPts val="0"/>
              </a:spcAft>
              <a:buClr>
                <a:schemeClr val="dk1"/>
              </a:buClr>
              <a:buSzPts val="1100"/>
              <a:buFont typeface="Arial"/>
              <a:buNone/>
            </a:pPr>
            <a:r>
              <a:rPr lang="en" sz="1600"/>
              <a:t>•</a:t>
            </a:r>
            <a:r>
              <a:rPr lang="en" sz="1600">
                <a:solidFill>
                  <a:schemeClr val="dk1"/>
                </a:solidFill>
              </a:rPr>
              <a:t>Recent studies show that individuals who are physically active may have a lower risk of severe COVID outcomes (https://www.who.int/europe/activities/considering-physical-activity-and-covid-19)</a:t>
            </a:r>
            <a:endParaRPr sz="1600">
              <a:solidFill>
                <a:schemeClr val="dk1"/>
              </a:solidFill>
            </a:endParaRPr>
          </a:p>
          <a:p>
            <a:pPr indent="0" lvl="0" marL="0" rtl="0" algn="l">
              <a:spcBef>
                <a:spcPts val="1200"/>
              </a:spcBef>
              <a:spcAft>
                <a:spcPts val="0"/>
              </a:spcAft>
              <a:buNone/>
            </a:pPr>
            <a:r>
              <a:t/>
            </a:r>
            <a:endParaRPr/>
          </a:p>
        </p:txBody>
      </p:sp>
      <p:pic>
        <p:nvPicPr>
          <p:cNvPr id="385" name="Google Shape;385;g2ac6027dbc5_0_1"/>
          <p:cNvPicPr preferRelativeResize="0"/>
          <p:nvPr/>
        </p:nvPicPr>
        <p:blipFill>
          <a:blip r:embed="rId3">
            <a:alphaModFix/>
          </a:blip>
          <a:stretch>
            <a:fillRect/>
          </a:stretch>
        </p:blipFill>
        <p:spPr>
          <a:xfrm>
            <a:off x="311700" y="4511800"/>
            <a:ext cx="963375" cy="678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2ac6027dbc5_0_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600"/>
              <a:t>Food Safety</a:t>
            </a:r>
            <a:endParaRPr sz="3600"/>
          </a:p>
        </p:txBody>
      </p:sp>
      <p:sp>
        <p:nvSpPr>
          <p:cNvPr id="391" name="Google Shape;391;g2ac6027dbc5_0_6"/>
          <p:cNvSpPr txBox="1"/>
          <p:nvPr>
            <p:ph idx="1" type="body"/>
          </p:nvPr>
        </p:nvSpPr>
        <p:spPr>
          <a:xfrm>
            <a:off x="311700" y="1152475"/>
            <a:ext cx="8427300" cy="3416400"/>
          </a:xfrm>
          <a:prstGeom prst="rect">
            <a:avLst/>
          </a:prstGeom>
        </p:spPr>
        <p:txBody>
          <a:bodyPr anchorCtr="0" anchor="t" bIns="91425" lIns="91425" spcFirstLastPara="1" rIns="91425" wrap="square" tIns="91425">
            <a:normAutofit/>
          </a:bodyPr>
          <a:lstStyle/>
          <a:p>
            <a:pPr indent="0" lvl="0" marL="12700" rtl="0" algn="l">
              <a:spcBef>
                <a:spcPts val="0"/>
              </a:spcBef>
              <a:spcAft>
                <a:spcPts val="0"/>
              </a:spcAft>
              <a:buClr>
                <a:schemeClr val="dk1"/>
              </a:buClr>
              <a:buSzPts val="1100"/>
              <a:buFont typeface="Arial"/>
              <a:buNone/>
            </a:pPr>
            <a:r>
              <a:rPr lang="en" sz="2100"/>
              <a:t>●</a:t>
            </a:r>
            <a:r>
              <a:rPr lang="en" sz="2100">
                <a:solidFill>
                  <a:schemeClr val="dk1"/>
                </a:solidFill>
              </a:rPr>
              <a:t>Importance of hand washing not only to prevent foodborne illness but also to prevent other illnesses caused by bacteria and viruses like COVID-19 and the flu.</a:t>
            </a:r>
            <a:endParaRPr sz="2100">
              <a:solidFill>
                <a:schemeClr val="dk1"/>
              </a:solidFill>
            </a:endParaRPr>
          </a:p>
          <a:p>
            <a:pPr indent="0" lvl="0" marL="12700" rtl="0" algn="l">
              <a:spcBef>
                <a:spcPts val="0"/>
              </a:spcBef>
              <a:spcAft>
                <a:spcPts val="0"/>
              </a:spcAft>
              <a:buClr>
                <a:schemeClr val="dk1"/>
              </a:buClr>
              <a:buSzPts val="1100"/>
              <a:buFont typeface="Arial"/>
              <a:buNone/>
            </a:pPr>
            <a:r>
              <a:rPr lang="en" sz="2100"/>
              <a:t>●</a:t>
            </a:r>
            <a:r>
              <a:rPr lang="en" sz="2100">
                <a:solidFill>
                  <a:schemeClr val="dk1"/>
                </a:solidFill>
              </a:rPr>
              <a:t>Avoiding coughing on food to prevent the spread of germs.</a:t>
            </a:r>
            <a:endParaRPr sz="2100">
              <a:solidFill>
                <a:schemeClr val="dk1"/>
              </a:solidFill>
            </a:endParaRPr>
          </a:p>
          <a:p>
            <a:pPr indent="0" lvl="0" marL="12700" rtl="0" algn="l">
              <a:spcBef>
                <a:spcPts val="0"/>
              </a:spcBef>
              <a:spcAft>
                <a:spcPts val="0"/>
              </a:spcAft>
              <a:buClr>
                <a:schemeClr val="dk1"/>
              </a:buClr>
              <a:buSzPts val="1100"/>
              <a:buFont typeface="Arial"/>
              <a:buNone/>
            </a:pPr>
            <a:r>
              <a:rPr lang="en" sz="2100"/>
              <a:t>●</a:t>
            </a:r>
            <a:r>
              <a:rPr lang="en" sz="2100">
                <a:solidFill>
                  <a:schemeClr val="dk1"/>
                </a:solidFill>
              </a:rPr>
              <a:t>Cleaning surfaces often decreases bacteria and viruses from growing.</a:t>
            </a:r>
            <a:endParaRPr sz="2100">
              <a:solidFill>
                <a:schemeClr val="dk1"/>
              </a:solidFill>
            </a:endParaRPr>
          </a:p>
          <a:p>
            <a:pPr indent="0" lvl="0" marL="0" rtl="0" algn="l">
              <a:spcBef>
                <a:spcPts val="0"/>
              </a:spcBef>
              <a:spcAft>
                <a:spcPts val="0"/>
              </a:spcAft>
              <a:buNone/>
            </a:pPr>
            <a:r>
              <a:t/>
            </a:r>
            <a:endParaRPr/>
          </a:p>
        </p:txBody>
      </p:sp>
      <p:pic>
        <p:nvPicPr>
          <p:cNvPr id="392" name="Google Shape;392;g2ac6027dbc5_0_6"/>
          <p:cNvPicPr preferRelativeResize="0"/>
          <p:nvPr/>
        </p:nvPicPr>
        <p:blipFill>
          <a:blip r:embed="rId3">
            <a:alphaModFix/>
          </a:blip>
          <a:stretch>
            <a:fillRect/>
          </a:stretch>
        </p:blipFill>
        <p:spPr>
          <a:xfrm>
            <a:off x="311700" y="4464825"/>
            <a:ext cx="963375" cy="678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ac6027dbc5_0_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600"/>
              <a:t>Fruit and Vegetable Intake</a:t>
            </a:r>
            <a:endParaRPr sz="3600"/>
          </a:p>
        </p:txBody>
      </p:sp>
      <p:sp>
        <p:nvSpPr>
          <p:cNvPr id="398" name="Google Shape;398;g2ac6027dbc5_0_11"/>
          <p:cNvSpPr txBox="1"/>
          <p:nvPr>
            <p:ph idx="1" type="body"/>
          </p:nvPr>
        </p:nvSpPr>
        <p:spPr>
          <a:xfrm>
            <a:off x="311700" y="1152475"/>
            <a:ext cx="8427300" cy="3416400"/>
          </a:xfrm>
          <a:prstGeom prst="rect">
            <a:avLst/>
          </a:prstGeom>
        </p:spPr>
        <p:txBody>
          <a:bodyPr anchorCtr="0" anchor="t" bIns="91425" lIns="91425" spcFirstLastPara="1" rIns="91425" wrap="square" tIns="91425">
            <a:normAutofit/>
          </a:bodyPr>
          <a:lstStyle/>
          <a:p>
            <a:pPr indent="0" lvl="0" marL="12700" rtl="0" algn="l">
              <a:lnSpc>
                <a:spcPct val="110000"/>
              </a:lnSpc>
              <a:spcBef>
                <a:spcPts val="0"/>
              </a:spcBef>
              <a:spcAft>
                <a:spcPts val="0"/>
              </a:spcAft>
              <a:buClr>
                <a:schemeClr val="dk1"/>
              </a:buClr>
              <a:buSzPts val="1100"/>
              <a:buFont typeface="Arial"/>
              <a:buNone/>
            </a:pPr>
            <a:r>
              <a:rPr lang="en"/>
              <a:t>●</a:t>
            </a:r>
            <a:r>
              <a:rPr lang="en" sz="2000">
                <a:solidFill>
                  <a:schemeClr val="dk1"/>
                </a:solidFill>
              </a:rPr>
              <a:t>Vitamin C helps with a strong immune system.</a:t>
            </a:r>
            <a:endParaRPr sz="2000">
              <a:solidFill>
                <a:schemeClr val="dk1"/>
              </a:solidFill>
            </a:endParaRPr>
          </a:p>
          <a:p>
            <a:pPr indent="0" lvl="0" marL="12700" rtl="0" algn="l">
              <a:lnSpc>
                <a:spcPct val="110000"/>
              </a:lnSpc>
              <a:spcBef>
                <a:spcPts val="0"/>
              </a:spcBef>
              <a:spcAft>
                <a:spcPts val="0"/>
              </a:spcAft>
              <a:buClr>
                <a:schemeClr val="dk1"/>
              </a:buClr>
              <a:buSzPts val="1100"/>
              <a:buFont typeface="Arial"/>
              <a:buNone/>
            </a:pPr>
            <a:r>
              <a:rPr lang="en" sz="2000"/>
              <a:t>●</a:t>
            </a:r>
            <a:r>
              <a:rPr lang="en" sz="2000">
                <a:solidFill>
                  <a:schemeClr val="dk1"/>
                </a:solidFill>
              </a:rPr>
              <a:t>Antioxidants and Phytochemicals in plant foods help make your immune system function to the best of its ability.</a:t>
            </a:r>
            <a:endParaRPr sz="2000">
              <a:solidFill>
                <a:schemeClr val="dk1"/>
              </a:solidFill>
            </a:endParaRPr>
          </a:p>
          <a:p>
            <a:pPr indent="0" lvl="0" marL="12700" rtl="0" algn="l">
              <a:lnSpc>
                <a:spcPct val="110000"/>
              </a:lnSpc>
              <a:spcBef>
                <a:spcPts val="0"/>
              </a:spcBef>
              <a:spcAft>
                <a:spcPts val="0"/>
              </a:spcAft>
              <a:buClr>
                <a:schemeClr val="dk1"/>
              </a:buClr>
              <a:buSzPts val="1100"/>
              <a:buFont typeface="Arial"/>
              <a:buNone/>
            </a:pPr>
            <a:r>
              <a:rPr lang="en" sz="2000"/>
              <a:t>●</a:t>
            </a:r>
            <a:r>
              <a:rPr lang="en" sz="2000">
                <a:solidFill>
                  <a:schemeClr val="dk1"/>
                </a:solidFill>
              </a:rPr>
              <a:t>Eating more plant-based foods help people fight off diseases.</a:t>
            </a:r>
            <a:endParaRPr sz="2000">
              <a:solidFill>
                <a:schemeClr val="dk1"/>
              </a:solidFill>
            </a:endParaRPr>
          </a:p>
          <a:p>
            <a:pPr indent="0" lvl="0" marL="12700" rtl="0" algn="l">
              <a:lnSpc>
                <a:spcPct val="110000"/>
              </a:lnSpc>
              <a:spcBef>
                <a:spcPts val="0"/>
              </a:spcBef>
              <a:spcAft>
                <a:spcPts val="0"/>
              </a:spcAft>
              <a:buClr>
                <a:schemeClr val="dk1"/>
              </a:buClr>
              <a:buSzPts val="1100"/>
              <a:buFont typeface="Arial"/>
              <a:buNone/>
            </a:pPr>
            <a:r>
              <a:rPr lang="en" sz="2000"/>
              <a:t>●</a:t>
            </a:r>
            <a:r>
              <a:rPr lang="en" sz="2000">
                <a:solidFill>
                  <a:schemeClr val="dk1"/>
                </a:solidFill>
              </a:rPr>
              <a:t>A diet high in fruits and vegetables could help with weight loss.</a:t>
            </a:r>
            <a:endParaRPr sz="2000">
              <a:solidFill>
                <a:schemeClr val="dk1"/>
              </a:solidFill>
            </a:endParaRPr>
          </a:p>
          <a:p>
            <a:pPr indent="0" lvl="0" marL="12700" rtl="0" algn="l">
              <a:lnSpc>
                <a:spcPct val="110000"/>
              </a:lnSpc>
              <a:spcBef>
                <a:spcPts val="0"/>
              </a:spcBef>
              <a:spcAft>
                <a:spcPts val="0"/>
              </a:spcAft>
              <a:buClr>
                <a:schemeClr val="dk1"/>
              </a:buClr>
              <a:buSzPts val="1100"/>
              <a:buFont typeface="Arial"/>
              <a:buNone/>
            </a:pPr>
            <a:r>
              <a:rPr lang="en" sz="2000"/>
              <a:t>●</a:t>
            </a:r>
            <a:r>
              <a:rPr lang="en" sz="2000">
                <a:solidFill>
                  <a:schemeClr val="dk1"/>
                </a:solidFill>
              </a:rPr>
              <a:t>Recent studies show that high fruit and vegetable intake may be linked to less severe COVID-19 outcomes (https://www.ncbi.nlm.nih.gov/pmc/articles/PMC9557193/)</a:t>
            </a:r>
            <a:endParaRPr sz="2000">
              <a:solidFill>
                <a:schemeClr val="dk1"/>
              </a:solidFill>
            </a:endParaRPr>
          </a:p>
          <a:p>
            <a:pPr indent="0" lvl="0" marL="0" rtl="0" algn="l">
              <a:spcBef>
                <a:spcPts val="0"/>
              </a:spcBef>
              <a:spcAft>
                <a:spcPts val="0"/>
              </a:spcAft>
              <a:buNone/>
            </a:pPr>
            <a:r>
              <a:t/>
            </a:r>
            <a:endParaRPr sz="2000"/>
          </a:p>
        </p:txBody>
      </p:sp>
      <p:pic>
        <p:nvPicPr>
          <p:cNvPr id="399" name="Google Shape;399;g2ac6027dbc5_0_11"/>
          <p:cNvPicPr preferRelativeResize="0"/>
          <p:nvPr/>
        </p:nvPicPr>
        <p:blipFill>
          <a:blip r:embed="rId3">
            <a:alphaModFix/>
          </a:blip>
          <a:stretch>
            <a:fillRect/>
          </a:stretch>
        </p:blipFill>
        <p:spPr>
          <a:xfrm>
            <a:off x="311700" y="4464825"/>
            <a:ext cx="963375" cy="678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2ac6027dbc5_0_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600"/>
              <a:t>Meal Planning</a:t>
            </a:r>
            <a:endParaRPr sz="3600"/>
          </a:p>
        </p:txBody>
      </p:sp>
      <p:sp>
        <p:nvSpPr>
          <p:cNvPr id="405" name="Google Shape;405;g2ac6027dbc5_0_16"/>
          <p:cNvSpPr txBox="1"/>
          <p:nvPr>
            <p:ph idx="1" type="body"/>
          </p:nvPr>
        </p:nvSpPr>
        <p:spPr>
          <a:xfrm>
            <a:off x="311700" y="1152475"/>
            <a:ext cx="8427300" cy="3416400"/>
          </a:xfrm>
          <a:prstGeom prst="rect">
            <a:avLst/>
          </a:prstGeom>
        </p:spPr>
        <p:txBody>
          <a:bodyPr anchorCtr="0" anchor="t" bIns="91425" lIns="91425" spcFirstLastPara="1" rIns="91425" wrap="square" tIns="91425">
            <a:normAutofit/>
          </a:bodyPr>
          <a:lstStyle/>
          <a:p>
            <a:pPr indent="0" lvl="0" marL="571500" rtl="0" algn="ctr">
              <a:lnSpc>
                <a:spcPct val="115000"/>
              </a:lnSpc>
              <a:spcBef>
                <a:spcPts val="0"/>
              </a:spcBef>
              <a:spcAft>
                <a:spcPts val="0"/>
              </a:spcAft>
              <a:buClr>
                <a:schemeClr val="dk1"/>
              </a:buClr>
              <a:buSzPts val="1100"/>
              <a:buFont typeface="Arial"/>
              <a:buNone/>
            </a:pPr>
            <a:r>
              <a:rPr lang="en" sz="2200">
                <a:solidFill>
                  <a:schemeClr val="dk1"/>
                </a:solidFill>
              </a:rPr>
              <a:t>Just like you plan meals, plan to get up to date on doctor visits and your vaccinations like the Covid-19 booster. Getting it any time of the year is better than not getting it at all.</a:t>
            </a:r>
            <a:endParaRPr sz="2200">
              <a:solidFill>
                <a:schemeClr val="dk1"/>
              </a:solidFill>
            </a:endParaRPr>
          </a:p>
          <a:p>
            <a:pPr indent="0" lvl="0" marL="0" rtl="0" algn="ctr">
              <a:spcBef>
                <a:spcPts val="0"/>
              </a:spcBef>
              <a:spcAft>
                <a:spcPts val="0"/>
              </a:spcAft>
              <a:buNone/>
            </a:pPr>
            <a:r>
              <a:t/>
            </a:r>
            <a:endParaRPr/>
          </a:p>
        </p:txBody>
      </p:sp>
      <p:pic>
        <p:nvPicPr>
          <p:cNvPr id="406" name="Google Shape;406;g2ac6027dbc5_0_16"/>
          <p:cNvPicPr preferRelativeResize="0"/>
          <p:nvPr/>
        </p:nvPicPr>
        <p:blipFill>
          <a:blip r:embed="rId3">
            <a:alphaModFix/>
          </a:blip>
          <a:stretch>
            <a:fillRect/>
          </a:stretch>
        </p:blipFill>
        <p:spPr>
          <a:xfrm>
            <a:off x="311700" y="4464825"/>
            <a:ext cx="963375" cy="678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ac6027dbc5_0_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600"/>
              <a:t>Shopping for Less</a:t>
            </a:r>
            <a:endParaRPr sz="3600"/>
          </a:p>
        </p:txBody>
      </p:sp>
      <p:sp>
        <p:nvSpPr>
          <p:cNvPr id="412" name="Google Shape;412;g2ac6027dbc5_0_21"/>
          <p:cNvSpPr txBox="1"/>
          <p:nvPr>
            <p:ph idx="1" type="body"/>
          </p:nvPr>
        </p:nvSpPr>
        <p:spPr>
          <a:xfrm>
            <a:off x="215863" y="1269900"/>
            <a:ext cx="8427300" cy="3416400"/>
          </a:xfrm>
          <a:prstGeom prst="rect">
            <a:avLst/>
          </a:prstGeom>
        </p:spPr>
        <p:txBody>
          <a:bodyPr anchorCtr="0" anchor="t" bIns="91425" lIns="91425" spcFirstLastPara="1" rIns="91425" wrap="square" tIns="91425">
            <a:normAutofit/>
          </a:bodyPr>
          <a:lstStyle/>
          <a:p>
            <a:pPr indent="0" lvl="0" marL="571500" rtl="0" algn="ctr">
              <a:lnSpc>
                <a:spcPct val="115000"/>
              </a:lnSpc>
              <a:spcBef>
                <a:spcPts val="1200"/>
              </a:spcBef>
              <a:spcAft>
                <a:spcPts val="0"/>
              </a:spcAft>
              <a:buClr>
                <a:schemeClr val="dk1"/>
              </a:buClr>
              <a:buSzPts val="1100"/>
              <a:buFont typeface="Arial"/>
              <a:buNone/>
            </a:pPr>
            <a:r>
              <a:rPr lang="en" sz="1900">
                <a:solidFill>
                  <a:schemeClr val="dk1"/>
                </a:solidFill>
              </a:rPr>
              <a:t>Just like we want to get the best price on foods we eat, it’s also a good idea to shop around for your health. For those without insurance or for insurance that doesn’t cover the COVID-19, there is the BRIDGE program where you can get the vaccine for free. Go to vaccines.gov (have on slide or write on board) to find a place near you.</a:t>
            </a:r>
            <a:endParaRPr sz="1900">
              <a:solidFill>
                <a:schemeClr val="dk1"/>
              </a:solidFill>
            </a:endParaRPr>
          </a:p>
          <a:p>
            <a:pPr indent="0" lvl="0" marL="0" rtl="0" algn="ctr">
              <a:spcBef>
                <a:spcPts val="1200"/>
              </a:spcBef>
              <a:spcAft>
                <a:spcPts val="0"/>
              </a:spcAft>
              <a:buNone/>
            </a:pPr>
            <a:r>
              <a:t/>
            </a:r>
            <a:endParaRPr/>
          </a:p>
        </p:txBody>
      </p:sp>
      <p:pic>
        <p:nvPicPr>
          <p:cNvPr id="413" name="Google Shape;413;g2ac6027dbc5_0_21"/>
          <p:cNvPicPr preferRelativeResize="0"/>
          <p:nvPr/>
        </p:nvPicPr>
        <p:blipFill>
          <a:blip r:embed="rId3">
            <a:alphaModFix/>
          </a:blip>
          <a:stretch>
            <a:fillRect/>
          </a:stretch>
        </p:blipFill>
        <p:spPr>
          <a:xfrm>
            <a:off x="311700" y="4464825"/>
            <a:ext cx="963375" cy="678675"/>
          </a:xfrm>
          <a:prstGeom prst="rect">
            <a:avLst/>
          </a:prstGeom>
          <a:noFill/>
          <a:ln>
            <a:noFill/>
          </a:ln>
        </p:spPr>
      </p:pic>
      <p:sp>
        <p:nvSpPr>
          <p:cNvPr id="414" name="Google Shape;414;g2ac6027dbc5_0_21"/>
          <p:cNvSpPr/>
          <p:nvPr/>
        </p:nvSpPr>
        <p:spPr>
          <a:xfrm>
            <a:off x="2421425" y="3222325"/>
            <a:ext cx="4016175" cy="1242500"/>
          </a:xfrm>
          <a:prstGeom prst="flowChartPredefined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Free Covid-19 Vaccine</a:t>
            </a:r>
            <a:endParaRPr sz="2200"/>
          </a:p>
          <a:p>
            <a:pPr indent="0" lvl="0" marL="0" rtl="0" algn="ctr">
              <a:spcBef>
                <a:spcPts val="0"/>
              </a:spcBef>
              <a:spcAft>
                <a:spcPts val="0"/>
              </a:spcAft>
              <a:buNone/>
            </a:pPr>
            <a:r>
              <a:rPr lang="en"/>
              <a:t>For those with no insurance or who have to pay for it</a:t>
            </a:r>
            <a:endParaRPr/>
          </a:p>
        </p:txBody>
      </p:sp>
      <p:sp>
        <p:nvSpPr>
          <p:cNvPr id="415" name="Google Shape;415;g2ac6027dbc5_0_21"/>
          <p:cNvSpPr txBox="1"/>
          <p:nvPr/>
        </p:nvSpPr>
        <p:spPr>
          <a:xfrm rot="-5400000">
            <a:off x="2174850" y="3612725"/>
            <a:ext cx="1068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coupon</a:t>
            </a:r>
            <a:endParaRPr sz="1800">
              <a:solidFill>
                <a:schemeClr val="dk2"/>
              </a:solidFill>
            </a:endParaRPr>
          </a:p>
        </p:txBody>
      </p:sp>
      <p:sp>
        <p:nvSpPr>
          <p:cNvPr id="416" name="Google Shape;416;g2ac6027dbc5_0_21"/>
          <p:cNvSpPr txBox="1"/>
          <p:nvPr/>
        </p:nvSpPr>
        <p:spPr>
          <a:xfrm rot="-5400000">
            <a:off x="5672450" y="3612725"/>
            <a:ext cx="1068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coupon</a:t>
            </a:r>
            <a:endParaRPr sz="18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2ac6027dbc5_0_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600"/>
              <a:t>What is BRIDGE?</a:t>
            </a:r>
            <a:endParaRPr sz="3600"/>
          </a:p>
        </p:txBody>
      </p:sp>
      <p:sp>
        <p:nvSpPr>
          <p:cNvPr id="422" name="Google Shape;422;g2ac6027dbc5_0_26"/>
          <p:cNvSpPr txBox="1"/>
          <p:nvPr>
            <p:ph idx="1" type="body"/>
          </p:nvPr>
        </p:nvSpPr>
        <p:spPr>
          <a:xfrm>
            <a:off x="311700" y="1152475"/>
            <a:ext cx="8427300" cy="3416400"/>
          </a:xfrm>
          <a:prstGeom prst="rect">
            <a:avLst/>
          </a:prstGeom>
        </p:spPr>
        <p:txBody>
          <a:bodyPr anchorCtr="0" anchor="t" bIns="91425" lIns="91425" spcFirstLastPara="1" rIns="91425" wrap="square" tIns="91425">
            <a:normAutofit/>
          </a:bodyPr>
          <a:lstStyle/>
          <a:p>
            <a:pPr indent="0" lvl="0" marL="12700" rtl="0" algn="l">
              <a:lnSpc>
                <a:spcPct val="115000"/>
              </a:lnSpc>
              <a:spcBef>
                <a:spcPts val="0"/>
              </a:spcBef>
              <a:spcAft>
                <a:spcPts val="0"/>
              </a:spcAft>
              <a:buClr>
                <a:schemeClr val="dk1"/>
              </a:buClr>
              <a:buSzPts val="1100"/>
              <a:buFont typeface="Arial"/>
              <a:buNone/>
            </a:pPr>
            <a:r>
              <a:rPr lang="en" sz="2100"/>
              <a:t>●</a:t>
            </a:r>
            <a:r>
              <a:rPr lang="en" sz="2100">
                <a:solidFill>
                  <a:schemeClr val="dk1"/>
                </a:solidFill>
              </a:rPr>
              <a:t>The Bridge Access Program is a temporary program to close a gap in access to COVID-19 vaccines.</a:t>
            </a:r>
            <a:endParaRPr sz="2100">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2100"/>
              <a:t>●</a:t>
            </a:r>
            <a:r>
              <a:rPr lang="en" sz="2100">
                <a:solidFill>
                  <a:schemeClr val="dk1"/>
                </a:solidFill>
              </a:rPr>
              <a:t>It allows individuals who don’t have health insurance and who are underinsured to receive the COVID-19 vaccine free of charge.</a:t>
            </a:r>
            <a:endParaRPr sz="2100">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2100"/>
              <a:t>●</a:t>
            </a:r>
            <a:r>
              <a:rPr lang="en" sz="2100">
                <a:solidFill>
                  <a:schemeClr val="dk1"/>
                </a:solidFill>
              </a:rPr>
              <a:t>Medicaid and Medicare already cover the COVID-19 vaccine</a:t>
            </a:r>
            <a:endParaRPr sz="2100">
              <a:solidFill>
                <a:schemeClr val="dk1"/>
              </a:solidFill>
            </a:endParaRPr>
          </a:p>
          <a:p>
            <a:pPr indent="0" lvl="0" marL="0" rtl="0" algn="l">
              <a:spcBef>
                <a:spcPts val="0"/>
              </a:spcBef>
              <a:spcAft>
                <a:spcPts val="0"/>
              </a:spcAft>
              <a:buNone/>
            </a:pPr>
            <a:r>
              <a:t/>
            </a:r>
            <a:endParaRPr/>
          </a:p>
        </p:txBody>
      </p:sp>
      <p:pic>
        <p:nvPicPr>
          <p:cNvPr id="423" name="Google Shape;423;g2ac6027dbc5_0_26"/>
          <p:cNvPicPr preferRelativeResize="0"/>
          <p:nvPr/>
        </p:nvPicPr>
        <p:blipFill>
          <a:blip r:embed="rId3">
            <a:alphaModFix/>
          </a:blip>
          <a:stretch>
            <a:fillRect/>
          </a:stretch>
        </p:blipFill>
        <p:spPr>
          <a:xfrm>
            <a:off x="311700" y="4464825"/>
            <a:ext cx="963375" cy="678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2ac6027dbc5_0_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200"/>
              <a:t>Where can I go to get the COVID-19 vaccine?</a:t>
            </a:r>
            <a:endParaRPr sz="3200"/>
          </a:p>
        </p:txBody>
      </p:sp>
      <p:sp>
        <p:nvSpPr>
          <p:cNvPr id="429" name="Google Shape;429;g2ac6027dbc5_0_57"/>
          <p:cNvSpPr txBox="1"/>
          <p:nvPr>
            <p:ph idx="1" type="body"/>
          </p:nvPr>
        </p:nvSpPr>
        <p:spPr>
          <a:xfrm>
            <a:off x="311700" y="1152475"/>
            <a:ext cx="8427300" cy="3416400"/>
          </a:xfrm>
          <a:prstGeom prst="rect">
            <a:avLst/>
          </a:prstGeom>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Char char="●"/>
            </a:pPr>
            <a:r>
              <a:rPr lang="en" sz="2400"/>
              <a:t>Walgreens</a:t>
            </a:r>
            <a:endParaRPr sz="2400"/>
          </a:p>
          <a:p>
            <a:pPr indent="-381000" lvl="0" marL="457200" rtl="0" algn="l">
              <a:lnSpc>
                <a:spcPct val="115000"/>
              </a:lnSpc>
              <a:spcBef>
                <a:spcPts val="0"/>
              </a:spcBef>
              <a:spcAft>
                <a:spcPts val="0"/>
              </a:spcAft>
              <a:buSzPts val="2400"/>
              <a:buChar char="●"/>
            </a:pPr>
            <a:r>
              <a:rPr lang="en" sz="2400"/>
              <a:t>CVS</a:t>
            </a:r>
            <a:endParaRPr sz="2400"/>
          </a:p>
          <a:p>
            <a:pPr indent="-381000" lvl="0" marL="457200" rtl="0" algn="l">
              <a:lnSpc>
                <a:spcPct val="115000"/>
              </a:lnSpc>
              <a:spcBef>
                <a:spcPts val="0"/>
              </a:spcBef>
              <a:spcAft>
                <a:spcPts val="0"/>
              </a:spcAft>
              <a:buSzPts val="2400"/>
              <a:buChar char="●"/>
            </a:pPr>
            <a:r>
              <a:rPr lang="en" sz="2400"/>
              <a:t>Federally funded health care facilities</a:t>
            </a:r>
            <a:endParaRPr sz="2400"/>
          </a:p>
          <a:p>
            <a:pPr indent="-381000" lvl="0" marL="457200" rtl="0" algn="l">
              <a:lnSpc>
                <a:spcPct val="115000"/>
              </a:lnSpc>
              <a:spcBef>
                <a:spcPts val="0"/>
              </a:spcBef>
              <a:spcAft>
                <a:spcPts val="0"/>
              </a:spcAft>
              <a:buSzPts val="2400"/>
              <a:buChar char="●"/>
            </a:pPr>
            <a:r>
              <a:rPr lang="en" sz="2400"/>
              <a:t>Local pharmacies – vaccines.gov</a:t>
            </a:r>
            <a:endParaRPr sz="2400"/>
          </a:p>
        </p:txBody>
      </p:sp>
      <p:pic>
        <p:nvPicPr>
          <p:cNvPr id="430" name="Google Shape;430;g2ac6027dbc5_0_57"/>
          <p:cNvPicPr preferRelativeResize="0"/>
          <p:nvPr/>
        </p:nvPicPr>
        <p:blipFill>
          <a:blip r:embed="rId3">
            <a:alphaModFix/>
          </a:blip>
          <a:stretch>
            <a:fillRect/>
          </a:stretch>
        </p:blipFill>
        <p:spPr>
          <a:xfrm>
            <a:off x="311700" y="4464825"/>
            <a:ext cx="963375" cy="678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1"/>
          <p:cNvSpPr txBox="1"/>
          <p:nvPr>
            <p:ph type="title"/>
          </p:nvPr>
        </p:nvSpPr>
        <p:spPr>
          <a:xfrm>
            <a:off x="507050" y="368300"/>
            <a:ext cx="7811400" cy="3076500"/>
          </a:xfrm>
          <a:prstGeom prst="rect">
            <a:avLst/>
          </a:prstGeom>
          <a:noFill/>
          <a:ln>
            <a:noFill/>
          </a:ln>
        </p:spPr>
        <p:txBody>
          <a:bodyPr anchorCtr="0" anchor="t" bIns="0" lIns="0" spcFirstLastPara="1" rIns="0" wrap="square" tIns="9525">
            <a:spAutoFit/>
          </a:bodyPr>
          <a:lstStyle/>
          <a:p>
            <a:pPr indent="0" lvl="0" marL="9525" rtl="0" algn="l">
              <a:lnSpc>
                <a:spcPct val="100000"/>
              </a:lnSpc>
              <a:spcBef>
                <a:spcPts val="75"/>
              </a:spcBef>
              <a:spcAft>
                <a:spcPts val="0"/>
              </a:spcAft>
              <a:buSzPts val="2800"/>
              <a:buNone/>
            </a:pPr>
            <a:r>
              <a:rPr lang="en" sz="3300">
                <a:latin typeface="Arial"/>
                <a:ea typeface="Arial"/>
                <a:cs typeface="Arial"/>
                <a:sym typeface="Arial"/>
              </a:rPr>
              <a:t>Identifying your Priority Populations:CDC Data Informed Technical Assistance</a:t>
            </a:r>
            <a:endParaRPr sz="3300">
              <a:latin typeface="Arial"/>
              <a:ea typeface="Arial"/>
              <a:cs typeface="Arial"/>
              <a:sym typeface="Arial"/>
            </a:endParaRPr>
          </a:p>
          <a:p>
            <a:pPr indent="0" lvl="0" marL="9525" rtl="0" algn="l">
              <a:lnSpc>
                <a:spcPct val="100000"/>
              </a:lnSpc>
              <a:spcBef>
                <a:spcPts val="75"/>
              </a:spcBef>
              <a:spcAft>
                <a:spcPts val="0"/>
              </a:spcAft>
              <a:buSzPts val="2800"/>
              <a:buNone/>
            </a:pPr>
            <a:r>
              <a:t/>
            </a:r>
            <a:endParaRPr sz="3300">
              <a:latin typeface="Arial"/>
              <a:ea typeface="Arial"/>
              <a:cs typeface="Arial"/>
              <a:sym typeface="Arial"/>
            </a:endParaRPr>
          </a:p>
          <a:p>
            <a:pPr indent="0" lvl="0" marL="9525" rtl="0" algn="l">
              <a:lnSpc>
                <a:spcPct val="100000"/>
              </a:lnSpc>
              <a:spcBef>
                <a:spcPts val="75"/>
              </a:spcBef>
              <a:spcAft>
                <a:spcPts val="0"/>
              </a:spcAft>
              <a:buSzPts val="2800"/>
              <a:buNone/>
            </a:pPr>
            <a:r>
              <a:rPr lang="en" sz="3300">
                <a:latin typeface="Arial"/>
                <a:ea typeface="Arial"/>
                <a:cs typeface="Arial"/>
                <a:sym typeface="Arial"/>
              </a:rPr>
              <a:t>Eve Lee and Javona Brown, CDC Data Consultants </a:t>
            </a:r>
            <a:endParaRPr sz="33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2"/>
          <p:cNvSpPr txBox="1"/>
          <p:nvPr>
            <p:ph type="title"/>
          </p:nvPr>
        </p:nvSpPr>
        <p:spPr>
          <a:xfrm>
            <a:off x="491250" y="1275975"/>
            <a:ext cx="8155500" cy="2255100"/>
          </a:xfrm>
          <a:prstGeom prst="rect">
            <a:avLst/>
          </a:prstGeom>
          <a:noFill/>
          <a:ln>
            <a:noFill/>
          </a:ln>
        </p:spPr>
        <p:txBody>
          <a:bodyPr anchorCtr="0" anchor="t" bIns="0" lIns="0" spcFirstLastPara="1" rIns="0" wrap="square" tIns="9525">
            <a:spAutoFit/>
          </a:bodyPr>
          <a:lstStyle/>
          <a:p>
            <a:pPr indent="0" lvl="0" marL="9525" rtl="0" algn="l">
              <a:lnSpc>
                <a:spcPct val="100000"/>
              </a:lnSpc>
              <a:spcBef>
                <a:spcPts val="75"/>
              </a:spcBef>
              <a:spcAft>
                <a:spcPts val="0"/>
              </a:spcAft>
              <a:buSzPts val="2800"/>
              <a:buNone/>
            </a:pPr>
            <a:r>
              <a:rPr lang="en" sz="3600"/>
              <a:t>RFA for EXCITE Bridge for EFNEP </a:t>
            </a:r>
            <a:endParaRPr sz="3600"/>
          </a:p>
          <a:p>
            <a:pPr indent="0" lvl="0" marL="9525" rtl="0" algn="l">
              <a:lnSpc>
                <a:spcPct val="100000"/>
              </a:lnSpc>
              <a:spcBef>
                <a:spcPts val="75"/>
              </a:spcBef>
              <a:spcAft>
                <a:spcPts val="0"/>
              </a:spcAft>
              <a:buSzPts val="2800"/>
              <a:buNone/>
            </a:pPr>
            <a:r>
              <a:t/>
            </a:r>
            <a:endParaRPr sz="3600"/>
          </a:p>
          <a:p>
            <a:pPr indent="0" lvl="0" marL="9525" rtl="0" algn="l">
              <a:lnSpc>
                <a:spcPct val="100000"/>
              </a:lnSpc>
              <a:spcBef>
                <a:spcPts val="75"/>
              </a:spcBef>
              <a:spcAft>
                <a:spcPts val="0"/>
              </a:spcAft>
              <a:buSzPts val="2800"/>
              <a:buNone/>
            </a:pPr>
            <a:r>
              <a:rPr lang="en" sz="3600"/>
              <a:t>Brenna Kotar</a:t>
            </a:r>
            <a:endParaRPr sz="3600"/>
          </a:p>
          <a:p>
            <a:pPr indent="0" lvl="0" marL="9525" rtl="0" algn="l">
              <a:lnSpc>
                <a:spcPct val="100000"/>
              </a:lnSpc>
              <a:spcBef>
                <a:spcPts val="75"/>
              </a:spcBef>
              <a:spcAft>
                <a:spcPts val="0"/>
              </a:spcAft>
              <a:buSzPts val="2800"/>
              <a:buNone/>
            </a:pPr>
            <a:r>
              <a:rPr lang="en" sz="3600"/>
              <a:t>EXCITE Project Manager</a:t>
            </a:r>
            <a:endParaRPr sz="3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RFA &amp; Application</a:t>
            </a:r>
            <a:endParaRPr/>
          </a:p>
        </p:txBody>
      </p:sp>
      <p:sp>
        <p:nvSpPr>
          <p:cNvPr id="446" name="Google Shape;446;p23"/>
          <p:cNvSpPr txBox="1"/>
          <p:nvPr>
            <p:ph idx="1" type="body"/>
          </p:nvPr>
        </p:nvSpPr>
        <p:spPr>
          <a:xfrm>
            <a:off x="311700" y="1017725"/>
            <a:ext cx="5349300" cy="3723600"/>
          </a:xfrm>
          <a:prstGeom prst="rect">
            <a:avLst/>
          </a:prstGeom>
          <a:noFill/>
          <a:ln>
            <a:noFill/>
          </a:ln>
        </p:spPr>
        <p:txBody>
          <a:bodyPr anchorCtr="0" anchor="t" bIns="91425" lIns="91425" spcFirstLastPara="1" rIns="91425" wrap="square" tIns="91425">
            <a:normAutofit fontScale="77500" lnSpcReduction="20000"/>
          </a:bodyPr>
          <a:lstStyle/>
          <a:p>
            <a:pPr indent="-331977" lvl="0" marL="457200" rtl="0" algn="l">
              <a:lnSpc>
                <a:spcPct val="115000"/>
              </a:lnSpc>
              <a:spcBef>
                <a:spcPts val="0"/>
              </a:spcBef>
              <a:spcAft>
                <a:spcPts val="0"/>
              </a:spcAft>
              <a:buSzPct val="100000"/>
              <a:buChar char="●"/>
            </a:pPr>
            <a:r>
              <a:rPr lang="en" sz="2100"/>
              <a:t>Extension Foundation Finance Team</a:t>
            </a:r>
            <a:endParaRPr sz="2100"/>
          </a:p>
          <a:p>
            <a:pPr indent="-331977" lvl="1" marL="914400" rtl="0" algn="l">
              <a:lnSpc>
                <a:spcPct val="115000"/>
              </a:lnSpc>
              <a:spcBef>
                <a:spcPts val="0"/>
              </a:spcBef>
              <a:spcAft>
                <a:spcPts val="0"/>
              </a:spcAft>
              <a:buSzPct val="100000"/>
              <a:buChar char="○"/>
            </a:pPr>
            <a:r>
              <a:rPr lang="en" sz="2100"/>
              <a:t>Arielle Smith, CPA - Comptroller</a:t>
            </a:r>
            <a:endParaRPr sz="2100"/>
          </a:p>
          <a:p>
            <a:pPr indent="-331977" lvl="1" marL="914400" rtl="0" algn="l">
              <a:lnSpc>
                <a:spcPct val="115000"/>
              </a:lnSpc>
              <a:spcBef>
                <a:spcPts val="0"/>
              </a:spcBef>
              <a:spcAft>
                <a:spcPts val="0"/>
              </a:spcAft>
              <a:buSzPct val="100000"/>
              <a:buChar char="○"/>
            </a:pPr>
            <a:r>
              <a:rPr lang="en" sz="2100"/>
              <a:t>Brenna Kotar - Contracts Management</a:t>
            </a:r>
            <a:endParaRPr sz="2100"/>
          </a:p>
          <a:p>
            <a:pPr indent="-331977" lvl="1" marL="914400" rtl="0" algn="l">
              <a:lnSpc>
                <a:spcPct val="115000"/>
              </a:lnSpc>
              <a:spcBef>
                <a:spcPts val="0"/>
              </a:spcBef>
              <a:spcAft>
                <a:spcPts val="0"/>
              </a:spcAft>
              <a:buSzPct val="100000"/>
              <a:buChar char="○"/>
            </a:pPr>
            <a:r>
              <a:rPr lang="en" sz="2100"/>
              <a:t>Kim Santoro &amp; Cece Manoochehri - Grants Specialists</a:t>
            </a:r>
            <a:endParaRPr sz="2100"/>
          </a:p>
          <a:p>
            <a:pPr indent="-331977" lvl="1" marL="914400" rtl="0" algn="l">
              <a:lnSpc>
                <a:spcPct val="115000"/>
              </a:lnSpc>
              <a:spcBef>
                <a:spcPts val="0"/>
              </a:spcBef>
              <a:spcAft>
                <a:spcPts val="0"/>
              </a:spcAft>
              <a:buSzPct val="100000"/>
              <a:buChar char="○"/>
            </a:pPr>
            <a:r>
              <a:rPr lang="en" sz="2100"/>
              <a:t>Barbara Adams, Senior Accountant</a:t>
            </a:r>
            <a:endParaRPr sz="2100"/>
          </a:p>
          <a:p>
            <a:pPr indent="-331977" lvl="0" marL="457200" rtl="0" algn="l">
              <a:lnSpc>
                <a:spcPct val="115000"/>
              </a:lnSpc>
              <a:spcBef>
                <a:spcPts val="0"/>
              </a:spcBef>
              <a:spcAft>
                <a:spcPts val="0"/>
              </a:spcAft>
              <a:buSzPct val="100000"/>
              <a:buChar char="●"/>
            </a:pPr>
            <a:r>
              <a:rPr lang="en" sz="2100"/>
              <a:t>Contact us! </a:t>
            </a:r>
            <a:r>
              <a:rPr lang="en" sz="2100" u="sng">
                <a:solidFill>
                  <a:schemeClr val="hlink"/>
                </a:solidFill>
                <a:hlinkClick r:id="rId3"/>
              </a:rPr>
              <a:t>sponsoredprograms@extension.org</a:t>
            </a:r>
            <a:endParaRPr sz="2100"/>
          </a:p>
          <a:p>
            <a:pPr indent="-331977" lvl="0" marL="457200" rtl="0" algn="l">
              <a:lnSpc>
                <a:spcPct val="115000"/>
              </a:lnSpc>
              <a:spcBef>
                <a:spcPts val="0"/>
              </a:spcBef>
              <a:spcAft>
                <a:spcPts val="0"/>
              </a:spcAft>
              <a:buSzPct val="100000"/>
              <a:buChar char="●"/>
            </a:pPr>
            <a:r>
              <a:rPr lang="en" sz="2100"/>
              <a:t>RFA &amp; Application Guide</a:t>
            </a:r>
            <a:endParaRPr sz="2100"/>
          </a:p>
          <a:p>
            <a:pPr indent="-331977" lvl="1" marL="914400" rtl="0" algn="l">
              <a:lnSpc>
                <a:spcPct val="115000"/>
              </a:lnSpc>
              <a:spcBef>
                <a:spcPts val="0"/>
              </a:spcBef>
              <a:spcAft>
                <a:spcPts val="0"/>
              </a:spcAft>
              <a:buSzPct val="100000"/>
              <a:buChar char="○"/>
            </a:pPr>
            <a:r>
              <a:rPr lang="en" sz="2100"/>
              <a:t>RFA walk through </a:t>
            </a:r>
            <a:endParaRPr sz="2100"/>
          </a:p>
          <a:p>
            <a:pPr indent="-331977" lvl="0" marL="457200" rtl="0" algn="l">
              <a:lnSpc>
                <a:spcPct val="115000"/>
              </a:lnSpc>
              <a:spcBef>
                <a:spcPts val="0"/>
              </a:spcBef>
              <a:spcAft>
                <a:spcPts val="0"/>
              </a:spcAft>
              <a:buSzPct val="100000"/>
              <a:buChar char="●"/>
            </a:pPr>
            <a:r>
              <a:rPr lang="en" sz="2100"/>
              <a:t>WizeHive - Grants Management</a:t>
            </a:r>
            <a:endParaRPr sz="2100"/>
          </a:p>
          <a:p>
            <a:pPr indent="-331977" lvl="0" marL="457200" rtl="0" algn="l">
              <a:lnSpc>
                <a:spcPct val="115000"/>
              </a:lnSpc>
              <a:spcBef>
                <a:spcPts val="0"/>
              </a:spcBef>
              <a:spcAft>
                <a:spcPts val="0"/>
              </a:spcAft>
              <a:buSzPct val="100000"/>
              <a:buChar char="●"/>
            </a:pPr>
            <a:r>
              <a:rPr lang="en" sz="2100"/>
              <a:t>EXCITE is funded through an Interagency Agreement with the USDA NIFA and the CDC. </a:t>
            </a:r>
            <a:endParaRPr sz="2100"/>
          </a:p>
          <a:p>
            <a:pPr indent="-331977" lvl="1" marL="914400" rtl="0" algn="l">
              <a:lnSpc>
                <a:spcPct val="115000"/>
              </a:lnSpc>
              <a:spcBef>
                <a:spcPts val="0"/>
              </a:spcBef>
              <a:spcAft>
                <a:spcPts val="0"/>
              </a:spcAft>
              <a:buSzPct val="100000"/>
              <a:buChar char="○"/>
            </a:pPr>
            <a:r>
              <a:rPr lang="en" sz="2100"/>
              <a:t>This is federal funding - must adhere to USDA NIFA guidelines!</a:t>
            </a:r>
            <a:endParaRPr sz="2100"/>
          </a:p>
        </p:txBody>
      </p:sp>
      <p:pic>
        <p:nvPicPr>
          <p:cNvPr id="447" name="Google Shape;447;p23"/>
          <p:cNvPicPr preferRelativeResize="0"/>
          <p:nvPr/>
        </p:nvPicPr>
        <p:blipFill rotWithShape="1">
          <a:blip r:embed="rId4">
            <a:alphaModFix/>
          </a:blip>
          <a:srcRect b="0" l="0" r="0" t="0"/>
          <a:stretch/>
        </p:blipFill>
        <p:spPr>
          <a:xfrm>
            <a:off x="5425400" y="1647225"/>
            <a:ext cx="3311100" cy="19866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aphicFrame>
        <p:nvGraphicFramePr>
          <p:cNvPr id="152" name="Google Shape;152;p3"/>
          <p:cNvGraphicFramePr/>
          <p:nvPr/>
        </p:nvGraphicFramePr>
        <p:xfrm>
          <a:off x="181033" y="456298"/>
          <a:ext cx="3000000" cy="3000000"/>
        </p:xfrm>
        <a:graphic>
          <a:graphicData uri="http://schemas.openxmlformats.org/drawingml/2006/table">
            <a:tbl>
              <a:tblPr>
                <a:noFill/>
                <a:tableStyleId>{54DF715F-01F9-479D-86FE-494E36A8659F}</a:tableStyleId>
              </a:tblPr>
              <a:tblGrid>
                <a:gridCol w="5088950"/>
              </a:tblGrid>
              <a:tr h="546100">
                <a:tc>
                  <a:txBody>
                    <a:bodyPr/>
                    <a:lstStyle/>
                    <a:p>
                      <a:pPr indent="0" lvl="0" marL="0" marR="0" rtl="0" algn="ctr">
                        <a:lnSpc>
                          <a:spcPct val="100000"/>
                        </a:lnSpc>
                        <a:spcBef>
                          <a:spcPts val="0"/>
                        </a:spcBef>
                        <a:spcAft>
                          <a:spcPts val="0"/>
                        </a:spcAft>
                        <a:buClr>
                          <a:srgbClr val="000000"/>
                        </a:buClr>
                        <a:buSzPts val="3000"/>
                        <a:buFont typeface="Arial"/>
                        <a:buNone/>
                      </a:pPr>
                      <a:r>
                        <a:rPr b="1" lang="en" sz="2800" u="none" cap="none" strike="noStrike"/>
                        <a:t>Agenda</a:t>
                      </a:r>
                      <a:endParaRPr b="1" sz="28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r h="396525">
                <a:tc>
                  <a:txBody>
                    <a:bodyPr/>
                    <a:lstStyle/>
                    <a:p>
                      <a:pPr indent="0" lvl="0" marL="0" marR="0" rtl="0" algn="l">
                        <a:lnSpc>
                          <a:spcPct val="115000"/>
                        </a:lnSpc>
                        <a:spcBef>
                          <a:spcPts val="0"/>
                        </a:spcBef>
                        <a:spcAft>
                          <a:spcPts val="0"/>
                        </a:spcAft>
                        <a:buClr>
                          <a:srgbClr val="000000"/>
                        </a:buClr>
                        <a:buSzPts val="2000"/>
                        <a:buFont typeface="Arial"/>
                        <a:buNone/>
                      </a:pPr>
                      <a:r>
                        <a:rPr lang="en" sz="1800" u="none" cap="none" strike="noStrike">
                          <a:solidFill>
                            <a:schemeClr val="dk1"/>
                          </a:solidFill>
                          <a:latin typeface="Calibri"/>
                          <a:ea typeface="Calibri"/>
                          <a:cs typeface="Calibri"/>
                          <a:sym typeface="Calibri"/>
                        </a:rPr>
                        <a:t>Welcome &amp; Introductions of Leadership - Michelle Rodgers</a:t>
                      </a:r>
                      <a:endParaRPr sz="1800" u="none" cap="none" strike="noStrike">
                        <a:solidFill>
                          <a:schemeClr val="dk1"/>
                        </a:solidFill>
                        <a:latin typeface="Calibri"/>
                        <a:ea typeface="Calibri"/>
                        <a:cs typeface="Calibri"/>
                        <a:sym typeface="Calibri"/>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457200">
                <a:tc>
                  <a:txBody>
                    <a:bodyPr/>
                    <a:lstStyle/>
                    <a:p>
                      <a:pPr indent="0" lvl="0" marL="0" marR="0" rtl="0" algn="l">
                        <a:lnSpc>
                          <a:spcPct val="115000"/>
                        </a:lnSpc>
                        <a:spcBef>
                          <a:spcPts val="0"/>
                        </a:spcBef>
                        <a:spcAft>
                          <a:spcPts val="0"/>
                        </a:spcAft>
                        <a:buClr>
                          <a:schemeClr val="dk1"/>
                        </a:buClr>
                        <a:buSzPts val="2000"/>
                        <a:buFont typeface="Arial"/>
                        <a:buNone/>
                      </a:pPr>
                      <a:r>
                        <a:rPr lang="en" sz="1800" u="none" cap="none" strike="noStrike">
                          <a:solidFill>
                            <a:schemeClr val="dk1"/>
                          </a:solidFill>
                          <a:latin typeface="Calibri"/>
                          <a:ea typeface="Calibri"/>
                          <a:cs typeface="Calibri"/>
                          <a:sym typeface="Calibri"/>
                        </a:rPr>
                        <a:t>Bridge Access Intro - Jackie Wilkins</a:t>
                      </a:r>
                      <a:endParaRPr sz="1800" u="none" cap="none" strike="noStrike">
                        <a:solidFill>
                          <a:schemeClr val="dk1"/>
                        </a:solidFill>
                        <a:latin typeface="Calibri"/>
                        <a:ea typeface="Calibri"/>
                        <a:cs typeface="Calibri"/>
                        <a:sym typeface="Calibri"/>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396525">
                <a:tc>
                  <a:txBody>
                    <a:bodyPr/>
                    <a:lstStyle/>
                    <a:p>
                      <a:pPr indent="0" lvl="0" marL="0" marR="0" rtl="0" algn="l">
                        <a:lnSpc>
                          <a:spcPct val="115000"/>
                        </a:lnSpc>
                        <a:spcBef>
                          <a:spcPts val="0"/>
                        </a:spcBef>
                        <a:spcAft>
                          <a:spcPts val="0"/>
                        </a:spcAft>
                        <a:buClr>
                          <a:schemeClr val="dk1"/>
                        </a:buClr>
                        <a:buSzPts val="1100"/>
                        <a:buFont typeface="Arial"/>
                        <a:buNone/>
                      </a:pPr>
                      <a:r>
                        <a:rPr lang="en" sz="1800" u="none" cap="none" strike="noStrike">
                          <a:solidFill>
                            <a:schemeClr val="dk1"/>
                          </a:solidFill>
                          <a:latin typeface="Calibri"/>
                          <a:ea typeface="Calibri"/>
                          <a:cs typeface="Calibri"/>
                          <a:sym typeface="Calibri"/>
                        </a:rPr>
                        <a:t>How to Integrate Bridge and Resources-Diane Oliver</a:t>
                      </a:r>
                      <a:endParaRPr sz="1800" u="none" cap="none" strike="noStrike">
                        <a:solidFill>
                          <a:schemeClr val="dk1"/>
                        </a:solidFill>
                        <a:latin typeface="Calibri"/>
                        <a:ea typeface="Calibri"/>
                        <a:cs typeface="Calibri"/>
                        <a:sym typeface="Calibri"/>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715525">
                <a:tc>
                  <a:txBody>
                    <a:bodyPr/>
                    <a:lstStyle/>
                    <a:p>
                      <a:pPr indent="0" lvl="0" marL="0" marR="0" rtl="0" algn="l">
                        <a:lnSpc>
                          <a:spcPct val="115000"/>
                        </a:lnSpc>
                        <a:spcBef>
                          <a:spcPts val="0"/>
                        </a:spcBef>
                        <a:spcAft>
                          <a:spcPts val="0"/>
                        </a:spcAft>
                        <a:buClr>
                          <a:schemeClr val="dk1"/>
                        </a:buClr>
                        <a:buSzPts val="2000"/>
                        <a:buFont typeface="Arial"/>
                        <a:buNone/>
                      </a:pPr>
                      <a:r>
                        <a:rPr lang="en" sz="1800" u="none" cap="none" strike="noStrike">
                          <a:solidFill>
                            <a:schemeClr val="dk1"/>
                          </a:solidFill>
                          <a:latin typeface="Calibri"/>
                          <a:ea typeface="Calibri"/>
                          <a:cs typeface="Calibri"/>
                          <a:sym typeface="Calibri"/>
                        </a:rPr>
                        <a:t>How to Locate your Priority Population - CDC Data Informed Tech Assistance</a:t>
                      </a:r>
                      <a:endParaRPr sz="1800" u="none" cap="none" strike="noStrike">
                        <a:latin typeface="Calibri"/>
                        <a:ea typeface="Calibri"/>
                        <a:cs typeface="Calibri"/>
                        <a:sym typeface="Calibri"/>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432700">
                <a:tc>
                  <a:txBody>
                    <a:bodyPr/>
                    <a:lstStyle/>
                    <a:p>
                      <a:pPr indent="0" lvl="0" marL="0" marR="0" rtl="0" algn="l">
                        <a:lnSpc>
                          <a:spcPct val="115000"/>
                        </a:lnSpc>
                        <a:spcBef>
                          <a:spcPts val="0"/>
                        </a:spcBef>
                        <a:spcAft>
                          <a:spcPts val="0"/>
                        </a:spcAft>
                        <a:buClr>
                          <a:schemeClr val="dk1"/>
                        </a:buClr>
                        <a:buSzPts val="2000"/>
                        <a:buFont typeface="Arial"/>
                        <a:buNone/>
                      </a:pPr>
                      <a:r>
                        <a:rPr lang="en" sz="1800" u="none" cap="none" strike="noStrike">
                          <a:solidFill>
                            <a:schemeClr val="dk1"/>
                          </a:solidFill>
                          <a:latin typeface="Calibri"/>
                          <a:ea typeface="Calibri"/>
                          <a:cs typeface="Calibri"/>
                          <a:sym typeface="Calibri"/>
                        </a:rPr>
                        <a:t>WizeHive, RFA and Budget-Brenna Kotar</a:t>
                      </a:r>
                      <a:endParaRPr sz="1800" u="none" cap="none" strike="noStrike">
                        <a:latin typeface="Calibri"/>
                        <a:ea typeface="Calibri"/>
                        <a:cs typeface="Calibri"/>
                        <a:sym typeface="Calibri"/>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351100">
                <a:tc>
                  <a:txBody>
                    <a:bodyPr/>
                    <a:lstStyle/>
                    <a:p>
                      <a:pPr indent="0" lvl="0" marL="0" marR="0" rtl="0" algn="l">
                        <a:lnSpc>
                          <a:spcPct val="115000"/>
                        </a:lnSpc>
                        <a:spcBef>
                          <a:spcPts val="0"/>
                        </a:spcBef>
                        <a:spcAft>
                          <a:spcPts val="0"/>
                        </a:spcAft>
                        <a:buClr>
                          <a:schemeClr val="dk1"/>
                        </a:buClr>
                        <a:buSzPts val="2000"/>
                        <a:buFont typeface="Arial"/>
                        <a:buNone/>
                      </a:pPr>
                      <a:r>
                        <a:rPr lang="en" sz="1800" u="none" cap="none" strike="noStrike">
                          <a:solidFill>
                            <a:schemeClr val="dk1"/>
                          </a:solidFill>
                          <a:latin typeface="Calibri"/>
                          <a:ea typeface="Calibri"/>
                          <a:cs typeface="Calibri"/>
                          <a:sym typeface="Calibri"/>
                        </a:rPr>
                        <a:t>Timeline</a:t>
                      </a:r>
                      <a:endParaRPr sz="1800" u="none" cap="none" strike="noStrike">
                        <a:latin typeface="Calibri"/>
                        <a:ea typeface="Calibri"/>
                        <a:cs typeface="Calibri"/>
                        <a:sym typeface="Calibri"/>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351100">
                <a:tc>
                  <a:txBody>
                    <a:bodyPr/>
                    <a:lstStyle/>
                    <a:p>
                      <a:pPr indent="0" lvl="0" marL="0" marR="0" rtl="0" algn="l">
                        <a:lnSpc>
                          <a:spcPct val="115000"/>
                        </a:lnSpc>
                        <a:spcBef>
                          <a:spcPts val="0"/>
                        </a:spcBef>
                        <a:spcAft>
                          <a:spcPts val="0"/>
                        </a:spcAft>
                        <a:buClr>
                          <a:srgbClr val="000000"/>
                        </a:buClr>
                        <a:buSzPts val="2000"/>
                        <a:buFont typeface="Arial"/>
                        <a:buNone/>
                      </a:pPr>
                      <a:r>
                        <a:rPr lang="en" sz="1800" u="none" cap="none" strike="noStrike">
                          <a:latin typeface="Calibri"/>
                          <a:ea typeface="Calibri"/>
                          <a:cs typeface="Calibri"/>
                          <a:sym typeface="Calibri"/>
                        </a:rPr>
                        <a:t>Discussion and Q&amp;A-us</a:t>
                      </a:r>
                      <a:r>
                        <a:rPr lang="en" sz="1800">
                          <a:latin typeface="Calibri"/>
                          <a:ea typeface="Calibri"/>
                          <a:cs typeface="Calibri"/>
                          <a:sym typeface="Calibri"/>
                        </a:rPr>
                        <a:t>e Q&amp;A</a:t>
                      </a:r>
                      <a:endParaRPr sz="1800" u="none" cap="none" strike="noStrike">
                        <a:latin typeface="Calibri"/>
                        <a:ea typeface="Calibri"/>
                        <a:cs typeface="Calibri"/>
                        <a:sym typeface="Calibri"/>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pic>
        <p:nvPicPr>
          <p:cNvPr id="153" name="Google Shape;153;p3"/>
          <p:cNvPicPr preferRelativeResize="0"/>
          <p:nvPr/>
        </p:nvPicPr>
        <p:blipFill rotWithShape="1">
          <a:blip r:embed="rId3">
            <a:alphaModFix/>
          </a:blip>
          <a:srcRect b="0" l="0" r="0" t="0"/>
          <a:stretch/>
        </p:blipFill>
        <p:spPr>
          <a:xfrm>
            <a:off x="5950425" y="968575"/>
            <a:ext cx="2895900" cy="1738500"/>
          </a:xfrm>
          <a:prstGeom prst="roundRect">
            <a:avLst>
              <a:gd fmla="val 16667" name="adj"/>
            </a:avLst>
          </a:prstGeom>
          <a:noFill/>
          <a:ln cap="flat" cmpd="sng" w="19050">
            <a:solidFill>
              <a:schemeClr val="dk2"/>
            </a:solidFill>
            <a:prstDash val="solid"/>
            <a:round/>
            <a:headEnd len="sm" w="sm" type="none"/>
            <a:tailEnd len="sm" w="sm" type="none"/>
          </a:ln>
          <a:effectLst>
            <a:outerShdw blurRad="57150" rotWithShape="0" algn="bl" dir="7560000" dist="142875">
              <a:srgbClr val="000000">
                <a:alpha val="49411"/>
              </a:srgbClr>
            </a:outerShdw>
          </a:effectLst>
        </p:spPr>
      </p:pic>
      <p:sp>
        <p:nvSpPr>
          <p:cNvPr id="154" name="Google Shape;154;p3"/>
          <p:cNvSpPr txBox="1"/>
          <p:nvPr/>
        </p:nvSpPr>
        <p:spPr>
          <a:xfrm>
            <a:off x="2286000" y="2419132"/>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5" name="Google Shape;155;p3"/>
          <p:cNvSpPr txBox="1"/>
          <p:nvPr/>
        </p:nvSpPr>
        <p:spPr>
          <a:xfrm>
            <a:off x="2286000" y="2419132"/>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4"/>
          <p:cNvSpPr txBox="1"/>
          <p:nvPr>
            <p:ph type="title"/>
          </p:nvPr>
        </p:nvSpPr>
        <p:spPr>
          <a:xfrm>
            <a:off x="254425" y="3108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EFNEP Bridge Application Walkthrough	</a:t>
            </a:r>
            <a:endParaRPr/>
          </a:p>
        </p:txBody>
      </p:sp>
      <p:sp>
        <p:nvSpPr>
          <p:cNvPr id="453" name="Google Shape;453;p24"/>
          <p:cNvSpPr txBox="1"/>
          <p:nvPr>
            <p:ph idx="1" type="body"/>
          </p:nvPr>
        </p:nvSpPr>
        <p:spPr>
          <a:xfrm>
            <a:off x="419800" y="883550"/>
            <a:ext cx="3358800" cy="4104600"/>
          </a:xfrm>
          <a:prstGeom prst="rect">
            <a:avLst/>
          </a:prstGeom>
          <a:noFill/>
          <a:ln>
            <a:noFill/>
          </a:ln>
        </p:spPr>
        <p:txBody>
          <a:bodyPr anchorCtr="0" anchor="t" bIns="91425" lIns="91425" spcFirstLastPara="1" rIns="91425" wrap="square" tIns="91425">
            <a:normAutofit lnSpcReduction="20000"/>
          </a:bodyPr>
          <a:lstStyle/>
          <a:p>
            <a:pPr indent="-342899" lvl="0" marL="457200" rtl="0" algn="l">
              <a:lnSpc>
                <a:spcPct val="115000"/>
              </a:lnSpc>
              <a:spcBef>
                <a:spcPts val="0"/>
              </a:spcBef>
              <a:spcAft>
                <a:spcPts val="0"/>
              </a:spcAft>
              <a:buSzPts val="1800"/>
              <a:buChar char="●"/>
            </a:pPr>
            <a:r>
              <a:rPr lang="en"/>
              <a:t>Non competitive funding opportunity!</a:t>
            </a:r>
            <a:endParaRPr/>
          </a:p>
          <a:p>
            <a:pPr indent="-342899" lvl="0" marL="457200" rtl="0" algn="l">
              <a:lnSpc>
                <a:spcPct val="115000"/>
              </a:lnSpc>
              <a:spcBef>
                <a:spcPts val="0"/>
              </a:spcBef>
              <a:spcAft>
                <a:spcPts val="0"/>
              </a:spcAft>
              <a:buSzPts val="1800"/>
              <a:buChar char="●"/>
            </a:pPr>
            <a:r>
              <a:rPr lang="en"/>
              <a:t>$70,000 - Cost Reimbursement</a:t>
            </a:r>
            <a:endParaRPr/>
          </a:p>
          <a:p>
            <a:pPr indent="-342899" lvl="0" marL="457200" rtl="0" algn="l">
              <a:lnSpc>
                <a:spcPct val="115000"/>
              </a:lnSpc>
              <a:spcBef>
                <a:spcPts val="0"/>
              </a:spcBef>
              <a:spcAft>
                <a:spcPts val="0"/>
              </a:spcAft>
              <a:buSzPts val="1800"/>
              <a:buChar char="●"/>
            </a:pPr>
            <a:r>
              <a:rPr lang="en"/>
              <a:t>Simple, short application through WizeHive, 5 questions!</a:t>
            </a:r>
            <a:endParaRPr/>
          </a:p>
          <a:p>
            <a:pPr indent="-342899" lvl="0" marL="457200" rtl="0" algn="l">
              <a:lnSpc>
                <a:spcPct val="115000"/>
              </a:lnSpc>
              <a:spcBef>
                <a:spcPts val="0"/>
              </a:spcBef>
              <a:spcAft>
                <a:spcPts val="0"/>
              </a:spcAft>
              <a:buSzPts val="1800"/>
              <a:buChar char="●"/>
            </a:pPr>
            <a:r>
              <a:rPr lang="en"/>
              <a:t>Work with your Grants &amp; Contracts or Sponsored Programs Office.</a:t>
            </a:r>
            <a:endParaRPr/>
          </a:p>
          <a:p>
            <a:pPr indent="-317500" lvl="1" marL="914400" rtl="0" algn="l">
              <a:lnSpc>
                <a:spcPct val="115000"/>
              </a:lnSpc>
              <a:spcBef>
                <a:spcPts val="0"/>
              </a:spcBef>
              <a:spcAft>
                <a:spcPts val="0"/>
              </a:spcAft>
              <a:buSzPts val="1400"/>
              <a:buChar char="○"/>
            </a:pPr>
            <a:r>
              <a:rPr lang="en"/>
              <a:t>Not doing so will cause significant delays.</a:t>
            </a:r>
            <a:endParaRPr/>
          </a:p>
          <a:p>
            <a:pPr indent="-342900" lvl="0" marL="457200" rtl="0" algn="l">
              <a:lnSpc>
                <a:spcPct val="115000"/>
              </a:lnSpc>
              <a:spcBef>
                <a:spcPts val="0"/>
              </a:spcBef>
              <a:spcAft>
                <a:spcPts val="0"/>
              </a:spcAft>
              <a:buSzPts val="1800"/>
              <a:buChar char="●"/>
            </a:pPr>
            <a:r>
              <a:rPr lang="en"/>
              <a:t>Application Walkthrough Video - Coming Soon!</a:t>
            </a:r>
            <a:endParaRPr/>
          </a:p>
          <a:p>
            <a:pPr indent="0" lvl="0" marL="0" rtl="0" algn="l">
              <a:lnSpc>
                <a:spcPct val="115000"/>
              </a:lnSpc>
              <a:spcBef>
                <a:spcPts val="0"/>
              </a:spcBef>
              <a:spcAft>
                <a:spcPts val="0"/>
              </a:spcAft>
              <a:buSzPts val="1946"/>
              <a:buNone/>
            </a:pPr>
            <a:r>
              <a:t/>
            </a:r>
            <a:endParaRPr sz="1100">
              <a:solidFill>
                <a:srgbClr val="2C3345"/>
              </a:solidFill>
              <a:highlight>
                <a:srgbClr val="FFFFFF"/>
              </a:highlight>
            </a:endParaRPr>
          </a:p>
          <a:p>
            <a:pPr indent="0" lvl="0" marL="0" rtl="0" algn="l">
              <a:lnSpc>
                <a:spcPct val="115000"/>
              </a:lnSpc>
              <a:spcBef>
                <a:spcPts val="0"/>
              </a:spcBef>
              <a:spcAft>
                <a:spcPts val="0"/>
              </a:spcAft>
              <a:buSzPts val="1946"/>
              <a:buNone/>
            </a:pPr>
            <a:r>
              <a:t/>
            </a:r>
            <a:endParaRPr sz="1100">
              <a:solidFill>
                <a:srgbClr val="2C3345"/>
              </a:solidFill>
              <a:highlight>
                <a:srgbClr val="FFFFFF"/>
              </a:highlight>
            </a:endParaRPr>
          </a:p>
        </p:txBody>
      </p:sp>
      <p:pic>
        <p:nvPicPr>
          <p:cNvPr id="454" name="Google Shape;454;p24"/>
          <p:cNvPicPr preferRelativeResize="0"/>
          <p:nvPr/>
        </p:nvPicPr>
        <p:blipFill rotWithShape="1">
          <a:blip r:embed="rId3">
            <a:alphaModFix/>
          </a:blip>
          <a:srcRect b="0" l="5280" r="13105" t="0"/>
          <a:stretch/>
        </p:blipFill>
        <p:spPr>
          <a:xfrm>
            <a:off x="3945250" y="1029375"/>
            <a:ext cx="4829775" cy="3594351"/>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25"/>
          <p:cNvSpPr txBox="1"/>
          <p:nvPr>
            <p:ph type="title"/>
          </p:nvPr>
        </p:nvSpPr>
        <p:spPr>
          <a:xfrm>
            <a:off x="254425" y="3108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EFNEP Bridge Application - Budget	Walkthrough </a:t>
            </a:r>
            <a:endParaRPr/>
          </a:p>
        </p:txBody>
      </p:sp>
      <p:sp>
        <p:nvSpPr>
          <p:cNvPr id="460" name="Google Shape;460;p25"/>
          <p:cNvSpPr txBox="1"/>
          <p:nvPr>
            <p:ph idx="1" type="body"/>
          </p:nvPr>
        </p:nvSpPr>
        <p:spPr>
          <a:xfrm>
            <a:off x="385500" y="975700"/>
            <a:ext cx="4260300" cy="3909300"/>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Clr>
                <a:srgbClr val="2C3345"/>
              </a:buClr>
              <a:buSzPts val="1400"/>
              <a:buChar char="●"/>
            </a:pPr>
            <a:r>
              <a:rPr lang="en" sz="1400">
                <a:solidFill>
                  <a:srgbClr val="2C3345"/>
                </a:solidFill>
                <a:highlight>
                  <a:srgbClr val="FFFFFF"/>
                </a:highlight>
              </a:rPr>
              <a:t>Budget Categories</a:t>
            </a:r>
            <a:endParaRPr sz="1400">
              <a:solidFill>
                <a:srgbClr val="2C3345"/>
              </a:solidFill>
              <a:highlight>
                <a:srgbClr val="FFFFFF"/>
              </a:highlight>
            </a:endParaRPr>
          </a:p>
          <a:p>
            <a:pPr indent="-317500" lvl="1" marL="914400" rtl="0" algn="l">
              <a:lnSpc>
                <a:spcPct val="115000"/>
              </a:lnSpc>
              <a:spcBef>
                <a:spcPts val="0"/>
              </a:spcBef>
              <a:spcAft>
                <a:spcPts val="0"/>
              </a:spcAft>
              <a:buClr>
                <a:srgbClr val="2C3345"/>
              </a:buClr>
              <a:buSzPts val="1400"/>
              <a:buChar char="○"/>
            </a:pPr>
            <a:r>
              <a:rPr lang="en">
                <a:solidFill>
                  <a:srgbClr val="2C3345"/>
                </a:solidFill>
                <a:highlight>
                  <a:srgbClr val="FFFFFF"/>
                </a:highlight>
              </a:rPr>
              <a:t>Personnel Costs</a:t>
            </a:r>
            <a:endParaRPr>
              <a:solidFill>
                <a:srgbClr val="2C3345"/>
              </a:solidFill>
              <a:highlight>
                <a:srgbClr val="FFFFFF"/>
              </a:highlight>
            </a:endParaRPr>
          </a:p>
          <a:p>
            <a:pPr indent="-317500" lvl="1" marL="914400" rtl="0" algn="l">
              <a:lnSpc>
                <a:spcPct val="115000"/>
              </a:lnSpc>
              <a:spcBef>
                <a:spcPts val="0"/>
              </a:spcBef>
              <a:spcAft>
                <a:spcPts val="0"/>
              </a:spcAft>
              <a:buClr>
                <a:srgbClr val="2C3345"/>
              </a:buClr>
              <a:buSzPts val="1400"/>
              <a:buChar char="○"/>
            </a:pPr>
            <a:r>
              <a:rPr lang="en">
                <a:solidFill>
                  <a:srgbClr val="2C3345"/>
                </a:solidFill>
                <a:highlight>
                  <a:srgbClr val="FFFFFF"/>
                </a:highlight>
              </a:rPr>
              <a:t>Capital Equipment</a:t>
            </a:r>
            <a:endParaRPr>
              <a:solidFill>
                <a:srgbClr val="2C3345"/>
              </a:solidFill>
              <a:highlight>
                <a:srgbClr val="FFFFFF"/>
              </a:highlight>
            </a:endParaRPr>
          </a:p>
          <a:p>
            <a:pPr indent="-317500" lvl="2" marL="1371600" rtl="0" algn="l">
              <a:lnSpc>
                <a:spcPct val="115000"/>
              </a:lnSpc>
              <a:spcBef>
                <a:spcPts val="0"/>
              </a:spcBef>
              <a:spcAft>
                <a:spcPts val="0"/>
              </a:spcAft>
              <a:buClr>
                <a:srgbClr val="2C3345"/>
              </a:buClr>
              <a:buSzPts val="1400"/>
              <a:buChar char="■"/>
            </a:pPr>
            <a:r>
              <a:rPr lang="en">
                <a:solidFill>
                  <a:srgbClr val="2C3345"/>
                </a:solidFill>
                <a:highlight>
                  <a:srgbClr val="FFFFFF"/>
                </a:highlight>
              </a:rPr>
              <a:t>unit cost of $5,000 or more</a:t>
            </a:r>
            <a:endParaRPr>
              <a:solidFill>
                <a:srgbClr val="2C3345"/>
              </a:solidFill>
              <a:highlight>
                <a:srgbClr val="FFFFFF"/>
              </a:highlight>
            </a:endParaRPr>
          </a:p>
          <a:p>
            <a:pPr indent="-317500" lvl="1" marL="914400" rtl="0" algn="l">
              <a:lnSpc>
                <a:spcPct val="115000"/>
              </a:lnSpc>
              <a:spcBef>
                <a:spcPts val="0"/>
              </a:spcBef>
              <a:spcAft>
                <a:spcPts val="0"/>
              </a:spcAft>
              <a:buClr>
                <a:srgbClr val="2C3345"/>
              </a:buClr>
              <a:buSzPts val="1400"/>
              <a:buChar char="○"/>
            </a:pPr>
            <a:r>
              <a:rPr lang="en">
                <a:solidFill>
                  <a:srgbClr val="2C3345"/>
                </a:solidFill>
                <a:highlight>
                  <a:srgbClr val="FFFFFF"/>
                </a:highlight>
              </a:rPr>
              <a:t>Travel for personnel</a:t>
            </a:r>
            <a:endParaRPr>
              <a:solidFill>
                <a:srgbClr val="2C3345"/>
              </a:solidFill>
              <a:highlight>
                <a:srgbClr val="FFFFFF"/>
              </a:highlight>
            </a:endParaRPr>
          </a:p>
          <a:p>
            <a:pPr indent="-317500" lvl="1" marL="914400" rtl="0" algn="l">
              <a:lnSpc>
                <a:spcPct val="115000"/>
              </a:lnSpc>
              <a:spcBef>
                <a:spcPts val="0"/>
              </a:spcBef>
              <a:spcAft>
                <a:spcPts val="0"/>
              </a:spcAft>
              <a:buClr>
                <a:srgbClr val="2C3345"/>
              </a:buClr>
              <a:buSzPts val="1400"/>
              <a:buChar char="○"/>
            </a:pPr>
            <a:r>
              <a:rPr lang="en">
                <a:solidFill>
                  <a:srgbClr val="2C3345"/>
                </a:solidFill>
                <a:highlight>
                  <a:srgbClr val="FFFFFF"/>
                </a:highlight>
              </a:rPr>
              <a:t>Participant Support Costs - </a:t>
            </a:r>
            <a:endParaRPr>
              <a:solidFill>
                <a:srgbClr val="2C3345"/>
              </a:solidFill>
              <a:highlight>
                <a:srgbClr val="FFFFFF"/>
              </a:highlight>
            </a:endParaRPr>
          </a:p>
          <a:p>
            <a:pPr indent="-317500" lvl="2" marL="1371600" rtl="0" algn="l">
              <a:lnSpc>
                <a:spcPct val="115000"/>
              </a:lnSpc>
              <a:spcBef>
                <a:spcPts val="0"/>
              </a:spcBef>
              <a:spcAft>
                <a:spcPts val="0"/>
              </a:spcAft>
              <a:buClr>
                <a:srgbClr val="2C3345"/>
              </a:buClr>
              <a:buSzPts val="1400"/>
              <a:buChar char="■"/>
            </a:pPr>
            <a:r>
              <a:rPr lang="en">
                <a:solidFill>
                  <a:srgbClr val="2C3345"/>
                </a:solidFill>
                <a:highlight>
                  <a:srgbClr val="FFFFFF"/>
                </a:highlight>
              </a:rPr>
              <a:t>Student stipends/gift cards paid to educational/training participants or to individuals that support an educational/training program. </a:t>
            </a:r>
            <a:endParaRPr>
              <a:solidFill>
                <a:srgbClr val="2C3345"/>
              </a:solidFill>
              <a:highlight>
                <a:srgbClr val="FFFFFF"/>
              </a:highlight>
            </a:endParaRPr>
          </a:p>
          <a:p>
            <a:pPr indent="-317500" lvl="1" marL="914400" rtl="0" algn="l">
              <a:lnSpc>
                <a:spcPct val="115000"/>
              </a:lnSpc>
              <a:spcBef>
                <a:spcPts val="0"/>
              </a:spcBef>
              <a:spcAft>
                <a:spcPts val="0"/>
              </a:spcAft>
              <a:buClr>
                <a:srgbClr val="2C3345"/>
              </a:buClr>
              <a:buSzPts val="1400"/>
              <a:buChar char="○"/>
            </a:pPr>
            <a:r>
              <a:rPr lang="en">
                <a:solidFill>
                  <a:srgbClr val="2C3345"/>
                </a:solidFill>
                <a:highlight>
                  <a:srgbClr val="FFFFFF"/>
                </a:highlight>
              </a:rPr>
              <a:t>Other Direct Costs</a:t>
            </a:r>
            <a:endParaRPr>
              <a:solidFill>
                <a:srgbClr val="2C3345"/>
              </a:solidFill>
              <a:highlight>
                <a:srgbClr val="FFFFFF"/>
              </a:highlight>
            </a:endParaRPr>
          </a:p>
          <a:p>
            <a:pPr indent="-317500" lvl="2" marL="1371600" rtl="0" algn="l">
              <a:lnSpc>
                <a:spcPct val="115000"/>
              </a:lnSpc>
              <a:spcBef>
                <a:spcPts val="0"/>
              </a:spcBef>
              <a:spcAft>
                <a:spcPts val="0"/>
              </a:spcAft>
              <a:buClr>
                <a:srgbClr val="2C3345"/>
              </a:buClr>
              <a:buSzPts val="1400"/>
              <a:buChar char="■"/>
            </a:pPr>
            <a:r>
              <a:rPr lang="en">
                <a:solidFill>
                  <a:srgbClr val="2C3345"/>
                </a:solidFill>
                <a:highlight>
                  <a:srgbClr val="FFFFFF"/>
                </a:highlight>
              </a:rPr>
              <a:t>Materials &amp; supplies, publication costs, consultant services, honoraria, contractual costs and subawards.</a:t>
            </a:r>
            <a:endParaRPr>
              <a:solidFill>
                <a:srgbClr val="2C3345"/>
              </a:solidFill>
              <a:highlight>
                <a:srgbClr val="FFFFFF"/>
              </a:highlight>
            </a:endParaRPr>
          </a:p>
        </p:txBody>
      </p:sp>
      <p:pic>
        <p:nvPicPr>
          <p:cNvPr id="461" name="Google Shape;461;p25"/>
          <p:cNvPicPr preferRelativeResize="0"/>
          <p:nvPr/>
        </p:nvPicPr>
        <p:blipFill rotWithShape="1">
          <a:blip r:embed="rId3">
            <a:alphaModFix/>
          </a:blip>
          <a:srcRect b="0" l="24973" r="21869" t="0"/>
          <a:stretch/>
        </p:blipFill>
        <p:spPr>
          <a:xfrm>
            <a:off x="5251300" y="1217075"/>
            <a:ext cx="2821251" cy="3117450"/>
          </a:xfrm>
          <a:prstGeom prst="rect">
            <a:avLst/>
          </a:prstGeom>
          <a:noFill/>
          <a:ln>
            <a:noFill/>
          </a:ln>
          <a:effectLst>
            <a:outerShdw blurRad="57150" rotWithShape="0" algn="bl" dir="5400000" dist="19050">
              <a:srgbClr val="000000">
                <a:alpha val="49803"/>
              </a:srgbClr>
            </a:outerShdw>
          </a:effectLst>
        </p:spPr>
      </p:pic>
      <p:sp>
        <p:nvSpPr>
          <p:cNvPr id="462" name="Google Shape;462;p25"/>
          <p:cNvSpPr txBox="1"/>
          <p:nvPr>
            <p:ph type="title"/>
          </p:nvPr>
        </p:nvSpPr>
        <p:spPr>
          <a:xfrm>
            <a:off x="7421025" y="4273625"/>
            <a:ext cx="942300" cy="374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274590"/>
              <a:buNone/>
            </a:pPr>
            <a:r>
              <a:rPr lang="en" sz="1133"/>
              <a:t>WizeHive</a:t>
            </a:r>
            <a:r>
              <a:rPr lang="en"/>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6"/>
          <p:cNvSpPr txBox="1"/>
          <p:nvPr/>
        </p:nvSpPr>
        <p:spPr>
          <a:xfrm>
            <a:off x="311700" y="445025"/>
            <a:ext cx="8520600" cy="572700"/>
          </a:xfrm>
          <a:prstGeom prst="rect">
            <a:avLst/>
          </a:prstGeom>
          <a:noFill/>
          <a:ln>
            <a:noFill/>
          </a:ln>
        </p:spPr>
        <p:txBody>
          <a:bodyPr anchorCtr="0" anchor="t" bIns="91425" lIns="91425" spcFirstLastPara="1" rIns="91425" wrap="square" tIns="91425">
            <a:normAutofit fontScale="92500"/>
          </a:bodyPr>
          <a:lstStyle/>
          <a:p>
            <a:pPr indent="0" lvl="0" marL="0" marR="0" rtl="0" algn="l">
              <a:lnSpc>
                <a:spcPct val="100000"/>
              </a:lnSpc>
              <a:spcBef>
                <a:spcPts val="0"/>
              </a:spcBef>
              <a:spcAft>
                <a:spcPts val="0"/>
              </a:spcAft>
              <a:buClr>
                <a:srgbClr val="000000"/>
              </a:buClr>
              <a:buSzPct val="100000"/>
              <a:buFont typeface="Arial"/>
              <a:buNone/>
            </a:pPr>
            <a:r>
              <a:rPr b="1" i="0" lang="en" sz="3000" u="none" cap="none" strike="noStrike">
                <a:solidFill>
                  <a:srgbClr val="000000"/>
                </a:solidFill>
                <a:latin typeface="Arial"/>
                <a:ea typeface="Arial"/>
                <a:cs typeface="Arial"/>
                <a:sym typeface="Arial"/>
              </a:rPr>
              <a:t>Common Non Allowable Costs</a:t>
            </a:r>
            <a:endParaRPr b="1" i="0" sz="3000" u="none" cap="none" strike="noStrike">
              <a:solidFill>
                <a:srgbClr val="000000"/>
              </a:solidFill>
              <a:latin typeface="Arial"/>
              <a:ea typeface="Arial"/>
              <a:cs typeface="Arial"/>
              <a:sym typeface="Arial"/>
            </a:endParaRPr>
          </a:p>
        </p:txBody>
      </p:sp>
      <p:sp>
        <p:nvSpPr>
          <p:cNvPr id="468" name="Google Shape;468;p26"/>
          <p:cNvSpPr txBox="1"/>
          <p:nvPr/>
        </p:nvSpPr>
        <p:spPr>
          <a:xfrm>
            <a:off x="1143925" y="1260800"/>
            <a:ext cx="6044100" cy="3416400"/>
          </a:xfrm>
          <a:prstGeom prst="rect">
            <a:avLst/>
          </a:prstGeom>
          <a:noFill/>
          <a:ln>
            <a:noFill/>
          </a:ln>
        </p:spPr>
        <p:txBody>
          <a:bodyPr anchorCtr="0" anchor="t" bIns="91425" lIns="91425" spcFirstLastPara="1" rIns="91425" wrap="square" tIns="91425">
            <a:normAutofit fontScale="92500" lnSpcReduction="10000"/>
          </a:bodyPr>
          <a:lstStyle/>
          <a:p>
            <a:pPr indent="0" lvl="0" marL="0" marR="0" rtl="0" algn="l">
              <a:lnSpc>
                <a:spcPct val="115000"/>
              </a:lnSpc>
              <a:spcBef>
                <a:spcPts val="0"/>
              </a:spcBef>
              <a:spcAft>
                <a:spcPts val="0"/>
              </a:spcAft>
              <a:buClr>
                <a:srgbClr val="000000"/>
              </a:buClr>
              <a:buSzPct val="100000"/>
              <a:buFont typeface="Arial"/>
              <a:buNone/>
            </a:pPr>
            <a:r>
              <a:rPr b="0" i="0" lang="en" sz="2100" u="none" cap="none" strike="noStrike">
                <a:solidFill>
                  <a:srgbClr val="000000"/>
                </a:solidFill>
                <a:latin typeface="Helvetica Neue"/>
                <a:ea typeface="Helvetica Neue"/>
                <a:cs typeface="Helvetica Neue"/>
                <a:sym typeface="Helvetica Neue"/>
              </a:rPr>
              <a:t>Vaccines</a:t>
            </a:r>
            <a:endParaRPr b="0" i="0" sz="21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ct val="100000"/>
              <a:buFont typeface="Arial"/>
              <a:buNone/>
            </a:pPr>
            <a:r>
              <a:rPr b="0" i="0" lang="en" sz="2100" u="none" cap="none" strike="noStrike">
                <a:solidFill>
                  <a:srgbClr val="000000"/>
                </a:solidFill>
                <a:latin typeface="Helvetica Neue"/>
                <a:ea typeface="Helvetica Neue"/>
                <a:cs typeface="Helvetica Neue"/>
                <a:sym typeface="Helvetica Neue"/>
              </a:rPr>
              <a:t>Provider time to administer vaccines</a:t>
            </a:r>
            <a:endParaRPr b="0" i="0" sz="21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ct val="100000"/>
              <a:buFont typeface="Arial"/>
              <a:buNone/>
            </a:pPr>
            <a:r>
              <a:rPr b="0" i="0" lang="en" sz="2100" u="none" cap="none" strike="noStrike">
                <a:solidFill>
                  <a:schemeClr val="dk1"/>
                </a:solidFill>
                <a:latin typeface="Helvetica Neue"/>
                <a:ea typeface="Helvetica Neue"/>
                <a:cs typeface="Helvetica Neue"/>
                <a:sym typeface="Helvetica Neue"/>
              </a:rPr>
              <a:t>Covid Test Kits (for EXCITE)</a:t>
            </a:r>
            <a:endParaRPr b="0" i="0" sz="21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ct val="100000"/>
              <a:buFont typeface="Arial"/>
              <a:buNone/>
            </a:pPr>
            <a:r>
              <a:rPr b="0" i="0" lang="en" sz="2100" u="none" cap="none" strike="noStrike">
                <a:solidFill>
                  <a:schemeClr val="dk1"/>
                </a:solidFill>
                <a:latin typeface="Helvetica Neue"/>
                <a:ea typeface="Helvetica Neue"/>
                <a:cs typeface="Helvetica Neue"/>
                <a:sym typeface="Helvetica Neue"/>
              </a:rPr>
              <a:t>Promotional Items</a:t>
            </a:r>
            <a:endParaRPr b="0" i="0" sz="21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ct val="100000"/>
              <a:buFont typeface="Arial"/>
              <a:buNone/>
            </a:pPr>
            <a:r>
              <a:rPr b="0" i="0" lang="en" sz="2100" u="none" cap="none" strike="noStrike">
                <a:solidFill>
                  <a:schemeClr val="dk1"/>
                </a:solidFill>
                <a:latin typeface="Helvetica Neue"/>
                <a:ea typeface="Helvetica Neue"/>
                <a:cs typeface="Helvetica Neue"/>
                <a:sym typeface="Helvetica Neue"/>
              </a:rPr>
              <a:t>Food &amp; </a:t>
            </a:r>
            <a:r>
              <a:rPr b="0" i="0" lang="en" sz="2100" u="none" cap="none" strike="noStrike">
                <a:solidFill>
                  <a:srgbClr val="000000"/>
                </a:solidFill>
                <a:latin typeface="Helvetica Neue"/>
                <a:ea typeface="Helvetica Neue"/>
                <a:cs typeface="Helvetica Neue"/>
                <a:sym typeface="Helvetica Neue"/>
              </a:rPr>
              <a:t>Alcohol</a:t>
            </a:r>
            <a:endParaRPr b="0" i="0" sz="21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ct val="100000"/>
              <a:buFont typeface="Arial"/>
              <a:buNone/>
            </a:pPr>
            <a:r>
              <a:rPr b="0" i="0" lang="en" sz="2100" u="none" cap="none" strike="noStrike">
                <a:solidFill>
                  <a:srgbClr val="000000"/>
                </a:solidFill>
                <a:latin typeface="Helvetica Neue"/>
                <a:ea typeface="Helvetica Neue"/>
                <a:cs typeface="Helvetica Neue"/>
                <a:sym typeface="Helvetica Neue"/>
              </a:rPr>
              <a:t>Entertainment</a:t>
            </a:r>
            <a:endParaRPr b="0" i="0" sz="21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ct val="100000"/>
              <a:buFont typeface="Arial"/>
              <a:buNone/>
            </a:pPr>
            <a:r>
              <a:rPr b="0" i="0" lang="en" sz="2100" u="none" cap="none" strike="noStrike">
                <a:solidFill>
                  <a:srgbClr val="000000"/>
                </a:solidFill>
                <a:latin typeface="Helvetica Neue"/>
                <a:ea typeface="Helvetica Neue"/>
                <a:cs typeface="Helvetica Neue"/>
                <a:sym typeface="Helvetica Neue"/>
              </a:rPr>
              <a:t>Certain travel costs- first class travel</a:t>
            </a:r>
            <a:endParaRPr b="0" i="0" sz="21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ct val="100000"/>
              <a:buFont typeface="Arial"/>
              <a:buNone/>
            </a:pPr>
            <a:r>
              <a:rPr b="0" i="0" lang="en" sz="2100" u="none" cap="none" strike="noStrike">
                <a:solidFill>
                  <a:srgbClr val="000000"/>
                </a:solidFill>
                <a:latin typeface="Helvetica Neue"/>
                <a:ea typeface="Helvetica Neue"/>
                <a:cs typeface="Helvetica Neue"/>
                <a:sym typeface="Helvetica Neue"/>
              </a:rPr>
              <a:t>Fund-raising</a:t>
            </a:r>
            <a:endParaRPr b="0" i="0" sz="21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ct val="100000"/>
              <a:buFont typeface="Arial"/>
              <a:buNone/>
            </a:pPr>
            <a:r>
              <a:rPr b="0" i="0" lang="en" sz="2100" u="none" cap="none" strike="noStrike">
                <a:solidFill>
                  <a:srgbClr val="000000"/>
                </a:solidFill>
                <a:latin typeface="Helvetica Neue"/>
                <a:ea typeface="Helvetica Neue"/>
                <a:cs typeface="Helvetica Neue"/>
                <a:sym typeface="Helvetica Neue"/>
              </a:rPr>
              <a:t>Lobbying costs</a:t>
            </a:r>
            <a:endParaRPr b="0" i="0" sz="21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ct val="100000"/>
              <a:buFont typeface="Arial"/>
              <a:buNone/>
            </a:pPr>
            <a:r>
              <a:rPr b="0" i="0" lang="en" sz="2100" u="none" cap="none" strike="noStrike">
                <a:solidFill>
                  <a:srgbClr val="000000"/>
                </a:solidFill>
                <a:latin typeface="Helvetica Neue"/>
                <a:ea typeface="Helvetica Neue"/>
                <a:cs typeface="Helvetica Neue"/>
                <a:sym typeface="Helvetica Neue"/>
              </a:rPr>
              <a:t>Fines and penalties</a:t>
            </a:r>
            <a:endParaRPr b="0" i="0" sz="21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ct val="100000"/>
              <a:buFont typeface="Arial"/>
              <a:buNone/>
            </a:pPr>
            <a:r>
              <a:t/>
            </a:r>
            <a:endParaRPr b="0" i="0" sz="2100" u="none" cap="none" strike="noStrike">
              <a:solidFill>
                <a:srgbClr val="000000"/>
              </a:solidFill>
              <a:latin typeface="Arial"/>
              <a:ea typeface="Arial"/>
              <a:cs typeface="Arial"/>
              <a:sym typeface="Arial"/>
            </a:endParaRPr>
          </a:p>
        </p:txBody>
      </p:sp>
      <p:grpSp>
        <p:nvGrpSpPr>
          <p:cNvPr id="469" name="Google Shape;469;p26"/>
          <p:cNvGrpSpPr/>
          <p:nvPr/>
        </p:nvGrpSpPr>
        <p:grpSpPr>
          <a:xfrm>
            <a:off x="6047075" y="2637688"/>
            <a:ext cx="2190100" cy="1878900"/>
            <a:chOff x="6184925" y="3032488"/>
            <a:chExt cx="2190100" cy="1878900"/>
          </a:xfrm>
        </p:grpSpPr>
        <p:pic>
          <p:nvPicPr>
            <p:cNvPr id="470" name="Google Shape;470;p26"/>
            <p:cNvPicPr preferRelativeResize="0"/>
            <p:nvPr/>
          </p:nvPicPr>
          <p:blipFill rotWithShape="1">
            <a:blip r:embed="rId3">
              <a:alphaModFix/>
            </a:blip>
            <a:srcRect b="0" l="0" r="0" t="0"/>
            <a:stretch/>
          </p:blipFill>
          <p:spPr>
            <a:xfrm>
              <a:off x="6184925" y="3241550"/>
              <a:ext cx="2190100" cy="1460775"/>
            </a:xfrm>
            <a:prstGeom prst="rect">
              <a:avLst/>
            </a:prstGeom>
            <a:noFill/>
            <a:ln>
              <a:noFill/>
            </a:ln>
          </p:spPr>
        </p:pic>
        <p:sp>
          <p:nvSpPr>
            <p:cNvPr id="471" name="Google Shape;471;p26"/>
            <p:cNvSpPr/>
            <p:nvPr/>
          </p:nvSpPr>
          <p:spPr>
            <a:xfrm>
              <a:off x="6321175" y="3032488"/>
              <a:ext cx="1865700" cy="18789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2" name="Google Shape;472;p26"/>
            <p:cNvCxnSpPr>
              <a:stCxn id="471" idx="3"/>
            </p:cNvCxnSpPr>
            <p:nvPr/>
          </p:nvCxnSpPr>
          <p:spPr>
            <a:xfrm flipH="1" rot="10800000">
              <a:off x="6594400" y="3241529"/>
              <a:ext cx="1269900" cy="1394700"/>
            </a:xfrm>
            <a:prstGeom prst="straightConnector1">
              <a:avLst/>
            </a:prstGeom>
            <a:noFill/>
            <a:ln cap="flat" cmpd="sng" w="76200">
              <a:solidFill>
                <a:srgbClr val="FF0000"/>
              </a:solidFill>
              <a:prstDash val="solid"/>
              <a:round/>
              <a:headEnd len="sm" w="sm" type="none"/>
              <a:tailEnd len="sm" w="sm" type="none"/>
            </a:ln>
          </p:spPr>
        </p:cxn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7"/>
          <p:cNvSpPr txBox="1"/>
          <p:nvPr>
            <p:ph type="title"/>
          </p:nvPr>
        </p:nvSpPr>
        <p:spPr>
          <a:xfrm>
            <a:off x="272200" y="1527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Timeline</a:t>
            </a:r>
            <a:endParaRPr/>
          </a:p>
        </p:txBody>
      </p:sp>
      <p:sp>
        <p:nvSpPr>
          <p:cNvPr id="478" name="Google Shape;478;p27"/>
          <p:cNvSpPr txBox="1"/>
          <p:nvPr>
            <p:ph idx="1" type="body"/>
          </p:nvPr>
        </p:nvSpPr>
        <p:spPr>
          <a:xfrm>
            <a:off x="374025" y="940200"/>
            <a:ext cx="5820300" cy="4053300"/>
          </a:xfrm>
          <a:prstGeom prst="rect">
            <a:avLst/>
          </a:prstGeom>
          <a:noFill/>
          <a:ln>
            <a:noFill/>
          </a:ln>
        </p:spPr>
        <p:txBody>
          <a:bodyPr anchorCtr="0" anchor="t" bIns="91425" lIns="91425" spcFirstLastPara="1" rIns="91425" wrap="square" tIns="91425">
            <a:normAutofit fontScale="77500" lnSpcReduction="20000"/>
          </a:bodyPr>
          <a:lstStyle/>
          <a:p>
            <a:pPr indent="-315791" lvl="0" marL="457200" rtl="0" algn="l">
              <a:lnSpc>
                <a:spcPct val="150000"/>
              </a:lnSpc>
              <a:spcBef>
                <a:spcPts val="0"/>
              </a:spcBef>
              <a:spcAft>
                <a:spcPts val="0"/>
              </a:spcAft>
              <a:buSzPct val="108108"/>
              <a:buChar char="●"/>
            </a:pPr>
            <a:r>
              <a:rPr b="1" lang="en"/>
              <a:t>January 8th: </a:t>
            </a:r>
            <a:r>
              <a:rPr lang="en"/>
              <a:t>EFNEP EXCITE Bridge info session</a:t>
            </a:r>
            <a:endParaRPr/>
          </a:p>
          <a:p>
            <a:pPr indent="-315791" lvl="0" marL="457200" rtl="0" algn="l">
              <a:lnSpc>
                <a:spcPct val="150000"/>
              </a:lnSpc>
              <a:spcBef>
                <a:spcPts val="0"/>
              </a:spcBef>
              <a:spcAft>
                <a:spcPts val="0"/>
              </a:spcAft>
              <a:buSzPct val="108108"/>
              <a:buChar char="●"/>
            </a:pPr>
            <a:r>
              <a:rPr b="1" lang="en"/>
              <a:t>January: </a:t>
            </a:r>
            <a:r>
              <a:rPr lang="en"/>
              <a:t>Rolling application period begins as soon as contract assigned</a:t>
            </a:r>
            <a:endParaRPr/>
          </a:p>
          <a:p>
            <a:pPr indent="-315792" lvl="0" marL="457200" rtl="0" algn="l">
              <a:lnSpc>
                <a:spcPct val="150000"/>
              </a:lnSpc>
              <a:spcBef>
                <a:spcPts val="0"/>
              </a:spcBef>
              <a:spcAft>
                <a:spcPts val="0"/>
              </a:spcAft>
              <a:buSzPct val="108108"/>
              <a:buChar char="●"/>
            </a:pPr>
            <a:r>
              <a:rPr b="1" lang="en"/>
              <a:t>February or 4 weeks minimum from start of application:</a:t>
            </a:r>
            <a:r>
              <a:rPr lang="en"/>
              <a:t> Final application due</a:t>
            </a:r>
            <a:endParaRPr/>
          </a:p>
          <a:p>
            <a:pPr indent="-317182" lvl="0" marL="457200" rtl="0" algn="l">
              <a:lnSpc>
                <a:spcPct val="150000"/>
              </a:lnSpc>
              <a:spcBef>
                <a:spcPts val="0"/>
              </a:spcBef>
              <a:spcAft>
                <a:spcPts val="0"/>
              </a:spcAft>
              <a:buSzPct val="100000"/>
              <a:buChar char="●"/>
            </a:pPr>
            <a:r>
              <a:rPr b="1" lang="en"/>
              <a:t>February Annual Conference</a:t>
            </a:r>
            <a:r>
              <a:rPr lang="en"/>
              <a:t>: Required session to cover implementation and reporting</a:t>
            </a:r>
            <a:endParaRPr/>
          </a:p>
          <a:p>
            <a:pPr indent="-315792" lvl="0" marL="457200" rtl="0" algn="l">
              <a:lnSpc>
                <a:spcPct val="150000"/>
              </a:lnSpc>
              <a:spcBef>
                <a:spcPts val="0"/>
              </a:spcBef>
              <a:spcAft>
                <a:spcPts val="0"/>
              </a:spcAft>
              <a:buSzPct val="108108"/>
              <a:buChar char="●"/>
            </a:pPr>
            <a:r>
              <a:rPr b="1" lang="en"/>
              <a:t>March/April </a:t>
            </a:r>
            <a:r>
              <a:rPr lang="en"/>
              <a:t>Contract executed- Begin implementation</a:t>
            </a:r>
            <a:endParaRPr/>
          </a:p>
          <a:p>
            <a:pPr indent="-315791" lvl="0" marL="457200" rtl="0" algn="l">
              <a:lnSpc>
                <a:spcPct val="150000"/>
              </a:lnSpc>
              <a:spcBef>
                <a:spcPts val="0"/>
              </a:spcBef>
              <a:spcAft>
                <a:spcPts val="0"/>
              </a:spcAft>
              <a:buSzPct val="108108"/>
              <a:buChar char="●"/>
            </a:pPr>
            <a:r>
              <a:rPr b="1" lang="en"/>
              <a:t>April &amp; beyond: </a:t>
            </a:r>
            <a:r>
              <a:rPr lang="en"/>
              <a:t>M</a:t>
            </a:r>
            <a:r>
              <a:rPr lang="en"/>
              <a:t>onthly spotlight sessions (hold second Thursdays at 3pm EST beginning April)</a:t>
            </a:r>
            <a:endParaRPr/>
          </a:p>
          <a:p>
            <a:pPr indent="-315791" lvl="0" marL="457200" rtl="0" algn="l">
              <a:lnSpc>
                <a:spcPct val="150000"/>
              </a:lnSpc>
              <a:spcBef>
                <a:spcPts val="0"/>
              </a:spcBef>
              <a:spcAft>
                <a:spcPts val="0"/>
              </a:spcAft>
              <a:buSzPct val="108108"/>
              <a:buChar char="●"/>
            </a:pPr>
            <a:r>
              <a:rPr b="1" lang="en"/>
              <a:t>December 2024:</a:t>
            </a:r>
            <a:r>
              <a:rPr lang="en"/>
              <a:t> Federal Bridge program of free vaccination ends</a:t>
            </a:r>
            <a:endParaRPr/>
          </a:p>
          <a:p>
            <a:pPr indent="-315791" lvl="0" marL="457200" rtl="0" algn="l">
              <a:lnSpc>
                <a:spcPct val="150000"/>
              </a:lnSpc>
              <a:spcBef>
                <a:spcPts val="0"/>
              </a:spcBef>
              <a:spcAft>
                <a:spcPts val="0"/>
              </a:spcAft>
              <a:buSzPct val="108108"/>
              <a:buChar char="●"/>
            </a:pPr>
            <a:r>
              <a:rPr b="1" lang="en"/>
              <a:t>March 2025</a:t>
            </a:r>
            <a:r>
              <a:rPr lang="en"/>
              <a:t>: End of funding</a:t>
            </a:r>
            <a:endParaRPr/>
          </a:p>
        </p:txBody>
      </p:sp>
      <p:pic>
        <p:nvPicPr>
          <p:cNvPr id="479" name="Google Shape;479;p27"/>
          <p:cNvPicPr preferRelativeResize="0"/>
          <p:nvPr/>
        </p:nvPicPr>
        <p:blipFill rotWithShape="1">
          <a:blip r:embed="rId3">
            <a:alphaModFix/>
          </a:blip>
          <a:srcRect b="0" l="0" r="0" t="0"/>
          <a:stretch/>
        </p:blipFill>
        <p:spPr>
          <a:xfrm>
            <a:off x="6455050" y="331925"/>
            <a:ext cx="2217900" cy="2953200"/>
          </a:xfrm>
          <a:prstGeom prst="roundRect">
            <a:avLst>
              <a:gd fmla="val 16667"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30"/>
          <p:cNvPicPr preferRelativeResize="0"/>
          <p:nvPr/>
        </p:nvPicPr>
        <p:blipFill rotWithShape="1">
          <a:blip r:embed="rId3">
            <a:alphaModFix/>
          </a:blip>
          <a:srcRect b="0" l="0" r="0" t="0"/>
          <a:stretch/>
        </p:blipFill>
        <p:spPr>
          <a:xfrm>
            <a:off x="4202198" y="201250"/>
            <a:ext cx="3015600" cy="4521000"/>
          </a:xfrm>
          <a:prstGeom prst="roundRect">
            <a:avLst>
              <a:gd fmla="val 16667" name="adj"/>
            </a:avLst>
          </a:prstGeom>
          <a:noFill/>
          <a:ln cap="flat" cmpd="sng" w="28575">
            <a:solidFill>
              <a:schemeClr val="dk2"/>
            </a:solidFill>
            <a:prstDash val="solid"/>
            <a:round/>
            <a:headEnd len="sm" w="sm" type="none"/>
            <a:tailEnd len="sm" w="sm" type="none"/>
          </a:ln>
        </p:spPr>
      </p:pic>
      <p:sp>
        <p:nvSpPr>
          <p:cNvPr id="485" name="Google Shape;485;p30"/>
          <p:cNvSpPr txBox="1"/>
          <p:nvPr/>
        </p:nvSpPr>
        <p:spPr>
          <a:xfrm>
            <a:off x="1020375" y="1249425"/>
            <a:ext cx="2478000" cy="21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2"/>
                </a:solidFill>
              </a:rPr>
              <a:t>What remaining questions do you have?</a:t>
            </a:r>
            <a:endParaRPr b="1" sz="3000">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2acc9657734_0_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First Point of Contact:</a:t>
            </a:r>
            <a:endParaRPr/>
          </a:p>
        </p:txBody>
      </p:sp>
      <p:sp>
        <p:nvSpPr>
          <p:cNvPr id="491" name="Google Shape;491;g2acc9657734_0_1"/>
          <p:cNvSpPr txBox="1"/>
          <p:nvPr>
            <p:ph idx="1" type="body"/>
          </p:nvPr>
        </p:nvSpPr>
        <p:spPr>
          <a:xfrm>
            <a:off x="311700" y="1152475"/>
            <a:ext cx="84273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000"/>
              <a:t>If you have additional </a:t>
            </a:r>
            <a:r>
              <a:rPr b="1" lang="en" sz="2000"/>
              <a:t>programmatic</a:t>
            </a:r>
            <a:r>
              <a:rPr lang="en" sz="2000"/>
              <a:t> questions or would like to discuss the application process further, please reach out to:</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Jackie Wilkins, Ph.D.</a:t>
            </a:r>
            <a:endParaRPr sz="2000"/>
          </a:p>
          <a:p>
            <a:pPr indent="0" lvl="0" marL="0" rtl="0" algn="l">
              <a:spcBef>
                <a:spcPts val="0"/>
              </a:spcBef>
              <a:spcAft>
                <a:spcPts val="0"/>
              </a:spcAft>
              <a:buNone/>
            </a:pPr>
            <a:r>
              <a:rPr lang="en" sz="2000"/>
              <a:t>Associate Director, EXCITE Bridge Access Program</a:t>
            </a:r>
            <a:endParaRPr sz="2000"/>
          </a:p>
          <a:p>
            <a:pPr indent="0" lvl="0" marL="0" rtl="0" algn="l">
              <a:spcBef>
                <a:spcPts val="0"/>
              </a:spcBef>
              <a:spcAft>
                <a:spcPts val="0"/>
              </a:spcAft>
              <a:buNone/>
            </a:pPr>
            <a:r>
              <a:rPr lang="en" sz="2000"/>
              <a:t>Email: </a:t>
            </a:r>
            <a:r>
              <a:rPr lang="en" sz="2000" u="sng">
                <a:solidFill>
                  <a:schemeClr val="hlink"/>
                </a:solidFill>
                <a:hlinkClick r:id="rId3"/>
              </a:rPr>
              <a:t>jackiewilkins@extension.org</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If </a:t>
            </a:r>
            <a:r>
              <a:rPr lang="en" sz="2000"/>
              <a:t>you</a:t>
            </a:r>
            <a:r>
              <a:rPr lang="en" sz="2000"/>
              <a:t> have </a:t>
            </a:r>
            <a:r>
              <a:rPr b="1" lang="en" sz="2000"/>
              <a:t>contract or budget</a:t>
            </a:r>
            <a:r>
              <a:rPr lang="en" sz="2000"/>
              <a:t> issues, please contact: </a:t>
            </a:r>
            <a:r>
              <a:rPr lang="en" sz="2100" u="sng">
                <a:solidFill>
                  <a:schemeClr val="accent5"/>
                </a:solidFill>
                <a:hlinkClick r:id="rId4">
                  <a:extLst>
                    <a:ext uri="{A12FA001-AC4F-418D-AE19-62706E023703}">
                      <ahyp:hlinkClr val="tx"/>
                    </a:ext>
                  </a:extLst>
                </a:hlinkClick>
              </a:rPr>
              <a:t>sponsoredprograms@extension.org</a:t>
            </a:r>
            <a:endParaRPr sz="21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1"/>
          <p:cNvSpPr txBox="1"/>
          <p:nvPr>
            <p:ph idx="1" type="body"/>
          </p:nvPr>
        </p:nvSpPr>
        <p:spPr>
          <a:xfrm>
            <a:off x="208975" y="2921950"/>
            <a:ext cx="8427300" cy="1976400"/>
          </a:xfrm>
          <a:prstGeom prst="rect">
            <a:avLst/>
          </a:prstGeom>
          <a:noFill/>
          <a:ln>
            <a:noFill/>
          </a:ln>
        </p:spPr>
        <p:txBody>
          <a:bodyPr anchorCtr="0" anchor="t" bIns="91425" lIns="91425" spcFirstLastPara="1" rIns="91425" wrap="square" tIns="91425">
            <a:normAutofit/>
          </a:bodyPr>
          <a:lstStyle/>
          <a:p>
            <a:pPr indent="0" lvl="0" marL="228600" rtl="0" algn="l">
              <a:lnSpc>
                <a:spcPct val="115000"/>
              </a:lnSpc>
              <a:spcBef>
                <a:spcPts val="1000"/>
              </a:spcBef>
              <a:spcAft>
                <a:spcPts val="0"/>
              </a:spcAft>
              <a:buSzPts val="1800"/>
              <a:buNone/>
            </a:pPr>
            <a:r>
              <a:rPr b="1" i="1" lang="en" sz="1900">
                <a:solidFill>
                  <a:srgbClr val="222222"/>
                </a:solidFill>
                <a:highlight>
                  <a:schemeClr val="lt1"/>
                </a:highlight>
              </a:rPr>
              <a:t>EXCITE is funded through an Interagency Agreement with the USDA National Institute of Food and Agriculture (NIFA) and the Centers for Disease Control and Prevention (CDC). Funding for CDC Bridge activities is contingent upon the availability of CDC funds and an official award from NIFA to the Extension Foundation (EXCITE Team).</a:t>
            </a:r>
            <a:endParaRPr b="1" i="1" sz="1900">
              <a:solidFill>
                <a:srgbClr val="222222"/>
              </a:solidFill>
              <a:highlight>
                <a:schemeClr val="lt1"/>
              </a:highlight>
            </a:endParaRPr>
          </a:p>
          <a:p>
            <a:pPr indent="0" lvl="0" marL="0" rtl="0" algn="l">
              <a:lnSpc>
                <a:spcPct val="115000"/>
              </a:lnSpc>
              <a:spcBef>
                <a:spcPts val="1000"/>
              </a:spcBef>
              <a:spcAft>
                <a:spcPts val="0"/>
              </a:spcAft>
              <a:buSzPts val="1800"/>
              <a:buNone/>
            </a:pPr>
            <a:r>
              <a:t/>
            </a:r>
            <a:endParaRPr/>
          </a:p>
        </p:txBody>
      </p:sp>
      <p:pic>
        <p:nvPicPr>
          <p:cNvPr id="497" name="Google Shape;497;p31"/>
          <p:cNvPicPr preferRelativeResize="0"/>
          <p:nvPr/>
        </p:nvPicPr>
        <p:blipFill rotWithShape="1">
          <a:blip r:embed="rId3">
            <a:alphaModFix/>
          </a:blip>
          <a:srcRect b="0" l="0" r="0" t="0"/>
          <a:stretch/>
        </p:blipFill>
        <p:spPr>
          <a:xfrm>
            <a:off x="1526650" y="232875"/>
            <a:ext cx="5636148" cy="231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txBox="1"/>
          <p:nvPr>
            <p:ph idx="1" type="subTitle"/>
          </p:nvPr>
        </p:nvSpPr>
        <p:spPr>
          <a:xfrm>
            <a:off x="4487225" y="791950"/>
            <a:ext cx="4656900" cy="3759900"/>
          </a:xfrm>
          <a:prstGeom prst="rect">
            <a:avLst/>
          </a:prstGeom>
          <a:noFill/>
          <a:ln>
            <a:noFill/>
          </a:ln>
        </p:spPr>
        <p:txBody>
          <a:bodyPr anchorCtr="0" anchor="t" bIns="91425" lIns="91425" spcFirstLastPara="1" rIns="91425" wrap="square" tIns="91425">
            <a:normAutofit lnSpcReduction="10000"/>
          </a:bodyPr>
          <a:lstStyle/>
          <a:p>
            <a:pPr indent="-400050" lvl="0" marL="457200" rtl="0" algn="l">
              <a:lnSpc>
                <a:spcPct val="100000"/>
              </a:lnSpc>
              <a:spcBef>
                <a:spcPts val="0"/>
              </a:spcBef>
              <a:spcAft>
                <a:spcPts val="0"/>
              </a:spcAft>
              <a:buSzPts val="2700"/>
              <a:buChar char="●"/>
            </a:pPr>
            <a:r>
              <a:rPr lang="en" sz="2700"/>
              <a:t>CES Immunization Education since 2021 </a:t>
            </a:r>
            <a:endParaRPr sz="2700"/>
          </a:p>
          <a:p>
            <a:pPr indent="-400050" lvl="0" marL="457200" rtl="0" algn="l">
              <a:lnSpc>
                <a:spcPct val="100000"/>
              </a:lnSpc>
              <a:spcBef>
                <a:spcPts val="0"/>
              </a:spcBef>
              <a:spcAft>
                <a:spcPts val="0"/>
              </a:spcAft>
              <a:buSzPts val="2700"/>
              <a:buChar char="●"/>
            </a:pPr>
            <a:r>
              <a:rPr lang="en" sz="2700"/>
              <a:t>Partnership with CDC - $16 Million</a:t>
            </a:r>
            <a:endParaRPr sz="2700"/>
          </a:p>
          <a:p>
            <a:pPr indent="-400050" lvl="0" marL="457200" rtl="0" algn="l">
              <a:lnSpc>
                <a:spcPct val="100000"/>
              </a:lnSpc>
              <a:spcBef>
                <a:spcPts val="0"/>
              </a:spcBef>
              <a:spcAft>
                <a:spcPts val="0"/>
              </a:spcAft>
              <a:buSzPts val="2700"/>
              <a:buChar char="●"/>
            </a:pPr>
            <a:r>
              <a:rPr lang="en" sz="2700"/>
              <a:t>Over 18 Million Reached</a:t>
            </a:r>
            <a:endParaRPr sz="2700"/>
          </a:p>
          <a:p>
            <a:pPr indent="-393700" lvl="0" marL="914400" rtl="0" algn="l">
              <a:lnSpc>
                <a:spcPct val="115000"/>
              </a:lnSpc>
              <a:spcBef>
                <a:spcPts val="0"/>
              </a:spcBef>
              <a:spcAft>
                <a:spcPts val="0"/>
              </a:spcAft>
              <a:buSzPts val="2600"/>
              <a:buChar char="●"/>
            </a:pPr>
            <a:r>
              <a:rPr lang="en" sz="2600"/>
              <a:t>COVID Immunization Education</a:t>
            </a:r>
            <a:endParaRPr sz="2600"/>
          </a:p>
          <a:p>
            <a:pPr indent="-393700" lvl="0" marL="914400" rtl="0" algn="l">
              <a:lnSpc>
                <a:spcPct val="115000"/>
              </a:lnSpc>
              <a:spcBef>
                <a:spcPts val="0"/>
              </a:spcBef>
              <a:spcAft>
                <a:spcPts val="0"/>
              </a:spcAft>
              <a:buSzPts val="2600"/>
              <a:buChar char="●"/>
            </a:pPr>
            <a:r>
              <a:rPr lang="en" sz="2600"/>
              <a:t>Adult Immunization Education</a:t>
            </a:r>
            <a:endParaRPr sz="2600"/>
          </a:p>
          <a:p>
            <a:pPr indent="0" lvl="0" marL="0" rtl="0" algn="l">
              <a:lnSpc>
                <a:spcPct val="100000"/>
              </a:lnSpc>
              <a:spcBef>
                <a:spcPts val="0"/>
              </a:spcBef>
              <a:spcAft>
                <a:spcPts val="0"/>
              </a:spcAft>
              <a:buSzPts val="1600"/>
              <a:buNone/>
            </a:pPr>
            <a:r>
              <a:t/>
            </a:r>
            <a:endParaRPr sz="1500"/>
          </a:p>
          <a:p>
            <a:pPr indent="0" lvl="0" marL="0" rtl="0" algn="l">
              <a:lnSpc>
                <a:spcPct val="100000"/>
              </a:lnSpc>
              <a:spcBef>
                <a:spcPts val="0"/>
              </a:spcBef>
              <a:spcAft>
                <a:spcPts val="0"/>
              </a:spcAft>
              <a:buSzPts val="16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5"/>
          <p:cNvSpPr txBox="1"/>
          <p:nvPr>
            <p:ph idx="1" type="body"/>
          </p:nvPr>
        </p:nvSpPr>
        <p:spPr>
          <a:xfrm>
            <a:off x="345950" y="1215775"/>
            <a:ext cx="6447900" cy="35703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b="1" lang="en" sz="2000"/>
              <a:t>Purpose-Bridge the Gap (Equity)</a:t>
            </a:r>
            <a:endParaRPr sz="2000"/>
          </a:p>
          <a:p>
            <a:pPr indent="-355600" lvl="1" marL="914400" rtl="0" algn="l">
              <a:lnSpc>
                <a:spcPct val="115000"/>
              </a:lnSpc>
              <a:spcBef>
                <a:spcPts val="0"/>
              </a:spcBef>
              <a:spcAft>
                <a:spcPts val="0"/>
              </a:spcAft>
              <a:buSzPts val="2000"/>
              <a:buChar char="○"/>
            </a:pPr>
            <a:r>
              <a:rPr lang="en" sz="2000"/>
              <a:t>Increase awareness of eligibility for COVID-19 vaccine</a:t>
            </a:r>
            <a:endParaRPr sz="2000"/>
          </a:p>
          <a:p>
            <a:pPr indent="-355600" lvl="1" marL="914400" rtl="0" algn="l">
              <a:lnSpc>
                <a:spcPct val="115000"/>
              </a:lnSpc>
              <a:spcBef>
                <a:spcPts val="0"/>
              </a:spcBef>
              <a:spcAft>
                <a:spcPts val="0"/>
              </a:spcAft>
              <a:buSzPts val="2000"/>
              <a:buChar char="○"/>
            </a:pPr>
            <a:r>
              <a:rPr lang="en" sz="2000"/>
              <a:t>Increase awareness of when and how to get a free updated COVID-19 vaccine through Bridge Access for those 18 + uninsured and underinsured</a:t>
            </a:r>
            <a:br>
              <a:rPr lang="en" sz="2000"/>
            </a:br>
            <a:endParaRPr sz="1200"/>
          </a:p>
        </p:txBody>
      </p:sp>
      <p:sp>
        <p:nvSpPr>
          <p:cNvPr id="166" name="Google Shape;166;p5"/>
          <p:cNvSpPr txBox="1"/>
          <p:nvPr>
            <p:ph type="title"/>
          </p:nvPr>
        </p:nvSpPr>
        <p:spPr>
          <a:xfrm>
            <a:off x="311700" y="294350"/>
            <a:ext cx="8520600" cy="847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Bridge Funding Opportunity! </a:t>
            </a:r>
            <a:endParaRPr/>
          </a:p>
        </p:txBody>
      </p:sp>
      <p:pic>
        <p:nvPicPr>
          <p:cNvPr id="167" name="Google Shape;167;p5"/>
          <p:cNvPicPr preferRelativeResize="0"/>
          <p:nvPr/>
        </p:nvPicPr>
        <p:blipFill rotWithShape="1">
          <a:blip r:embed="rId3">
            <a:alphaModFix/>
          </a:blip>
          <a:srcRect b="0" l="0" r="0" t="0"/>
          <a:stretch/>
        </p:blipFill>
        <p:spPr>
          <a:xfrm>
            <a:off x="6840950" y="371150"/>
            <a:ext cx="1810800" cy="1539000"/>
          </a:xfrm>
          <a:prstGeom prst="roundRect">
            <a:avLst>
              <a:gd fmla="val 8889"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
          <p:cNvSpPr txBox="1"/>
          <p:nvPr>
            <p:ph type="title"/>
          </p:nvPr>
        </p:nvSpPr>
        <p:spPr>
          <a:xfrm>
            <a:off x="311700" y="216425"/>
            <a:ext cx="8520600" cy="936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3 Prong Approach:</a:t>
            </a:r>
            <a:endParaRPr/>
          </a:p>
        </p:txBody>
      </p:sp>
      <p:sp>
        <p:nvSpPr>
          <p:cNvPr id="173" name="Google Shape;173;p6"/>
          <p:cNvSpPr txBox="1"/>
          <p:nvPr>
            <p:ph idx="1" type="body"/>
          </p:nvPr>
        </p:nvSpPr>
        <p:spPr>
          <a:xfrm>
            <a:off x="395875" y="996800"/>
            <a:ext cx="6730800" cy="4019100"/>
          </a:xfrm>
          <a:prstGeom prst="rect">
            <a:avLst/>
          </a:prstGeom>
          <a:noFill/>
          <a:ln>
            <a:noFill/>
          </a:ln>
        </p:spPr>
        <p:txBody>
          <a:bodyPr anchorCtr="0" anchor="t" bIns="91425" lIns="91425" spcFirstLastPara="1" rIns="91425" wrap="square" tIns="91425">
            <a:normAutofit fontScale="92500" lnSpcReduction="20000"/>
          </a:bodyPr>
          <a:lstStyle/>
          <a:p>
            <a:pPr indent="-341376" lvl="0" marL="457200" rtl="0" algn="l">
              <a:lnSpc>
                <a:spcPct val="115000"/>
              </a:lnSpc>
              <a:spcBef>
                <a:spcPts val="0"/>
              </a:spcBef>
              <a:spcAft>
                <a:spcPts val="0"/>
              </a:spcAft>
              <a:buSzPct val="100000"/>
              <a:buAutoNum type="arabicPeriod"/>
            </a:pPr>
            <a:r>
              <a:rPr b="1" lang="en" sz="1920"/>
              <a:t> EXCITE Implementation Phase Projects </a:t>
            </a:r>
            <a:endParaRPr b="1" sz="1920"/>
          </a:p>
          <a:p>
            <a:pPr indent="-335564" lvl="1" marL="914400" rtl="0" algn="l">
              <a:lnSpc>
                <a:spcPct val="115000"/>
              </a:lnSpc>
              <a:spcBef>
                <a:spcPts val="0"/>
              </a:spcBef>
              <a:spcAft>
                <a:spcPts val="0"/>
              </a:spcAft>
              <a:buSzPct val="100000"/>
              <a:buChar char="○"/>
            </a:pPr>
            <a:r>
              <a:rPr lang="en" sz="1820"/>
              <a:t>$25,000 amendment</a:t>
            </a:r>
            <a:endParaRPr sz="1820"/>
          </a:p>
          <a:p>
            <a:pPr indent="-335564" lvl="1" marL="914400" rtl="0" algn="l">
              <a:lnSpc>
                <a:spcPct val="115000"/>
              </a:lnSpc>
              <a:spcBef>
                <a:spcPts val="0"/>
              </a:spcBef>
              <a:spcAft>
                <a:spcPts val="0"/>
              </a:spcAft>
              <a:buSzPct val="100000"/>
              <a:buChar char="○"/>
            </a:pPr>
            <a:r>
              <a:rPr lang="en" sz="1820"/>
              <a:t>Integrated into existing program, funding &amp; reporting </a:t>
            </a:r>
            <a:endParaRPr sz="1820"/>
          </a:p>
          <a:p>
            <a:pPr indent="-329688" lvl="1" marL="914400" rtl="0" algn="l">
              <a:lnSpc>
                <a:spcPct val="115000"/>
              </a:lnSpc>
              <a:spcBef>
                <a:spcPts val="0"/>
              </a:spcBef>
              <a:spcAft>
                <a:spcPts val="0"/>
              </a:spcAft>
              <a:buSzPct val="94505"/>
              <a:buChar char="○"/>
            </a:pPr>
            <a:r>
              <a:rPr lang="en" sz="1820"/>
              <a:t>Can redraft budget to refocus efforts</a:t>
            </a:r>
            <a:br>
              <a:rPr lang="en" sz="1720"/>
            </a:br>
            <a:endParaRPr sz="1720"/>
          </a:p>
          <a:p>
            <a:pPr indent="-341376" lvl="0" marL="457200" rtl="0" algn="l">
              <a:lnSpc>
                <a:spcPct val="115000"/>
              </a:lnSpc>
              <a:spcBef>
                <a:spcPts val="0"/>
              </a:spcBef>
              <a:spcAft>
                <a:spcPts val="0"/>
              </a:spcAft>
              <a:buSzPct val="100000"/>
              <a:buAutoNum type="arabicPeriod"/>
            </a:pPr>
            <a:r>
              <a:rPr b="1" lang="en" sz="1920"/>
              <a:t> EFNEP Institutions </a:t>
            </a:r>
            <a:endParaRPr b="1" sz="1920"/>
          </a:p>
          <a:p>
            <a:pPr indent="-335564" lvl="1" marL="914400" rtl="0" algn="l">
              <a:lnSpc>
                <a:spcPct val="115000"/>
              </a:lnSpc>
              <a:spcBef>
                <a:spcPts val="0"/>
              </a:spcBef>
              <a:spcAft>
                <a:spcPts val="0"/>
              </a:spcAft>
              <a:buSzPct val="100000"/>
              <a:buChar char="○"/>
            </a:pPr>
            <a:r>
              <a:rPr lang="en" sz="1820"/>
              <a:t>76 Institutions $50-70,000 RFA</a:t>
            </a:r>
            <a:endParaRPr sz="1820"/>
          </a:p>
          <a:p>
            <a:pPr indent="-335564" lvl="1" marL="914400" rtl="0" algn="l">
              <a:lnSpc>
                <a:spcPct val="115000"/>
              </a:lnSpc>
              <a:spcBef>
                <a:spcPts val="0"/>
              </a:spcBef>
              <a:spcAft>
                <a:spcPts val="0"/>
              </a:spcAft>
              <a:buSzPct val="100000"/>
              <a:buChar char="○"/>
            </a:pPr>
            <a:r>
              <a:rPr lang="en" sz="1820"/>
              <a:t>Trusted messengers already working with priority population</a:t>
            </a:r>
            <a:endParaRPr sz="1820"/>
          </a:p>
          <a:p>
            <a:pPr indent="-335564" lvl="1" marL="914400" rtl="0" algn="l">
              <a:lnSpc>
                <a:spcPct val="115000"/>
              </a:lnSpc>
              <a:spcBef>
                <a:spcPts val="0"/>
              </a:spcBef>
              <a:spcAft>
                <a:spcPts val="0"/>
              </a:spcAft>
              <a:buSzPct val="100000"/>
              <a:buChar char="○"/>
            </a:pPr>
            <a:r>
              <a:rPr lang="en" sz="1820"/>
              <a:t>Integration with existing program support EFNEP sustainability</a:t>
            </a:r>
            <a:endParaRPr sz="1820"/>
          </a:p>
          <a:p>
            <a:pPr indent="-335564" lvl="1" marL="914400" rtl="0" algn="l">
              <a:lnSpc>
                <a:spcPct val="115000"/>
              </a:lnSpc>
              <a:spcBef>
                <a:spcPts val="0"/>
              </a:spcBef>
              <a:spcAft>
                <a:spcPts val="0"/>
              </a:spcAft>
              <a:buSzPct val="100000"/>
              <a:buChar char="○"/>
            </a:pPr>
            <a:r>
              <a:rPr lang="en" sz="1820"/>
              <a:t>NIFA support</a:t>
            </a:r>
            <a:br>
              <a:rPr lang="en" sz="1820"/>
            </a:br>
            <a:endParaRPr sz="1820"/>
          </a:p>
          <a:p>
            <a:pPr indent="-335564" lvl="0" marL="457200" rtl="0" algn="l">
              <a:lnSpc>
                <a:spcPct val="115000"/>
              </a:lnSpc>
              <a:spcBef>
                <a:spcPts val="0"/>
              </a:spcBef>
              <a:spcAft>
                <a:spcPts val="0"/>
              </a:spcAft>
              <a:buSzPct val="100000"/>
              <a:buAutoNum type="arabicPeriod"/>
            </a:pPr>
            <a:r>
              <a:rPr b="1" lang="en" sz="1820"/>
              <a:t> 1994 Institutions</a:t>
            </a:r>
            <a:endParaRPr b="1" sz="1820"/>
          </a:p>
          <a:p>
            <a:pPr indent="-335564" lvl="1" marL="914400" rtl="0" algn="l">
              <a:lnSpc>
                <a:spcPct val="115000"/>
              </a:lnSpc>
              <a:spcBef>
                <a:spcPts val="0"/>
              </a:spcBef>
              <a:spcAft>
                <a:spcPts val="0"/>
              </a:spcAft>
              <a:buSzPct val="100000"/>
              <a:buChar char="○"/>
            </a:pPr>
            <a:r>
              <a:rPr lang="en" sz="1820"/>
              <a:t>Menu of Options supported by Ruth Hursman</a:t>
            </a:r>
            <a:endParaRPr sz="1820"/>
          </a:p>
          <a:p>
            <a:pPr indent="-228654" lvl="4" marL="2286000" rtl="0" algn="l">
              <a:lnSpc>
                <a:spcPct val="115000"/>
              </a:lnSpc>
              <a:spcBef>
                <a:spcPts val="0"/>
              </a:spcBef>
              <a:spcAft>
                <a:spcPts val="0"/>
              </a:spcAft>
              <a:buSzPct val="100000"/>
              <a:buNone/>
            </a:pPr>
            <a:r>
              <a:t/>
            </a:r>
            <a:endParaRPr sz="455"/>
          </a:p>
        </p:txBody>
      </p:sp>
      <p:pic>
        <p:nvPicPr>
          <p:cNvPr id="174" name="Google Shape;174;p6"/>
          <p:cNvPicPr preferRelativeResize="0"/>
          <p:nvPr/>
        </p:nvPicPr>
        <p:blipFill rotWithShape="1">
          <a:blip r:embed="rId3">
            <a:alphaModFix/>
          </a:blip>
          <a:srcRect b="0" l="38118" r="0" t="0"/>
          <a:stretch/>
        </p:blipFill>
        <p:spPr>
          <a:xfrm>
            <a:off x="6974273" y="685800"/>
            <a:ext cx="1761000" cy="1896900"/>
          </a:xfrm>
          <a:prstGeom prst="roundRect">
            <a:avLst>
              <a:gd fmla="val 16667"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7"/>
          <p:cNvSpPr txBox="1"/>
          <p:nvPr>
            <p:ph type="title"/>
          </p:nvPr>
        </p:nvSpPr>
        <p:spPr>
          <a:xfrm>
            <a:off x="3940775" y="511150"/>
            <a:ext cx="4955400" cy="1837500"/>
          </a:xfrm>
          <a:prstGeom prst="rect">
            <a:avLst/>
          </a:prstGeom>
          <a:noFill/>
          <a:ln>
            <a:noFill/>
          </a:ln>
        </p:spPr>
        <p:txBody>
          <a:bodyPr anchorCtr="0" anchor="t" bIns="0" lIns="0" spcFirstLastPara="1" rIns="0" wrap="square" tIns="35700">
            <a:spAutoFit/>
          </a:bodyPr>
          <a:lstStyle/>
          <a:p>
            <a:pPr indent="0" lvl="0" marL="9525" marR="3810" rtl="0" algn="l">
              <a:lnSpc>
                <a:spcPct val="108000"/>
              </a:lnSpc>
              <a:spcBef>
                <a:spcPts val="281"/>
              </a:spcBef>
              <a:spcAft>
                <a:spcPts val="0"/>
              </a:spcAft>
              <a:buSzPts val="2800"/>
              <a:buNone/>
            </a:pPr>
            <a:r>
              <a:rPr b="0" lang="en" sz="2200">
                <a:solidFill>
                  <a:srgbClr val="3A485B"/>
                </a:solidFill>
                <a:latin typeface="Corbel"/>
                <a:ea typeface="Corbel"/>
                <a:cs typeface="Corbel"/>
                <a:sym typeface="Corbel"/>
              </a:rPr>
              <a:t>Increase awareness of eligibility for free updated  COVID-19 vaccines among uninsured adults and  adults whose insurance doesn’t cover COVID-19  vaccines in-network.</a:t>
            </a:r>
            <a:endParaRPr sz="2200">
              <a:latin typeface="Corbel"/>
              <a:ea typeface="Corbel"/>
              <a:cs typeface="Corbel"/>
              <a:sym typeface="Corbel"/>
            </a:endParaRPr>
          </a:p>
        </p:txBody>
      </p:sp>
      <p:sp>
        <p:nvSpPr>
          <p:cNvPr id="180" name="Google Shape;180;p7"/>
          <p:cNvSpPr txBox="1"/>
          <p:nvPr/>
        </p:nvSpPr>
        <p:spPr>
          <a:xfrm>
            <a:off x="3940775" y="2865375"/>
            <a:ext cx="4955400" cy="1106100"/>
          </a:xfrm>
          <a:prstGeom prst="rect">
            <a:avLst/>
          </a:prstGeom>
          <a:noFill/>
          <a:ln>
            <a:noFill/>
          </a:ln>
        </p:spPr>
        <p:txBody>
          <a:bodyPr anchorCtr="0" anchor="t" bIns="0" lIns="0" spcFirstLastPara="1" rIns="0" wrap="square" tIns="35700">
            <a:spAutoFit/>
          </a:bodyPr>
          <a:lstStyle/>
          <a:p>
            <a:pPr indent="0" lvl="0" marL="9525" marR="3810" rtl="0" algn="l">
              <a:lnSpc>
                <a:spcPct val="108000"/>
              </a:lnSpc>
              <a:spcBef>
                <a:spcPts val="0"/>
              </a:spcBef>
              <a:spcAft>
                <a:spcPts val="0"/>
              </a:spcAft>
              <a:buClr>
                <a:srgbClr val="000000"/>
              </a:buClr>
              <a:buSzPts val="2200"/>
              <a:buFont typeface="Arial"/>
              <a:buNone/>
            </a:pPr>
            <a:r>
              <a:rPr b="0" i="0" lang="en" sz="2200" u="none" cap="none" strike="noStrike">
                <a:solidFill>
                  <a:srgbClr val="3A485B"/>
                </a:solidFill>
                <a:latin typeface="Corbel"/>
                <a:ea typeface="Corbel"/>
                <a:cs typeface="Corbel"/>
                <a:sym typeface="Corbel"/>
              </a:rPr>
              <a:t>Increase awareness of where and how to get a free  updated COVID-19 vaccine through the Bridge  Access Program.</a:t>
            </a:r>
            <a:endParaRPr b="0" i="0" sz="2200" u="none" cap="none" strike="noStrike">
              <a:solidFill>
                <a:srgbClr val="000000"/>
              </a:solidFill>
              <a:latin typeface="Corbel"/>
              <a:ea typeface="Corbel"/>
              <a:cs typeface="Corbel"/>
              <a:sym typeface="Corbel"/>
            </a:endParaRPr>
          </a:p>
        </p:txBody>
      </p:sp>
      <p:sp>
        <p:nvSpPr>
          <p:cNvPr id="181" name="Google Shape;181;p7"/>
          <p:cNvSpPr/>
          <p:nvPr/>
        </p:nvSpPr>
        <p:spPr>
          <a:xfrm>
            <a:off x="0" y="0"/>
            <a:ext cx="3629025" cy="5143500"/>
          </a:xfrm>
          <a:custGeom>
            <a:rect b="b" l="l" r="r" t="t"/>
            <a:pathLst>
              <a:path extrusionOk="0" h="6858000" w="4838700">
                <a:moveTo>
                  <a:pt x="0" y="6858000"/>
                </a:moveTo>
                <a:lnTo>
                  <a:pt x="4838700" y="6858000"/>
                </a:lnTo>
                <a:lnTo>
                  <a:pt x="4838700" y="0"/>
                </a:lnTo>
                <a:lnTo>
                  <a:pt x="0" y="0"/>
                </a:lnTo>
                <a:lnTo>
                  <a:pt x="0" y="6858000"/>
                </a:lnTo>
                <a:close/>
              </a:path>
            </a:pathLst>
          </a:custGeom>
          <a:solidFill>
            <a:srgbClr val="522D6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82" name="Google Shape;182;p7"/>
          <p:cNvSpPr txBox="1"/>
          <p:nvPr/>
        </p:nvSpPr>
        <p:spPr>
          <a:xfrm>
            <a:off x="424825" y="687871"/>
            <a:ext cx="2634000" cy="3876000"/>
          </a:xfrm>
          <a:prstGeom prst="rect">
            <a:avLst/>
          </a:prstGeom>
          <a:noFill/>
          <a:ln>
            <a:noFill/>
          </a:ln>
        </p:spPr>
        <p:txBody>
          <a:bodyPr anchorCtr="0" anchor="t" bIns="0" lIns="0" spcFirstLastPara="1" rIns="0" wrap="square" tIns="9025">
            <a:spAutoFit/>
          </a:bodyPr>
          <a:lstStyle/>
          <a:p>
            <a:pPr indent="0" lvl="0" marL="9525" marR="3810" rtl="0" algn="l">
              <a:lnSpc>
                <a:spcPct val="100099"/>
              </a:lnSpc>
              <a:spcBef>
                <a:spcPts val="0"/>
              </a:spcBef>
              <a:spcAft>
                <a:spcPts val="0"/>
              </a:spcAft>
              <a:buClr>
                <a:srgbClr val="000000"/>
              </a:buClr>
              <a:buSzPts val="3400"/>
              <a:buFont typeface="Arial"/>
              <a:buNone/>
            </a:pPr>
            <a:r>
              <a:rPr b="1" i="0" lang="en" sz="3400" u="none" cap="none" strike="noStrike">
                <a:solidFill>
                  <a:srgbClr val="FFFFFF"/>
                </a:solidFill>
                <a:latin typeface="Corbel"/>
                <a:ea typeface="Corbel"/>
                <a:cs typeface="Corbel"/>
                <a:sym typeface="Corbel"/>
              </a:rPr>
              <a:t>Project Goal  </a:t>
            </a:r>
            <a:r>
              <a:rPr b="0" i="0" lang="en" sz="3100" u="none" cap="none" strike="noStrike">
                <a:solidFill>
                  <a:srgbClr val="FFFFFF"/>
                </a:solidFill>
                <a:latin typeface="Corbel"/>
                <a:ea typeface="Corbel"/>
                <a:cs typeface="Corbel"/>
                <a:sym typeface="Corbel"/>
              </a:rPr>
              <a:t>Drive uptake of free  updated COVID-19  vaccines through the  Bridge Access  Program</a:t>
            </a:r>
            <a:endParaRPr b="0" i="0" sz="3100" u="none" cap="none" strike="noStrike">
              <a:solidFill>
                <a:srgbClr val="000000"/>
              </a:solidFill>
              <a:latin typeface="Corbel"/>
              <a:ea typeface="Corbel"/>
              <a:cs typeface="Corbel"/>
              <a:sym typeface="Corbel"/>
            </a:endParaRPr>
          </a:p>
        </p:txBody>
      </p:sp>
      <p:sp>
        <p:nvSpPr>
          <p:cNvPr id="183" name="Google Shape;183;p7"/>
          <p:cNvSpPr/>
          <p:nvPr/>
        </p:nvSpPr>
        <p:spPr>
          <a:xfrm>
            <a:off x="4453128" y="2682240"/>
            <a:ext cx="4060984" cy="0"/>
          </a:xfrm>
          <a:custGeom>
            <a:rect b="b" l="l" r="r" t="t"/>
            <a:pathLst>
              <a:path extrusionOk="0" h="120000" w="5414645">
                <a:moveTo>
                  <a:pt x="0" y="0"/>
                </a:moveTo>
                <a:lnTo>
                  <a:pt x="5414327" y="0"/>
                </a:lnTo>
              </a:path>
            </a:pathLst>
          </a:custGeom>
          <a:noFill/>
          <a:ln cap="flat" cmpd="sng" w="12700">
            <a:solidFill>
              <a:srgbClr val="999999"/>
            </a:solidFill>
            <a:prstDash val="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txBox="1"/>
          <p:nvPr>
            <p:ph type="title"/>
          </p:nvPr>
        </p:nvSpPr>
        <p:spPr>
          <a:xfrm>
            <a:off x="516255" y="153782"/>
            <a:ext cx="7962900" cy="882600"/>
          </a:xfrm>
          <a:prstGeom prst="rect">
            <a:avLst/>
          </a:prstGeom>
          <a:noFill/>
          <a:ln>
            <a:noFill/>
          </a:ln>
        </p:spPr>
        <p:txBody>
          <a:bodyPr anchorCtr="0" anchor="t" bIns="0" lIns="0" spcFirstLastPara="1" rIns="0" wrap="square" tIns="28075">
            <a:spAutoFit/>
          </a:bodyPr>
          <a:lstStyle/>
          <a:p>
            <a:pPr indent="0" lvl="0" marL="9525" marR="3810" rtl="0" algn="l">
              <a:lnSpc>
                <a:spcPct val="117647"/>
              </a:lnSpc>
              <a:spcBef>
                <a:spcPts val="221"/>
              </a:spcBef>
              <a:spcAft>
                <a:spcPts val="0"/>
              </a:spcAft>
              <a:buSzPts val="2800"/>
              <a:buNone/>
            </a:pPr>
            <a:r>
              <a:rPr lang="en" sz="2550">
                <a:solidFill>
                  <a:srgbClr val="532C61"/>
                </a:solidFill>
              </a:rPr>
              <a:t>The Bridge Access Program is a temporary program to close  a gap in access to COVID-19 vaccines</a:t>
            </a:r>
            <a:endParaRPr sz="2550"/>
          </a:p>
        </p:txBody>
      </p:sp>
      <p:sp>
        <p:nvSpPr>
          <p:cNvPr id="189" name="Google Shape;189;p8"/>
          <p:cNvSpPr/>
          <p:nvPr/>
        </p:nvSpPr>
        <p:spPr>
          <a:xfrm>
            <a:off x="454914" y="1211581"/>
            <a:ext cx="2491800" cy="136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90" name="Google Shape;190;p8"/>
          <p:cNvSpPr/>
          <p:nvPr/>
        </p:nvSpPr>
        <p:spPr>
          <a:xfrm>
            <a:off x="492634" y="1440181"/>
            <a:ext cx="2301000" cy="9486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91" name="Google Shape;191;p8"/>
          <p:cNvSpPr/>
          <p:nvPr/>
        </p:nvSpPr>
        <p:spPr>
          <a:xfrm>
            <a:off x="474344" y="1231011"/>
            <a:ext cx="2411730" cy="1280159"/>
          </a:xfrm>
          <a:custGeom>
            <a:rect b="b" l="l" r="r" t="t"/>
            <a:pathLst>
              <a:path extrusionOk="0" h="1706879" w="3215640">
                <a:moveTo>
                  <a:pt x="2911703" y="0"/>
                </a:moveTo>
                <a:lnTo>
                  <a:pt x="0" y="0"/>
                </a:lnTo>
                <a:lnTo>
                  <a:pt x="0" y="1706880"/>
                </a:lnTo>
                <a:lnTo>
                  <a:pt x="2911703" y="1706880"/>
                </a:lnTo>
                <a:lnTo>
                  <a:pt x="3215640" y="853440"/>
                </a:lnTo>
                <a:lnTo>
                  <a:pt x="2911703" y="0"/>
                </a:lnTo>
                <a:close/>
              </a:path>
            </a:pathLst>
          </a:custGeom>
          <a:solidFill>
            <a:srgbClr val="C3CAC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92" name="Google Shape;192;p8"/>
          <p:cNvSpPr txBox="1"/>
          <p:nvPr/>
        </p:nvSpPr>
        <p:spPr>
          <a:xfrm>
            <a:off x="594562" y="1486604"/>
            <a:ext cx="2056800" cy="747900"/>
          </a:xfrm>
          <a:prstGeom prst="rect">
            <a:avLst/>
          </a:prstGeom>
          <a:noFill/>
          <a:ln>
            <a:noFill/>
          </a:ln>
        </p:spPr>
        <p:txBody>
          <a:bodyPr anchorCtr="0" anchor="t" bIns="0" lIns="0" spcFirstLastPara="1" rIns="0" wrap="square" tIns="9025">
            <a:spAutoFit/>
          </a:bodyPr>
          <a:lstStyle/>
          <a:p>
            <a:pPr indent="0" lvl="0" marL="9525" marR="381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CDC is committed to </a:t>
            </a:r>
            <a:r>
              <a:rPr b="1" i="0" lang="en" sz="1200" u="none" cap="none" strike="noStrike">
                <a:solidFill>
                  <a:srgbClr val="000000"/>
                </a:solidFill>
                <a:latin typeface="Calibri"/>
                <a:ea typeface="Calibri"/>
                <a:cs typeface="Calibri"/>
                <a:sym typeface="Calibri"/>
              </a:rPr>
              <a:t>ensuring  broad access to updated COVID-  19 vaccines </a:t>
            </a:r>
            <a:r>
              <a:rPr b="0" i="0" lang="en" sz="1200" u="none" cap="none" strike="noStrike">
                <a:solidFill>
                  <a:srgbClr val="000000"/>
                </a:solidFill>
                <a:latin typeface="Calibri"/>
                <a:ea typeface="Calibri"/>
                <a:cs typeface="Calibri"/>
                <a:sym typeface="Calibri"/>
              </a:rPr>
              <a:t>and to continued  progress toward vaccine equity.</a:t>
            </a:r>
            <a:endParaRPr b="0" i="0" sz="1200" u="none" cap="none" strike="noStrike">
              <a:solidFill>
                <a:srgbClr val="000000"/>
              </a:solidFill>
              <a:latin typeface="Calibri"/>
              <a:ea typeface="Calibri"/>
              <a:cs typeface="Calibri"/>
              <a:sym typeface="Calibri"/>
            </a:endParaRPr>
          </a:p>
        </p:txBody>
      </p:sp>
      <p:sp>
        <p:nvSpPr>
          <p:cNvPr id="193" name="Google Shape;193;p8"/>
          <p:cNvSpPr/>
          <p:nvPr/>
        </p:nvSpPr>
        <p:spPr>
          <a:xfrm>
            <a:off x="2962657" y="1211580"/>
            <a:ext cx="3055200" cy="13602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94" name="Google Shape;194;p8"/>
          <p:cNvSpPr/>
          <p:nvPr/>
        </p:nvSpPr>
        <p:spPr>
          <a:xfrm>
            <a:off x="3191257" y="1165861"/>
            <a:ext cx="2632200" cy="14973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95" name="Google Shape;195;p8"/>
          <p:cNvSpPr/>
          <p:nvPr/>
        </p:nvSpPr>
        <p:spPr>
          <a:xfrm>
            <a:off x="2982087" y="1231011"/>
            <a:ext cx="2975609" cy="1280159"/>
          </a:xfrm>
          <a:custGeom>
            <a:rect b="b" l="l" r="r" t="t"/>
            <a:pathLst>
              <a:path extrusionOk="0" h="1706879" w="3967479">
                <a:moveTo>
                  <a:pt x="3647097" y="0"/>
                </a:moveTo>
                <a:lnTo>
                  <a:pt x="0" y="0"/>
                </a:lnTo>
                <a:lnTo>
                  <a:pt x="319874" y="853440"/>
                </a:lnTo>
                <a:lnTo>
                  <a:pt x="0" y="1706880"/>
                </a:lnTo>
                <a:lnTo>
                  <a:pt x="3647097" y="1706880"/>
                </a:lnTo>
                <a:lnTo>
                  <a:pt x="3966972" y="853440"/>
                </a:lnTo>
                <a:lnTo>
                  <a:pt x="3647097" y="0"/>
                </a:lnTo>
                <a:close/>
              </a:path>
            </a:pathLst>
          </a:custGeom>
          <a:solidFill>
            <a:srgbClr val="FFE1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96" name="Google Shape;196;p8"/>
          <p:cNvSpPr txBox="1"/>
          <p:nvPr/>
        </p:nvSpPr>
        <p:spPr>
          <a:xfrm>
            <a:off x="3461215" y="1212284"/>
            <a:ext cx="2016900" cy="193800"/>
          </a:xfrm>
          <a:prstGeom prst="rect">
            <a:avLst/>
          </a:prstGeom>
          <a:noFill/>
          <a:ln>
            <a:noFill/>
          </a:ln>
        </p:spPr>
        <p:txBody>
          <a:bodyPr anchorCtr="0" anchor="t" bIns="0" lIns="0" spcFirstLastPara="1" rIns="0" wrap="square" tIns="9025">
            <a:spAutoFit/>
          </a:bodyPr>
          <a:lstStyle/>
          <a:p>
            <a:pPr indent="0" lvl="0" marL="9525"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On April 18, HHS announced the</a:t>
            </a:r>
            <a:endParaRPr b="0" i="0" sz="1200" u="none" cap="none" strike="noStrike">
              <a:solidFill>
                <a:srgbClr val="000000"/>
              </a:solidFill>
              <a:latin typeface="Calibri"/>
              <a:ea typeface="Calibri"/>
              <a:cs typeface="Calibri"/>
              <a:sym typeface="Calibri"/>
            </a:endParaRPr>
          </a:p>
        </p:txBody>
      </p:sp>
      <p:sp>
        <p:nvSpPr>
          <p:cNvPr id="197" name="Google Shape;197;p8"/>
          <p:cNvSpPr txBox="1"/>
          <p:nvPr/>
        </p:nvSpPr>
        <p:spPr>
          <a:xfrm>
            <a:off x="3293235" y="1395163"/>
            <a:ext cx="2353200" cy="1117500"/>
          </a:xfrm>
          <a:prstGeom prst="rect">
            <a:avLst/>
          </a:prstGeom>
          <a:noFill/>
          <a:ln>
            <a:noFill/>
          </a:ln>
        </p:spPr>
        <p:txBody>
          <a:bodyPr anchorCtr="0" anchor="t" bIns="0" lIns="0" spcFirstLastPara="1" rIns="0" wrap="square" tIns="9025">
            <a:spAutoFit/>
          </a:bodyPr>
          <a:lstStyle/>
          <a:p>
            <a:pPr indent="0" lvl="0" marL="9525" marR="3810" rtl="0" algn="ctr">
              <a:lnSpc>
                <a:spcPct val="100000"/>
              </a:lnSpc>
              <a:spcBef>
                <a:spcPts val="0"/>
              </a:spcBef>
              <a:spcAft>
                <a:spcPts val="0"/>
              </a:spcAft>
              <a:buClr>
                <a:srgbClr val="000000"/>
              </a:buClr>
              <a:buSzPts val="1200"/>
              <a:buFont typeface="Arial"/>
              <a:buNone/>
            </a:pPr>
            <a:r>
              <a:rPr b="1" i="1" lang="en" sz="1200" u="none" cap="none" strike="noStrike">
                <a:solidFill>
                  <a:srgbClr val="000000"/>
                </a:solidFill>
                <a:latin typeface="Calibri"/>
                <a:ea typeface="Calibri"/>
                <a:cs typeface="Calibri"/>
                <a:sym typeface="Calibri"/>
              </a:rPr>
              <a:t>Bridge Access Program For COVID-19  Vaccines</a:t>
            </a:r>
            <a:r>
              <a:rPr b="0" i="0" lang="en" sz="1200" u="none" cap="none" strike="noStrike">
                <a:solidFill>
                  <a:srgbClr val="000000"/>
                </a:solidFill>
                <a:latin typeface="Calibri"/>
                <a:ea typeface="Calibri"/>
                <a:cs typeface="Calibri"/>
                <a:sym typeface="Calibri"/>
              </a:rPr>
              <a:t>, to maintain broad access to  updated COVID-19 vaccines for  millions of Americans that would not  have coverage through their health  insurance.</a:t>
            </a:r>
            <a:endParaRPr b="0" i="0" sz="1200" u="none" cap="none" strike="noStrike">
              <a:solidFill>
                <a:srgbClr val="000000"/>
              </a:solidFill>
              <a:latin typeface="Calibri"/>
              <a:ea typeface="Calibri"/>
              <a:cs typeface="Calibri"/>
              <a:sym typeface="Calibri"/>
            </a:endParaRPr>
          </a:p>
        </p:txBody>
      </p:sp>
      <p:sp>
        <p:nvSpPr>
          <p:cNvPr id="198" name="Google Shape;198;p8"/>
          <p:cNvSpPr/>
          <p:nvPr/>
        </p:nvSpPr>
        <p:spPr>
          <a:xfrm>
            <a:off x="5998465" y="1211580"/>
            <a:ext cx="2748900" cy="13626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99" name="Google Shape;199;p8"/>
          <p:cNvSpPr/>
          <p:nvPr/>
        </p:nvSpPr>
        <p:spPr>
          <a:xfrm>
            <a:off x="6240781" y="1349884"/>
            <a:ext cx="2296200" cy="113160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00" name="Google Shape;200;p8"/>
          <p:cNvSpPr/>
          <p:nvPr/>
        </p:nvSpPr>
        <p:spPr>
          <a:xfrm>
            <a:off x="6017894" y="1231012"/>
            <a:ext cx="2668905" cy="1282541"/>
          </a:xfrm>
          <a:custGeom>
            <a:rect b="b" l="l" r="r" t="t"/>
            <a:pathLst>
              <a:path extrusionOk="0" h="1710054" w="3558540">
                <a:moveTo>
                  <a:pt x="3238106" y="0"/>
                </a:moveTo>
                <a:lnTo>
                  <a:pt x="0" y="0"/>
                </a:lnTo>
                <a:lnTo>
                  <a:pt x="320446" y="854963"/>
                </a:lnTo>
                <a:lnTo>
                  <a:pt x="0" y="1709927"/>
                </a:lnTo>
                <a:lnTo>
                  <a:pt x="3238106" y="1709927"/>
                </a:lnTo>
                <a:lnTo>
                  <a:pt x="3558540" y="854963"/>
                </a:lnTo>
                <a:lnTo>
                  <a:pt x="3238106" y="0"/>
                </a:lnTo>
                <a:close/>
              </a:path>
            </a:pathLst>
          </a:custGeom>
          <a:solidFill>
            <a:srgbClr val="9BBAE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01" name="Google Shape;201;p8"/>
          <p:cNvSpPr txBox="1"/>
          <p:nvPr/>
        </p:nvSpPr>
        <p:spPr>
          <a:xfrm>
            <a:off x="6342895" y="1396220"/>
            <a:ext cx="2018400" cy="932700"/>
          </a:xfrm>
          <a:prstGeom prst="rect">
            <a:avLst/>
          </a:prstGeom>
          <a:noFill/>
          <a:ln>
            <a:noFill/>
          </a:ln>
        </p:spPr>
        <p:txBody>
          <a:bodyPr anchorCtr="0" anchor="t" bIns="0" lIns="0" spcFirstLastPara="1" rIns="0" wrap="square" tIns="9025">
            <a:spAutoFit/>
          </a:bodyPr>
          <a:lstStyle/>
          <a:p>
            <a:pPr indent="475" lvl="0" marL="9525" marR="381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Bridge Access Program  launched in September and is </a:t>
            </a:r>
            <a:r>
              <a:rPr b="1" i="0" lang="en" sz="1200" u="none" cap="none" strike="noStrike">
                <a:solidFill>
                  <a:srgbClr val="000000"/>
                </a:solidFill>
                <a:latin typeface="Calibri"/>
                <a:ea typeface="Calibri"/>
                <a:cs typeface="Calibri"/>
                <a:sym typeface="Calibri"/>
              </a:rPr>
              <a:t>a  temporary program to cover  updated COVID-19 vaccinations  </a:t>
            </a:r>
            <a:r>
              <a:rPr b="0" i="0" lang="en" sz="1200" u="none" cap="none" strike="noStrike">
                <a:solidFill>
                  <a:srgbClr val="000000"/>
                </a:solidFill>
                <a:latin typeface="Calibri"/>
                <a:ea typeface="Calibri"/>
                <a:cs typeface="Calibri"/>
                <a:sym typeface="Calibri"/>
              </a:rPr>
              <a:t>post-commercialization.</a:t>
            </a:r>
            <a:endParaRPr b="0" i="0" sz="1200" u="none" cap="none" strike="noStrike">
              <a:solidFill>
                <a:srgbClr val="000000"/>
              </a:solidFill>
              <a:latin typeface="Calibri"/>
              <a:ea typeface="Calibri"/>
              <a:cs typeface="Calibri"/>
              <a:sym typeface="Calibri"/>
            </a:endParaRPr>
          </a:p>
        </p:txBody>
      </p:sp>
      <p:sp>
        <p:nvSpPr>
          <p:cNvPr id="202" name="Google Shape;202;p8"/>
          <p:cNvSpPr/>
          <p:nvPr/>
        </p:nvSpPr>
        <p:spPr>
          <a:xfrm>
            <a:off x="437770" y="2681479"/>
            <a:ext cx="8238600" cy="21648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03" name="Google Shape;203;p8"/>
          <p:cNvSpPr/>
          <p:nvPr/>
        </p:nvSpPr>
        <p:spPr>
          <a:xfrm>
            <a:off x="477600" y="1212275"/>
            <a:ext cx="8267903" cy="3892041"/>
          </a:xfrm>
          <a:custGeom>
            <a:rect b="b" l="l" r="r" t="t"/>
            <a:pathLst>
              <a:path extrusionOk="0" h="2780029" w="10878820">
                <a:moveTo>
                  <a:pt x="0" y="0"/>
                </a:moveTo>
                <a:lnTo>
                  <a:pt x="10878312" y="0"/>
                </a:lnTo>
                <a:lnTo>
                  <a:pt x="10878312" y="2779776"/>
                </a:lnTo>
                <a:lnTo>
                  <a:pt x="0" y="2779776"/>
                </a:lnTo>
                <a:lnTo>
                  <a:pt x="0" y="0"/>
                </a:lnTo>
                <a:close/>
              </a:path>
            </a:pathLst>
          </a:custGeom>
          <a:solidFill>
            <a:srgbClr val="F6F5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04" name="Google Shape;204;p8"/>
          <p:cNvSpPr txBox="1"/>
          <p:nvPr/>
        </p:nvSpPr>
        <p:spPr>
          <a:xfrm>
            <a:off x="864475" y="1349875"/>
            <a:ext cx="2277900" cy="624900"/>
          </a:xfrm>
          <a:prstGeom prst="rect">
            <a:avLst/>
          </a:prstGeom>
          <a:noFill/>
          <a:ln>
            <a:noFill/>
          </a:ln>
        </p:spPr>
        <p:txBody>
          <a:bodyPr anchorCtr="0" anchor="t" bIns="0" lIns="0" spcFirstLastPara="1" rIns="0" wrap="square" tIns="9025">
            <a:sp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Calibri"/>
                <a:ea typeface="Calibri"/>
                <a:cs typeface="Calibri"/>
                <a:sym typeface="Calibri"/>
              </a:rPr>
              <a:t>The Bridge Program is intended for</a:t>
            </a:r>
            <a:r>
              <a:rPr b="0" i="0" lang="en" sz="2100" u="none" cap="none" strike="noStrike">
                <a:solidFill>
                  <a:srgbClr val="000000"/>
                </a:solidFill>
                <a:latin typeface="Calibri"/>
                <a:ea typeface="Calibri"/>
                <a:cs typeface="Calibri"/>
                <a:sym typeface="Calibri"/>
              </a:rPr>
              <a:t>…</a:t>
            </a:r>
            <a:endParaRPr b="0" i="0" sz="2100" u="none" cap="none" strike="noStrike">
              <a:solidFill>
                <a:srgbClr val="000000"/>
              </a:solidFill>
              <a:latin typeface="Calibri"/>
              <a:ea typeface="Calibri"/>
              <a:cs typeface="Calibri"/>
              <a:sym typeface="Calibri"/>
            </a:endParaRPr>
          </a:p>
        </p:txBody>
      </p:sp>
      <p:sp>
        <p:nvSpPr>
          <p:cNvPr id="205" name="Google Shape;205;p8"/>
          <p:cNvSpPr txBox="1"/>
          <p:nvPr/>
        </p:nvSpPr>
        <p:spPr>
          <a:xfrm>
            <a:off x="5412775" y="3263451"/>
            <a:ext cx="2488800" cy="1356600"/>
          </a:xfrm>
          <a:prstGeom prst="rect">
            <a:avLst/>
          </a:prstGeom>
          <a:noFill/>
          <a:ln>
            <a:noFill/>
          </a:ln>
        </p:spPr>
        <p:txBody>
          <a:bodyPr anchorCtr="0" anchor="t" bIns="0" lIns="0" spcFirstLastPara="1" rIns="0" wrap="square" tIns="9525">
            <a:spAutoFit/>
          </a:bodyPr>
          <a:lstStyle/>
          <a:p>
            <a:pPr indent="0" lvl="0" marL="0" marR="3810" rtl="0" algn="l">
              <a:lnSpc>
                <a:spcPct val="100000"/>
              </a:lnSpc>
              <a:spcBef>
                <a:spcPts val="0"/>
              </a:spcBef>
              <a:spcAft>
                <a:spcPts val="0"/>
              </a:spcAft>
              <a:buClr>
                <a:srgbClr val="000000"/>
              </a:buClr>
              <a:buSzPts val="1450"/>
              <a:buFont typeface="Arial"/>
              <a:buNone/>
            </a:pPr>
            <a:r>
              <a:rPr b="0" i="1" lang="en" sz="1450" u="none" cap="none" strike="noStrike">
                <a:solidFill>
                  <a:srgbClr val="000000"/>
                </a:solidFill>
                <a:latin typeface="Calibri"/>
                <a:ea typeface="Calibri"/>
                <a:cs typeface="Calibri"/>
                <a:sym typeface="Calibri"/>
              </a:rPr>
              <a:t>S</a:t>
            </a:r>
            <a:r>
              <a:rPr b="0" i="1" lang="en" sz="1750" u="none" cap="none" strike="noStrike">
                <a:solidFill>
                  <a:srgbClr val="000000"/>
                </a:solidFill>
                <a:latin typeface="Calibri"/>
                <a:ea typeface="Calibri"/>
                <a:cs typeface="Calibri"/>
                <a:sym typeface="Calibri"/>
              </a:rPr>
              <a:t>elect retail pharmacies: CVS, Walgreens, and  additional pharmacies contracted under  eTrueNorth</a:t>
            </a:r>
            <a:endParaRPr b="0" i="0" sz="1750" u="none" cap="none" strike="noStrike">
              <a:solidFill>
                <a:srgbClr val="000000"/>
              </a:solidFill>
              <a:latin typeface="Calibri"/>
              <a:ea typeface="Calibri"/>
              <a:cs typeface="Calibri"/>
              <a:sym typeface="Calibri"/>
            </a:endParaRPr>
          </a:p>
        </p:txBody>
      </p:sp>
      <p:sp>
        <p:nvSpPr>
          <p:cNvPr id="206" name="Google Shape;206;p8"/>
          <p:cNvSpPr/>
          <p:nvPr/>
        </p:nvSpPr>
        <p:spPr>
          <a:xfrm>
            <a:off x="4798793" y="4094990"/>
            <a:ext cx="469106" cy="545782"/>
          </a:xfrm>
          <a:custGeom>
            <a:rect b="b" l="l" r="r" t="t"/>
            <a:pathLst>
              <a:path extrusionOk="0" h="727710" w="625475">
                <a:moveTo>
                  <a:pt x="415060" y="680076"/>
                </a:moveTo>
                <a:lnTo>
                  <a:pt x="376448" y="703172"/>
                </a:lnTo>
                <a:lnTo>
                  <a:pt x="330420" y="720490"/>
                </a:lnTo>
                <a:lnTo>
                  <a:pt x="282397" y="727298"/>
                </a:lnTo>
                <a:lnTo>
                  <a:pt x="234288" y="721797"/>
                </a:lnTo>
                <a:lnTo>
                  <a:pt x="187999" y="702189"/>
                </a:lnTo>
                <a:lnTo>
                  <a:pt x="146016" y="668511"/>
                </a:lnTo>
                <a:lnTo>
                  <a:pt x="113094" y="626545"/>
                </a:lnTo>
                <a:lnTo>
                  <a:pt x="88225" y="578967"/>
                </a:lnTo>
                <a:lnTo>
                  <a:pt x="70400" y="528451"/>
                </a:lnTo>
                <a:lnTo>
                  <a:pt x="58837" y="481953"/>
                </a:lnTo>
                <a:lnTo>
                  <a:pt x="49619" y="435073"/>
                </a:lnTo>
                <a:lnTo>
                  <a:pt x="41148" y="388091"/>
                </a:lnTo>
                <a:lnTo>
                  <a:pt x="31825" y="341292"/>
                </a:lnTo>
                <a:lnTo>
                  <a:pt x="20049" y="294957"/>
                </a:lnTo>
                <a:lnTo>
                  <a:pt x="12681" y="269600"/>
                </a:lnTo>
                <a:lnTo>
                  <a:pt x="6150" y="244114"/>
                </a:lnTo>
                <a:lnTo>
                  <a:pt x="1556" y="218370"/>
                </a:lnTo>
                <a:lnTo>
                  <a:pt x="0" y="192242"/>
                </a:lnTo>
                <a:lnTo>
                  <a:pt x="1681" y="169036"/>
                </a:lnTo>
                <a:lnTo>
                  <a:pt x="13442" y="124159"/>
                </a:lnTo>
                <a:lnTo>
                  <a:pt x="35000" y="83917"/>
                </a:lnTo>
                <a:lnTo>
                  <a:pt x="64894" y="50177"/>
                </a:lnTo>
                <a:lnTo>
                  <a:pt x="102603" y="25131"/>
                </a:lnTo>
                <a:lnTo>
                  <a:pt x="146727" y="10124"/>
                </a:lnTo>
                <a:lnTo>
                  <a:pt x="215648" y="0"/>
                </a:lnTo>
                <a:lnTo>
                  <a:pt x="262378" y="708"/>
                </a:lnTo>
                <a:lnTo>
                  <a:pt x="309029" y="6508"/>
                </a:lnTo>
                <a:lnTo>
                  <a:pt x="355153" y="16450"/>
                </a:lnTo>
                <a:lnTo>
                  <a:pt x="406697" y="31645"/>
                </a:lnTo>
                <a:lnTo>
                  <a:pt x="456817" y="51463"/>
                </a:lnTo>
                <a:lnTo>
                  <a:pt x="504143" y="77158"/>
                </a:lnTo>
                <a:lnTo>
                  <a:pt x="547301" y="109983"/>
                </a:lnTo>
                <a:lnTo>
                  <a:pt x="580188" y="146127"/>
                </a:lnTo>
                <a:lnTo>
                  <a:pt x="605976" y="188788"/>
                </a:lnTo>
                <a:lnTo>
                  <a:pt x="621901" y="235724"/>
                </a:lnTo>
                <a:lnTo>
                  <a:pt x="625328" y="261151"/>
                </a:lnTo>
                <a:lnTo>
                  <a:pt x="625129" y="286408"/>
                </a:lnTo>
                <a:lnTo>
                  <a:pt x="616226" y="336166"/>
                </a:lnTo>
                <a:lnTo>
                  <a:pt x="599327" y="389839"/>
                </a:lnTo>
                <a:lnTo>
                  <a:pt x="579743" y="442574"/>
                </a:lnTo>
                <a:lnTo>
                  <a:pt x="557881" y="494850"/>
                </a:lnTo>
                <a:lnTo>
                  <a:pt x="532315" y="545200"/>
                </a:lnTo>
                <a:lnTo>
                  <a:pt x="508431" y="583493"/>
                </a:lnTo>
                <a:lnTo>
                  <a:pt x="480977" y="619337"/>
                </a:lnTo>
                <a:lnTo>
                  <a:pt x="449879" y="651831"/>
                </a:lnTo>
                <a:lnTo>
                  <a:pt x="415060" y="680076"/>
                </a:lnTo>
                <a:close/>
              </a:path>
            </a:pathLst>
          </a:custGeom>
          <a:solidFill>
            <a:srgbClr val="C4DFB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07" name="Google Shape;207;p8"/>
          <p:cNvSpPr/>
          <p:nvPr/>
        </p:nvSpPr>
        <p:spPr>
          <a:xfrm>
            <a:off x="4588067" y="3686236"/>
            <a:ext cx="486900" cy="50400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08" name="Google Shape;208;p8"/>
          <p:cNvSpPr/>
          <p:nvPr/>
        </p:nvSpPr>
        <p:spPr>
          <a:xfrm>
            <a:off x="864481" y="3792087"/>
            <a:ext cx="488100" cy="505200"/>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09" name="Google Shape;209;p8"/>
          <p:cNvSpPr txBox="1"/>
          <p:nvPr/>
        </p:nvSpPr>
        <p:spPr>
          <a:xfrm>
            <a:off x="665575" y="2757900"/>
            <a:ext cx="3584700" cy="2125200"/>
          </a:xfrm>
          <a:prstGeom prst="rect">
            <a:avLst/>
          </a:prstGeom>
          <a:noFill/>
          <a:ln>
            <a:noFill/>
          </a:ln>
        </p:spPr>
        <p:txBody>
          <a:bodyPr anchorCtr="0" anchor="t" bIns="0" lIns="0" spcFirstLastPara="1" rIns="0" wrap="square" tIns="1062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t</a:t>
            </a:r>
            <a:r>
              <a:rPr b="0" i="0" lang="en" sz="1900" u="none" cap="none" strike="noStrike">
                <a:solidFill>
                  <a:srgbClr val="000000"/>
                </a:solidFill>
                <a:latin typeface="Calibri"/>
                <a:ea typeface="Calibri"/>
                <a:cs typeface="Calibri"/>
                <a:sym typeface="Calibri"/>
              </a:rPr>
              <a:t>o access </a:t>
            </a:r>
            <a:r>
              <a:rPr b="1" i="0" lang="en" sz="1900" u="none" cap="none" strike="noStrike">
                <a:solidFill>
                  <a:srgbClr val="000000"/>
                </a:solidFill>
                <a:latin typeface="Calibri"/>
                <a:ea typeface="Calibri"/>
                <a:cs typeface="Calibri"/>
                <a:sym typeface="Calibri"/>
              </a:rPr>
              <a:t>free COVID-19 </a:t>
            </a:r>
            <a:r>
              <a:rPr b="0" i="0" lang="en" sz="1900" u="none" cap="none" strike="noStrike">
                <a:solidFill>
                  <a:srgbClr val="000000"/>
                </a:solidFill>
                <a:latin typeface="Calibri"/>
                <a:ea typeface="Calibri"/>
                <a:cs typeface="Calibri"/>
                <a:sym typeface="Calibri"/>
              </a:rPr>
              <a:t>vaccines through…</a:t>
            </a:r>
            <a:endParaRPr b="0" i="0" sz="1900" u="none" cap="none" strike="noStrike">
              <a:solidFill>
                <a:srgbClr val="000000"/>
              </a:solidFill>
              <a:latin typeface="Calibri"/>
              <a:ea typeface="Calibri"/>
              <a:cs typeface="Calibri"/>
              <a:sym typeface="Calibri"/>
            </a:endParaRPr>
          </a:p>
          <a:p>
            <a:pPr indent="0" lvl="0" marL="1291113" marR="3810" rtl="0" algn="l">
              <a:lnSpc>
                <a:spcPct val="100000"/>
              </a:lnSpc>
              <a:spcBef>
                <a:spcPts val="671"/>
              </a:spcBef>
              <a:spcAft>
                <a:spcPts val="0"/>
              </a:spcAft>
              <a:buClr>
                <a:srgbClr val="000000"/>
              </a:buClr>
              <a:buSzPts val="1750"/>
              <a:buFont typeface="Arial"/>
              <a:buNone/>
            </a:pPr>
            <a:r>
              <a:rPr b="0" i="1" lang="en" sz="1750" u="none" cap="none" strike="noStrike">
                <a:solidFill>
                  <a:srgbClr val="000000"/>
                </a:solidFill>
                <a:latin typeface="Calibri"/>
                <a:ea typeface="Calibri"/>
                <a:cs typeface="Calibri"/>
                <a:sym typeface="Calibri"/>
              </a:rPr>
              <a:t>Long-standing partnerships with health  departments, their enrolled providers, and  local health centers</a:t>
            </a:r>
            <a:endParaRPr b="0" i="0" sz="1750" u="none" cap="none" strike="noStrike">
              <a:solidFill>
                <a:srgbClr val="000000"/>
              </a:solidFill>
              <a:latin typeface="Calibri"/>
              <a:ea typeface="Calibri"/>
              <a:cs typeface="Calibri"/>
              <a:sym typeface="Calibri"/>
            </a:endParaRPr>
          </a:p>
        </p:txBody>
      </p:sp>
      <p:sp>
        <p:nvSpPr>
          <p:cNvPr id="210" name="Google Shape;210;p8"/>
          <p:cNvSpPr txBox="1"/>
          <p:nvPr/>
        </p:nvSpPr>
        <p:spPr>
          <a:xfrm>
            <a:off x="1948300" y="2135697"/>
            <a:ext cx="2048700" cy="579000"/>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1850"/>
              <a:buFont typeface="Arial"/>
              <a:buNone/>
            </a:pPr>
            <a:r>
              <a:rPr b="0" i="1" lang="en" sz="1850" u="none" cap="none" strike="noStrike">
                <a:solidFill>
                  <a:srgbClr val="000000"/>
                </a:solidFill>
                <a:latin typeface="Calibri"/>
                <a:ea typeface="Calibri"/>
                <a:cs typeface="Calibri"/>
                <a:sym typeface="Calibri"/>
              </a:rPr>
              <a:t>Adults (18+) without health insurance</a:t>
            </a:r>
            <a:endParaRPr b="0" i="0" sz="1850" u="none" cap="none" strike="noStrike">
              <a:solidFill>
                <a:srgbClr val="000000"/>
              </a:solidFill>
              <a:latin typeface="Calibri"/>
              <a:ea typeface="Calibri"/>
              <a:cs typeface="Calibri"/>
              <a:sym typeface="Calibri"/>
            </a:endParaRPr>
          </a:p>
        </p:txBody>
      </p:sp>
      <p:sp>
        <p:nvSpPr>
          <p:cNvPr id="211" name="Google Shape;211;p8"/>
          <p:cNvSpPr txBox="1"/>
          <p:nvPr/>
        </p:nvSpPr>
        <p:spPr>
          <a:xfrm flipH="1">
            <a:off x="5548050" y="1486600"/>
            <a:ext cx="2553600" cy="1433400"/>
          </a:xfrm>
          <a:prstGeom prst="rect">
            <a:avLst/>
          </a:prstGeom>
          <a:noFill/>
          <a:ln>
            <a:noFill/>
          </a:ln>
        </p:spPr>
        <p:txBody>
          <a:bodyPr anchorCtr="0" anchor="t" bIns="0" lIns="0" spcFirstLastPara="1" rIns="0" wrap="square" tIns="9525">
            <a:spAutoFit/>
          </a:bodyPr>
          <a:lstStyle/>
          <a:p>
            <a:pPr indent="0" lvl="0" marL="0" marR="3810" rtl="0" algn="l">
              <a:lnSpc>
                <a:spcPct val="100000"/>
              </a:lnSpc>
              <a:spcBef>
                <a:spcPts val="0"/>
              </a:spcBef>
              <a:spcAft>
                <a:spcPts val="0"/>
              </a:spcAft>
              <a:buClr>
                <a:srgbClr val="000000"/>
              </a:buClr>
              <a:buSzPts val="1850"/>
              <a:buFont typeface="Arial"/>
              <a:buNone/>
            </a:pPr>
            <a:r>
              <a:rPr b="0" i="1" lang="en" sz="1850" u="none" cap="none" strike="noStrike">
                <a:solidFill>
                  <a:srgbClr val="000000"/>
                </a:solidFill>
                <a:latin typeface="Calibri"/>
                <a:ea typeface="Calibri"/>
                <a:cs typeface="Calibri"/>
                <a:sym typeface="Calibri"/>
              </a:rPr>
              <a:t>Adults (18+) with health insurance that does not  cover COVID-19 vaccines from in-network  providers for free</a:t>
            </a:r>
            <a:endParaRPr b="0" i="0" sz="1850" u="none" cap="none" strike="noStrike">
              <a:solidFill>
                <a:srgbClr val="000000"/>
              </a:solidFill>
              <a:latin typeface="Calibri"/>
              <a:ea typeface="Calibri"/>
              <a:cs typeface="Calibri"/>
              <a:sym typeface="Calibri"/>
            </a:endParaRPr>
          </a:p>
        </p:txBody>
      </p:sp>
      <p:sp>
        <p:nvSpPr>
          <p:cNvPr id="212" name="Google Shape;212;p8"/>
          <p:cNvSpPr/>
          <p:nvPr/>
        </p:nvSpPr>
        <p:spPr>
          <a:xfrm>
            <a:off x="773838" y="2234401"/>
            <a:ext cx="506400" cy="523500"/>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13" name="Google Shape;213;p8"/>
          <p:cNvSpPr/>
          <p:nvPr/>
        </p:nvSpPr>
        <p:spPr>
          <a:xfrm>
            <a:off x="4665060" y="2234400"/>
            <a:ext cx="409200" cy="423900"/>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50"/>
              <a:buFont typeface="Arial"/>
              <a:buNone/>
            </a:pPr>
            <a:r>
              <a:t/>
            </a:r>
            <a:endParaRPr b="0" i="0" sz="1450" u="none" cap="none" strike="noStrike">
              <a:solidFill>
                <a:srgbClr val="000000"/>
              </a:solidFill>
              <a:latin typeface="Arial"/>
              <a:ea typeface="Arial"/>
              <a:cs typeface="Arial"/>
              <a:sym typeface="Arial"/>
            </a:endParaRPr>
          </a:p>
        </p:txBody>
      </p:sp>
      <p:sp>
        <p:nvSpPr>
          <p:cNvPr id="214" name="Google Shape;214;p8"/>
          <p:cNvSpPr txBox="1"/>
          <p:nvPr/>
        </p:nvSpPr>
        <p:spPr>
          <a:xfrm>
            <a:off x="8561759" y="4819222"/>
            <a:ext cx="77100" cy="1482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900"/>
              <a:buFont typeface="Arial"/>
              <a:buNone/>
            </a:pPr>
            <a:r>
              <a:rPr b="0" i="0" lang="en" sz="900" u="none" cap="none" strike="noStrike">
                <a:solidFill>
                  <a:srgbClr val="888888"/>
                </a:solidFill>
                <a:latin typeface="Calibri"/>
                <a:ea typeface="Calibri"/>
                <a:cs typeface="Calibri"/>
                <a:sym typeface="Calibri"/>
              </a:rPr>
              <a:t>3</a:t>
            </a:r>
            <a:endParaRPr b="0" i="0" sz="900" u="none" cap="none" strike="noStrike">
              <a:solidFill>
                <a:srgbClr val="000000"/>
              </a:solidFill>
              <a:latin typeface="Calibri"/>
              <a:ea typeface="Calibri"/>
              <a:cs typeface="Calibri"/>
              <a:sym typeface="Calibri"/>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p:nvPr/>
        </p:nvSpPr>
        <p:spPr>
          <a:xfrm>
            <a:off x="3523869" y="1847089"/>
            <a:ext cx="5250941" cy="275691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20" name="Google Shape;220;p9"/>
          <p:cNvSpPr/>
          <p:nvPr/>
        </p:nvSpPr>
        <p:spPr>
          <a:xfrm>
            <a:off x="3543300" y="1790320"/>
            <a:ext cx="5171123" cy="2677001"/>
          </a:xfrm>
          <a:custGeom>
            <a:rect b="b" l="l" r="r" t="t"/>
            <a:pathLst>
              <a:path extrusionOk="0" h="3569335" w="6894830">
                <a:moveTo>
                  <a:pt x="0" y="0"/>
                </a:moveTo>
                <a:lnTo>
                  <a:pt x="6894576" y="0"/>
                </a:lnTo>
                <a:lnTo>
                  <a:pt x="6894576" y="3569208"/>
                </a:lnTo>
                <a:lnTo>
                  <a:pt x="0" y="3569208"/>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21" name="Google Shape;221;p9"/>
          <p:cNvSpPr/>
          <p:nvPr/>
        </p:nvSpPr>
        <p:spPr>
          <a:xfrm>
            <a:off x="452629" y="1097281"/>
            <a:ext cx="2930651" cy="350786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22" name="Google Shape;222;p9"/>
          <p:cNvSpPr/>
          <p:nvPr/>
        </p:nvSpPr>
        <p:spPr>
          <a:xfrm>
            <a:off x="481775" y="1126427"/>
            <a:ext cx="2831306" cy="3408521"/>
          </a:xfrm>
          <a:custGeom>
            <a:rect b="b" l="l" r="r" t="t"/>
            <a:pathLst>
              <a:path extrusionOk="0" h="4544695" w="3775075">
                <a:moveTo>
                  <a:pt x="0" y="0"/>
                </a:moveTo>
                <a:lnTo>
                  <a:pt x="3774948" y="0"/>
                </a:lnTo>
                <a:lnTo>
                  <a:pt x="3774948" y="4544568"/>
                </a:lnTo>
                <a:lnTo>
                  <a:pt x="0" y="4544568"/>
                </a:lnTo>
                <a:lnTo>
                  <a:pt x="0" y="0"/>
                </a:lnTo>
                <a:close/>
              </a:path>
            </a:pathLst>
          </a:custGeom>
          <a:solidFill>
            <a:srgbClr val="FFF1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23" name="Google Shape;223;p9"/>
          <p:cNvSpPr/>
          <p:nvPr/>
        </p:nvSpPr>
        <p:spPr>
          <a:xfrm>
            <a:off x="481775" y="1126427"/>
            <a:ext cx="2831306" cy="3408521"/>
          </a:xfrm>
          <a:custGeom>
            <a:rect b="b" l="l" r="r" t="t"/>
            <a:pathLst>
              <a:path extrusionOk="0" h="4544695" w="3775075">
                <a:moveTo>
                  <a:pt x="0" y="0"/>
                </a:moveTo>
                <a:lnTo>
                  <a:pt x="3774948" y="0"/>
                </a:lnTo>
                <a:lnTo>
                  <a:pt x="3774948" y="4544568"/>
                </a:lnTo>
                <a:lnTo>
                  <a:pt x="0" y="4544568"/>
                </a:lnTo>
                <a:lnTo>
                  <a:pt x="0" y="0"/>
                </a:lnTo>
                <a:close/>
              </a:path>
            </a:pathLst>
          </a:custGeom>
          <a:noFill/>
          <a:ln cap="flat" cmpd="sng" w="25400">
            <a:solidFill>
              <a:srgbClr val="FFF1C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24" name="Google Shape;224;p9"/>
          <p:cNvSpPr txBox="1"/>
          <p:nvPr>
            <p:ph type="title"/>
          </p:nvPr>
        </p:nvSpPr>
        <p:spPr>
          <a:xfrm>
            <a:off x="411897" y="368657"/>
            <a:ext cx="7829100" cy="401700"/>
          </a:xfrm>
          <a:prstGeom prst="rect">
            <a:avLst/>
          </a:prstGeom>
          <a:noFill/>
          <a:ln>
            <a:noFill/>
          </a:ln>
        </p:spPr>
        <p:txBody>
          <a:bodyPr anchorCtr="0" anchor="t" bIns="0" lIns="0" spcFirstLastPara="1" rIns="0" wrap="square" tIns="9025">
            <a:spAutoFit/>
          </a:bodyPr>
          <a:lstStyle/>
          <a:p>
            <a:pPr indent="0" lvl="0" marL="9525" rtl="0" algn="l">
              <a:lnSpc>
                <a:spcPct val="100000"/>
              </a:lnSpc>
              <a:spcBef>
                <a:spcPts val="71"/>
              </a:spcBef>
              <a:spcAft>
                <a:spcPts val="0"/>
              </a:spcAft>
              <a:buSzPts val="2800"/>
              <a:buNone/>
            </a:pPr>
            <a:r>
              <a:rPr lang="en" sz="2550">
                <a:solidFill>
                  <a:srgbClr val="532C61"/>
                </a:solidFill>
              </a:rPr>
              <a:t>Cost &amp; Inequitable Access = key barriers to vaccination</a:t>
            </a:r>
            <a:endParaRPr sz="2550"/>
          </a:p>
        </p:txBody>
      </p:sp>
      <p:sp>
        <p:nvSpPr>
          <p:cNvPr id="225" name="Google Shape;225;p9"/>
          <p:cNvSpPr txBox="1"/>
          <p:nvPr/>
        </p:nvSpPr>
        <p:spPr>
          <a:xfrm>
            <a:off x="596777" y="1168473"/>
            <a:ext cx="2584609" cy="653480"/>
          </a:xfrm>
          <a:prstGeom prst="rect">
            <a:avLst/>
          </a:prstGeom>
          <a:noFill/>
          <a:ln>
            <a:noFill/>
          </a:ln>
        </p:spPr>
        <p:txBody>
          <a:bodyPr anchorCtr="0" anchor="t" bIns="0" lIns="0" spcFirstLastPara="1" rIns="0" wrap="square" tIns="10000">
            <a:spAutoFit/>
          </a:bodyPr>
          <a:lstStyle/>
          <a:p>
            <a:pPr indent="0" lvl="0" marL="19050" marR="0" rtl="0" algn="l">
              <a:lnSpc>
                <a:spcPct val="75757"/>
              </a:lnSpc>
              <a:spcBef>
                <a:spcPts val="0"/>
              </a:spcBef>
              <a:spcAft>
                <a:spcPts val="0"/>
              </a:spcAft>
              <a:buClr>
                <a:srgbClr val="000000"/>
              </a:buClr>
              <a:buSzPts val="4950"/>
              <a:buFont typeface="Arial"/>
              <a:buNone/>
            </a:pPr>
            <a:r>
              <a:rPr b="1" baseline="-25000" i="0" lang="en" sz="4950" u="none" cap="none" strike="noStrike">
                <a:solidFill>
                  <a:srgbClr val="0077C7"/>
                </a:solidFill>
                <a:latin typeface="Calibri"/>
                <a:ea typeface="Calibri"/>
                <a:cs typeface="Calibri"/>
                <a:sym typeface="Calibri"/>
              </a:rPr>
              <a:t>46%	</a:t>
            </a:r>
            <a:r>
              <a:rPr b="0" i="0" lang="en" sz="1200" u="none" cap="none" strike="noStrike">
                <a:solidFill>
                  <a:srgbClr val="000000"/>
                </a:solidFill>
                <a:latin typeface="Calibri"/>
                <a:ea typeface="Calibri"/>
                <a:cs typeface="Calibri"/>
                <a:sym typeface="Calibri"/>
              </a:rPr>
              <a:t>of adults impacted by high</a:t>
            </a:r>
            <a:endParaRPr b="0" i="0" sz="1200" u="none" cap="none" strike="noStrike">
              <a:solidFill>
                <a:srgbClr val="000000"/>
              </a:solidFill>
              <a:latin typeface="Calibri"/>
              <a:ea typeface="Calibri"/>
              <a:cs typeface="Calibri"/>
              <a:sym typeface="Calibri"/>
            </a:endParaRPr>
          </a:p>
          <a:p>
            <a:pPr indent="0" lvl="0" marL="907255" marR="0" rtl="0" algn="l">
              <a:lnSpc>
                <a:spcPct val="102416"/>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costs </a:t>
            </a:r>
            <a:r>
              <a:rPr b="1" i="0" lang="en" sz="1200" u="none" cap="none" strike="noStrike">
                <a:solidFill>
                  <a:srgbClr val="000000"/>
                </a:solidFill>
                <a:latin typeface="Calibri"/>
                <a:ea typeface="Calibri"/>
                <a:cs typeface="Calibri"/>
                <a:sym typeface="Calibri"/>
              </a:rPr>
              <a:t>never get vaccinated</a:t>
            </a:r>
            <a:endParaRPr b="0" i="0" sz="1200" u="none" cap="none" strike="noStrike">
              <a:solidFill>
                <a:srgbClr val="000000"/>
              </a:solidFill>
              <a:latin typeface="Calibri"/>
              <a:ea typeface="Calibri"/>
              <a:cs typeface="Calibri"/>
              <a:sym typeface="Calibri"/>
            </a:endParaRPr>
          </a:p>
        </p:txBody>
      </p:sp>
      <p:sp>
        <p:nvSpPr>
          <p:cNvPr id="226" name="Google Shape;226;p9"/>
          <p:cNvSpPr txBox="1"/>
          <p:nvPr/>
        </p:nvSpPr>
        <p:spPr>
          <a:xfrm>
            <a:off x="596777" y="2233172"/>
            <a:ext cx="2570797" cy="830836"/>
          </a:xfrm>
          <a:prstGeom prst="rect">
            <a:avLst/>
          </a:prstGeom>
          <a:noFill/>
          <a:ln>
            <a:noFill/>
          </a:ln>
        </p:spPr>
        <p:txBody>
          <a:bodyPr anchorCtr="0" anchor="t" bIns="0" lIns="0" spcFirstLastPara="1" rIns="0" wrap="square" tIns="93800">
            <a:spAutoFit/>
          </a:bodyPr>
          <a:lstStyle/>
          <a:p>
            <a:pPr indent="0" lvl="0" marL="907255" marR="0" rtl="0" algn="l">
              <a:lnSpc>
                <a:spcPct val="325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Adults who have to pay</a:t>
            </a:r>
            <a:endParaRPr b="0" i="0" sz="1200" u="none" cap="none" strike="noStrike">
              <a:solidFill>
                <a:srgbClr val="000000"/>
              </a:solidFill>
              <a:latin typeface="Calibri"/>
              <a:ea typeface="Calibri"/>
              <a:cs typeface="Calibri"/>
              <a:sym typeface="Calibri"/>
            </a:endParaRPr>
          </a:p>
          <a:p>
            <a:pPr indent="0" lvl="0" marL="19050" marR="0" rtl="0" algn="l">
              <a:lnSpc>
                <a:spcPct val="54545"/>
              </a:lnSpc>
              <a:spcBef>
                <a:spcPts val="0"/>
              </a:spcBef>
              <a:spcAft>
                <a:spcPts val="0"/>
              </a:spcAft>
              <a:buClr>
                <a:srgbClr val="000000"/>
              </a:buClr>
              <a:buSzPts val="4950"/>
              <a:buFont typeface="Arial"/>
              <a:buNone/>
            </a:pPr>
            <a:r>
              <a:rPr b="1" baseline="-25000" i="0" lang="en" sz="4950" u="none" cap="none" strike="noStrike">
                <a:solidFill>
                  <a:srgbClr val="0077C7"/>
                </a:solidFill>
                <a:latin typeface="Calibri"/>
                <a:ea typeface="Calibri"/>
                <a:cs typeface="Calibri"/>
                <a:sym typeface="Calibri"/>
              </a:rPr>
              <a:t>58%	</a:t>
            </a:r>
            <a:r>
              <a:rPr b="0" i="0" lang="en" sz="1200" u="none" cap="none" strike="noStrike">
                <a:solidFill>
                  <a:srgbClr val="000000"/>
                </a:solidFill>
                <a:latin typeface="Calibri"/>
                <a:ea typeface="Calibri"/>
                <a:cs typeface="Calibri"/>
                <a:sym typeface="Calibri"/>
              </a:rPr>
              <a:t>$30 out of pocket for their</a:t>
            </a:r>
            <a:endParaRPr b="0" i="0" sz="1200" u="none" cap="none" strike="noStrike">
              <a:solidFill>
                <a:srgbClr val="000000"/>
              </a:solidFill>
              <a:latin typeface="Calibri"/>
              <a:ea typeface="Calibri"/>
              <a:cs typeface="Calibri"/>
              <a:sym typeface="Calibri"/>
            </a:endParaRPr>
          </a:p>
          <a:p>
            <a:pPr indent="0" lvl="0" marL="907255" marR="0" rtl="0" algn="l">
              <a:lnSpc>
                <a:spcPct val="102416"/>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flu shot are 58% </a:t>
            </a:r>
            <a:r>
              <a:rPr b="1" i="0" lang="en" sz="1200" u="none" cap="none" strike="noStrike">
                <a:solidFill>
                  <a:srgbClr val="000000"/>
                </a:solidFill>
                <a:latin typeface="Calibri"/>
                <a:ea typeface="Calibri"/>
                <a:cs typeface="Calibri"/>
                <a:sym typeface="Calibri"/>
              </a:rPr>
              <a:t>less likely</a:t>
            </a:r>
            <a:endParaRPr b="0" i="0" sz="1200" u="none" cap="none" strike="noStrike">
              <a:solidFill>
                <a:srgbClr val="000000"/>
              </a:solidFill>
              <a:latin typeface="Calibri"/>
              <a:ea typeface="Calibri"/>
              <a:cs typeface="Calibri"/>
              <a:sym typeface="Calibri"/>
            </a:endParaRPr>
          </a:p>
          <a:p>
            <a:pPr indent="0" lvl="0" marL="907255"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to get vaccinated</a:t>
            </a:r>
            <a:endParaRPr b="0" i="0" sz="1200" u="none" cap="none" strike="noStrike">
              <a:solidFill>
                <a:srgbClr val="000000"/>
              </a:solidFill>
              <a:latin typeface="Calibri"/>
              <a:ea typeface="Calibri"/>
              <a:cs typeface="Calibri"/>
              <a:sym typeface="Calibri"/>
            </a:endParaRPr>
          </a:p>
        </p:txBody>
      </p:sp>
      <p:sp>
        <p:nvSpPr>
          <p:cNvPr id="227" name="Google Shape;227;p9"/>
          <p:cNvSpPr txBox="1"/>
          <p:nvPr/>
        </p:nvSpPr>
        <p:spPr>
          <a:xfrm>
            <a:off x="607802" y="3628579"/>
            <a:ext cx="755808" cy="517449"/>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3300"/>
              <a:buFont typeface="Arial"/>
              <a:buNone/>
            </a:pPr>
            <a:r>
              <a:rPr b="1" i="0" lang="en" sz="3300" u="none" cap="none" strike="noStrike">
                <a:solidFill>
                  <a:srgbClr val="0077C7"/>
                </a:solidFill>
                <a:latin typeface="Calibri"/>
                <a:ea typeface="Calibri"/>
                <a:cs typeface="Calibri"/>
                <a:sym typeface="Calibri"/>
              </a:rPr>
              <a:t>2-3x</a:t>
            </a:r>
            <a:endParaRPr b="0" i="0" sz="3300" u="none" cap="none" strike="noStrike">
              <a:solidFill>
                <a:srgbClr val="000000"/>
              </a:solidFill>
              <a:latin typeface="Calibri"/>
              <a:ea typeface="Calibri"/>
              <a:cs typeface="Calibri"/>
              <a:sym typeface="Calibri"/>
            </a:endParaRPr>
          </a:p>
        </p:txBody>
      </p:sp>
      <p:sp>
        <p:nvSpPr>
          <p:cNvPr id="228" name="Google Shape;228;p9"/>
          <p:cNvSpPr txBox="1"/>
          <p:nvPr/>
        </p:nvSpPr>
        <p:spPr>
          <a:xfrm>
            <a:off x="1504072" y="3439117"/>
            <a:ext cx="1661160" cy="932467"/>
          </a:xfrm>
          <a:prstGeom prst="rect">
            <a:avLst/>
          </a:prstGeom>
          <a:noFill/>
          <a:ln>
            <a:noFill/>
          </a:ln>
        </p:spPr>
        <p:txBody>
          <a:bodyPr anchorCtr="0" anchor="t" bIns="0" lIns="0" spcFirstLastPara="1" rIns="0" wrap="square" tIns="9025">
            <a:spAutoFit/>
          </a:bodyPr>
          <a:lstStyle/>
          <a:p>
            <a:pPr indent="0" lvl="0" marL="0" marR="381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In 2018, adults with health  insurance were </a:t>
            </a:r>
            <a:r>
              <a:rPr b="1" i="0" lang="en" sz="1200" u="none" cap="none" strike="noStrike">
                <a:solidFill>
                  <a:srgbClr val="000000"/>
                </a:solidFill>
                <a:latin typeface="Calibri"/>
                <a:ea typeface="Calibri"/>
                <a:cs typeface="Calibri"/>
                <a:sym typeface="Calibri"/>
              </a:rPr>
              <a:t>2-3 times  more likely to receive a  flu vaccine than </a:t>
            </a:r>
            <a:r>
              <a:rPr b="0" i="0" lang="en" sz="1200" u="none" cap="none" strike="noStrike">
                <a:solidFill>
                  <a:srgbClr val="000000"/>
                </a:solidFill>
                <a:latin typeface="Calibri"/>
                <a:ea typeface="Calibri"/>
                <a:cs typeface="Calibri"/>
                <a:sym typeface="Calibri"/>
              </a:rPr>
              <a:t>those  without insurance</a:t>
            </a:r>
            <a:endParaRPr b="0" i="0" sz="1200" u="none" cap="none" strike="noStrike">
              <a:solidFill>
                <a:srgbClr val="000000"/>
              </a:solidFill>
              <a:latin typeface="Calibri"/>
              <a:ea typeface="Calibri"/>
              <a:cs typeface="Calibri"/>
              <a:sym typeface="Calibri"/>
            </a:endParaRPr>
          </a:p>
        </p:txBody>
      </p:sp>
      <p:sp>
        <p:nvSpPr>
          <p:cNvPr id="229" name="Google Shape;229;p9"/>
          <p:cNvSpPr/>
          <p:nvPr/>
        </p:nvSpPr>
        <p:spPr>
          <a:xfrm>
            <a:off x="6083046" y="5032629"/>
            <a:ext cx="594360" cy="110966"/>
          </a:xfrm>
          <a:custGeom>
            <a:rect b="b" l="l" r="r" t="t"/>
            <a:pathLst>
              <a:path extrusionOk="0" h="147954" w="792479">
                <a:moveTo>
                  <a:pt x="0" y="147827"/>
                </a:moveTo>
                <a:lnTo>
                  <a:pt x="792479" y="147827"/>
                </a:lnTo>
                <a:lnTo>
                  <a:pt x="792479" y="0"/>
                </a:lnTo>
                <a:lnTo>
                  <a:pt x="0" y="0"/>
                </a:lnTo>
                <a:lnTo>
                  <a:pt x="0" y="147827"/>
                </a:lnTo>
                <a:close/>
              </a:path>
            </a:pathLst>
          </a:custGeom>
          <a:solidFill>
            <a:srgbClr val="B1A97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0" name="Google Shape;230;p9"/>
          <p:cNvSpPr/>
          <p:nvPr/>
        </p:nvSpPr>
        <p:spPr>
          <a:xfrm>
            <a:off x="6677405" y="5032629"/>
            <a:ext cx="603885" cy="110966"/>
          </a:xfrm>
          <a:custGeom>
            <a:rect b="b" l="l" r="r" t="t"/>
            <a:pathLst>
              <a:path extrusionOk="0" h="147954" w="805179">
                <a:moveTo>
                  <a:pt x="0" y="147827"/>
                </a:moveTo>
                <a:lnTo>
                  <a:pt x="804672" y="147827"/>
                </a:lnTo>
                <a:lnTo>
                  <a:pt x="804672" y="0"/>
                </a:lnTo>
                <a:lnTo>
                  <a:pt x="0" y="0"/>
                </a:lnTo>
                <a:lnTo>
                  <a:pt x="0" y="147827"/>
                </a:lnTo>
                <a:close/>
              </a:path>
            </a:pathLst>
          </a:custGeom>
          <a:solidFill>
            <a:srgbClr val="79003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1" name="Google Shape;231;p9"/>
          <p:cNvSpPr/>
          <p:nvPr/>
        </p:nvSpPr>
        <p:spPr>
          <a:xfrm>
            <a:off x="7280910" y="5032629"/>
            <a:ext cx="590074" cy="110966"/>
          </a:xfrm>
          <a:custGeom>
            <a:rect b="b" l="l" r="r" t="t"/>
            <a:pathLst>
              <a:path extrusionOk="0" h="147954" w="786765">
                <a:moveTo>
                  <a:pt x="0" y="147827"/>
                </a:moveTo>
                <a:lnTo>
                  <a:pt x="786384" y="147827"/>
                </a:lnTo>
                <a:lnTo>
                  <a:pt x="786384" y="0"/>
                </a:lnTo>
                <a:lnTo>
                  <a:pt x="0" y="0"/>
                </a:lnTo>
                <a:lnTo>
                  <a:pt x="0" y="147827"/>
                </a:lnTo>
                <a:close/>
              </a:path>
            </a:pathLst>
          </a:custGeom>
          <a:solidFill>
            <a:srgbClr val="FFE1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2" name="Google Shape;232;p9"/>
          <p:cNvSpPr/>
          <p:nvPr/>
        </p:nvSpPr>
        <p:spPr>
          <a:xfrm>
            <a:off x="7870698" y="5032629"/>
            <a:ext cx="1273492" cy="110966"/>
          </a:xfrm>
          <a:custGeom>
            <a:rect b="b" l="l" r="r" t="t"/>
            <a:pathLst>
              <a:path extrusionOk="0" h="147954" w="1697990">
                <a:moveTo>
                  <a:pt x="0" y="147827"/>
                </a:moveTo>
                <a:lnTo>
                  <a:pt x="1697748" y="147827"/>
                </a:lnTo>
                <a:lnTo>
                  <a:pt x="1697748" y="0"/>
                </a:lnTo>
                <a:lnTo>
                  <a:pt x="0" y="0"/>
                </a:lnTo>
                <a:lnTo>
                  <a:pt x="0" y="147827"/>
                </a:lnTo>
                <a:close/>
              </a:path>
            </a:pathLst>
          </a:custGeom>
          <a:solidFill>
            <a:srgbClr val="16468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3" name="Google Shape;233;p9"/>
          <p:cNvSpPr/>
          <p:nvPr/>
        </p:nvSpPr>
        <p:spPr>
          <a:xfrm>
            <a:off x="0" y="5032629"/>
            <a:ext cx="5487829" cy="110966"/>
          </a:xfrm>
          <a:custGeom>
            <a:rect b="b" l="l" r="r" t="t"/>
            <a:pathLst>
              <a:path extrusionOk="0" h="147954" w="7317105">
                <a:moveTo>
                  <a:pt x="0" y="147827"/>
                </a:moveTo>
                <a:lnTo>
                  <a:pt x="7316724" y="147827"/>
                </a:lnTo>
                <a:lnTo>
                  <a:pt x="7316724" y="0"/>
                </a:lnTo>
                <a:lnTo>
                  <a:pt x="0" y="0"/>
                </a:lnTo>
                <a:lnTo>
                  <a:pt x="0" y="147827"/>
                </a:lnTo>
                <a:close/>
              </a:path>
            </a:pathLst>
          </a:custGeom>
          <a:solidFill>
            <a:srgbClr val="8A9B9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4" name="Google Shape;234;p9"/>
          <p:cNvSpPr/>
          <p:nvPr/>
        </p:nvSpPr>
        <p:spPr>
          <a:xfrm>
            <a:off x="5479542" y="5032629"/>
            <a:ext cx="603885" cy="110966"/>
          </a:xfrm>
          <a:custGeom>
            <a:rect b="b" l="l" r="r" t="t"/>
            <a:pathLst>
              <a:path extrusionOk="0" h="147954" w="805179">
                <a:moveTo>
                  <a:pt x="0" y="147827"/>
                </a:moveTo>
                <a:lnTo>
                  <a:pt x="804672" y="147827"/>
                </a:lnTo>
                <a:lnTo>
                  <a:pt x="804672" y="0"/>
                </a:lnTo>
                <a:lnTo>
                  <a:pt x="0" y="0"/>
                </a:lnTo>
                <a:lnTo>
                  <a:pt x="0" y="147827"/>
                </a:lnTo>
                <a:close/>
              </a:path>
            </a:pathLst>
          </a:custGeom>
          <a:solidFill>
            <a:srgbClr val="532C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5" name="Google Shape;235;p9"/>
          <p:cNvSpPr txBox="1"/>
          <p:nvPr/>
        </p:nvSpPr>
        <p:spPr>
          <a:xfrm>
            <a:off x="3543300" y="897254"/>
            <a:ext cx="5171100" cy="573300"/>
          </a:xfrm>
          <a:prstGeom prst="rect">
            <a:avLst/>
          </a:prstGeom>
          <a:solidFill>
            <a:srgbClr val="F1F1F1"/>
          </a:solidFill>
          <a:ln>
            <a:noFill/>
          </a:ln>
        </p:spPr>
        <p:txBody>
          <a:bodyPr anchorCtr="0" anchor="t" bIns="0" lIns="0" spcFirstLastPara="1" rIns="0" wrap="square" tIns="19050">
            <a:spAutoFit/>
          </a:bodyPr>
          <a:lstStyle/>
          <a:p>
            <a:pPr indent="0" lvl="0" marL="68104" marR="450533" rtl="0" algn="l">
              <a:lnSpc>
                <a:spcPct val="100000"/>
              </a:lnSpc>
              <a:spcBef>
                <a:spcPts val="0"/>
              </a:spcBef>
              <a:spcAft>
                <a:spcPts val="0"/>
              </a:spcAft>
              <a:buClr>
                <a:srgbClr val="000000"/>
              </a:buClr>
              <a:buSzPts val="1800"/>
              <a:buFont typeface="Arial"/>
              <a:buNone/>
            </a:pPr>
            <a:r>
              <a:rPr b="1" i="0" lang="en" sz="1800" u="none" cap="none" strike="noStrike">
                <a:solidFill>
                  <a:srgbClr val="4471C4"/>
                </a:solidFill>
                <a:latin typeface="Calibri"/>
                <a:ea typeface="Calibri"/>
                <a:cs typeface="Calibri"/>
                <a:sym typeface="Calibri"/>
              </a:rPr>
              <a:t>13% </a:t>
            </a:r>
            <a:r>
              <a:rPr b="1" i="0" lang="en" sz="1800" u="none" cap="none" strike="noStrike">
                <a:solidFill>
                  <a:srgbClr val="000000"/>
                </a:solidFill>
                <a:latin typeface="Calibri"/>
                <a:ea typeface="Calibri"/>
                <a:cs typeface="Calibri"/>
                <a:sym typeface="Calibri"/>
              </a:rPr>
              <a:t>of adults ages 18 to 64 were estimated to be  uninsured in the third quarter of 2022.</a:t>
            </a:r>
            <a:endParaRPr b="0" i="0" sz="1800" u="none" cap="none" strike="noStrike">
              <a:solidFill>
                <a:srgbClr val="000000"/>
              </a:solidFill>
              <a:latin typeface="Calibri"/>
              <a:ea typeface="Calibri"/>
              <a:cs typeface="Calibri"/>
              <a:sym typeface="Calibri"/>
            </a:endParaRPr>
          </a:p>
        </p:txBody>
      </p:sp>
      <p:sp>
        <p:nvSpPr>
          <p:cNvPr id="236" name="Google Shape;236;p9"/>
          <p:cNvSpPr/>
          <p:nvPr/>
        </p:nvSpPr>
        <p:spPr>
          <a:xfrm>
            <a:off x="3854197" y="2940939"/>
            <a:ext cx="413861" cy="1320165"/>
          </a:xfrm>
          <a:custGeom>
            <a:rect b="b" l="l" r="r" t="t"/>
            <a:pathLst>
              <a:path extrusionOk="0" h="1760220" w="551814">
                <a:moveTo>
                  <a:pt x="0" y="0"/>
                </a:moveTo>
                <a:lnTo>
                  <a:pt x="551688" y="0"/>
                </a:lnTo>
                <a:lnTo>
                  <a:pt x="551688" y="1760220"/>
                </a:lnTo>
                <a:lnTo>
                  <a:pt x="0" y="1760220"/>
                </a:lnTo>
                <a:lnTo>
                  <a:pt x="0" y="0"/>
                </a:lnTo>
                <a:close/>
              </a:path>
            </a:pathLst>
          </a:custGeom>
          <a:solidFill>
            <a:srgbClr val="1F386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7" name="Google Shape;237;p9"/>
          <p:cNvSpPr/>
          <p:nvPr/>
        </p:nvSpPr>
        <p:spPr>
          <a:xfrm>
            <a:off x="3854197" y="2940939"/>
            <a:ext cx="413861" cy="1320165"/>
          </a:xfrm>
          <a:custGeom>
            <a:rect b="b" l="l" r="r" t="t"/>
            <a:pathLst>
              <a:path extrusionOk="0" h="1760220" w="551814">
                <a:moveTo>
                  <a:pt x="0" y="0"/>
                </a:moveTo>
                <a:lnTo>
                  <a:pt x="551688" y="0"/>
                </a:lnTo>
                <a:lnTo>
                  <a:pt x="551688" y="1760220"/>
                </a:lnTo>
                <a:lnTo>
                  <a:pt x="0" y="1760220"/>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8" name="Google Shape;238;p9"/>
          <p:cNvSpPr/>
          <p:nvPr/>
        </p:nvSpPr>
        <p:spPr>
          <a:xfrm>
            <a:off x="4681728" y="3257550"/>
            <a:ext cx="413861" cy="1003935"/>
          </a:xfrm>
          <a:custGeom>
            <a:rect b="b" l="l" r="r" t="t"/>
            <a:pathLst>
              <a:path extrusionOk="0" h="1338579" w="551815">
                <a:moveTo>
                  <a:pt x="0" y="0"/>
                </a:moveTo>
                <a:lnTo>
                  <a:pt x="551688" y="0"/>
                </a:lnTo>
                <a:lnTo>
                  <a:pt x="551688" y="1338072"/>
                </a:lnTo>
                <a:lnTo>
                  <a:pt x="0" y="1338072"/>
                </a:lnTo>
                <a:lnTo>
                  <a:pt x="0" y="0"/>
                </a:lnTo>
                <a:close/>
              </a:path>
            </a:pathLst>
          </a:custGeom>
          <a:solidFill>
            <a:srgbClr val="2E549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9" name="Google Shape;239;p9"/>
          <p:cNvSpPr/>
          <p:nvPr/>
        </p:nvSpPr>
        <p:spPr>
          <a:xfrm>
            <a:off x="4681728" y="3257550"/>
            <a:ext cx="413861" cy="1003935"/>
          </a:xfrm>
          <a:custGeom>
            <a:rect b="b" l="l" r="r" t="t"/>
            <a:pathLst>
              <a:path extrusionOk="0" h="1338579" w="551815">
                <a:moveTo>
                  <a:pt x="0" y="0"/>
                </a:moveTo>
                <a:lnTo>
                  <a:pt x="551688" y="0"/>
                </a:lnTo>
                <a:lnTo>
                  <a:pt x="551688" y="1338072"/>
                </a:lnTo>
                <a:lnTo>
                  <a:pt x="0" y="133807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0" name="Google Shape;240;p9"/>
          <p:cNvSpPr/>
          <p:nvPr/>
        </p:nvSpPr>
        <p:spPr>
          <a:xfrm>
            <a:off x="5508118" y="3328416"/>
            <a:ext cx="413861" cy="932974"/>
          </a:xfrm>
          <a:custGeom>
            <a:rect b="b" l="l" r="r" t="t"/>
            <a:pathLst>
              <a:path extrusionOk="0" h="1243964" w="551815">
                <a:moveTo>
                  <a:pt x="0" y="0"/>
                </a:moveTo>
                <a:lnTo>
                  <a:pt x="551688" y="0"/>
                </a:lnTo>
                <a:lnTo>
                  <a:pt x="551688" y="1243584"/>
                </a:lnTo>
                <a:lnTo>
                  <a:pt x="0" y="1243584"/>
                </a:lnTo>
                <a:lnTo>
                  <a:pt x="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1" name="Google Shape;241;p9"/>
          <p:cNvSpPr/>
          <p:nvPr/>
        </p:nvSpPr>
        <p:spPr>
          <a:xfrm>
            <a:off x="5508118" y="3328416"/>
            <a:ext cx="413861" cy="932974"/>
          </a:xfrm>
          <a:custGeom>
            <a:rect b="b" l="l" r="r" t="t"/>
            <a:pathLst>
              <a:path extrusionOk="0" h="1243964" w="551815">
                <a:moveTo>
                  <a:pt x="0" y="0"/>
                </a:moveTo>
                <a:lnTo>
                  <a:pt x="551688" y="0"/>
                </a:lnTo>
                <a:lnTo>
                  <a:pt x="551688" y="1243584"/>
                </a:lnTo>
                <a:lnTo>
                  <a:pt x="0" y="124358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2" name="Google Shape;242;p9"/>
          <p:cNvSpPr/>
          <p:nvPr/>
        </p:nvSpPr>
        <p:spPr>
          <a:xfrm>
            <a:off x="6335649" y="2905506"/>
            <a:ext cx="413861" cy="1355884"/>
          </a:xfrm>
          <a:custGeom>
            <a:rect b="b" l="l" r="r" t="t"/>
            <a:pathLst>
              <a:path extrusionOk="0" h="1807845" w="551815">
                <a:moveTo>
                  <a:pt x="0" y="0"/>
                </a:moveTo>
                <a:lnTo>
                  <a:pt x="551687" y="0"/>
                </a:lnTo>
                <a:lnTo>
                  <a:pt x="551687" y="1807464"/>
                </a:lnTo>
                <a:lnTo>
                  <a:pt x="0" y="1807464"/>
                </a:lnTo>
                <a:lnTo>
                  <a:pt x="0" y="0"/>
                </a:lnTo>
                <a:close/>
              </a:path>
            </a:pathLst>
          </a:custGeom>
          <a:solidFill>
            <a:srgbClr val="8FAAD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3" name="Google Shape;243;p9"/>
          <p:cNvSpPr/>
          <p:nvPr/>
        </p:nvSpPr>
        <p:spPr>
          <a:xfrm>
            <a:off x="6335649" y="2905506"/>
            <a:ext cx="413861" cy="1355884"/>
          </a:xfrm>
          <a:custGeom>
            <a:rect b="b" l="l" r="r" t="t"/>
            <a:pathLst>
              <a:path extrusionOk="0" h="1807845" w="551815">
                <a:moveTo>
                  <a:pt x="0" y="0"/>
                </a:moveTo>
                <a:lnTo>
                  <a:pt x="551687" y="0"/>
                </a:lnTo>
                <a:lnTo>
                  <a:pt x="551687" y="1807464"/>
                </a:lnTo>
                <a:lnTo>
                  <a:pt x="0" y="180746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4" name="Google Shape;244;p9"/>
          <p:cNvSpPr/>
          <p:nvPr/>
        </p:nvSpPr>
        <p:spPr>
          <a:xfrm>
            <a:off x="7162038" y="3521584"/>
            <a:ext cx="413861" cy="739616"/>
          </a:xfrm>
          <a:custGeom>
            <a:rect b="b" l="l" r="r" t="t"/>
            <a:pathLst>
              <a:path extrusionOk="0" h="986154" w="551815">
                <a:moveTo>
                  <a:pt x="0" y="0"/>
                </a:moveTo>
                <a:lnTo>
                  <a:pt x="551687" y="0"/>
                </a:lnTo>
                <a:lnTo>
                  <a:pt x="551687" y="986027"/>
                </a:lnTo>
                <a:lnTo>
                  <a:pt x="0" y="986027"/>
                </a:lnTo>
                <a:lnTo>
                  <a:pt x="0" y="0"/>
                </a:lnTo>
                <a:close/>
              </a:path>
            </a:pathLst>
          </a:custGeom>
          <a:solidFill>
            <a:srgbClr val="B4C6E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5" name="Google Shape;245;p9"/>
          <p:cNvSpPr/>
          <p:nvPr/>
        </p:nvSpPr>
        <p:spPr>
          <a:xfrm>
            <a:off x="7162038" y="3521584"/>
            <a:ext cx="413861" cy="739616"/>
          </a:xfrm>
          <a:custGeom>
            <a:rect b="b" l="l" r="r" t="t"/>
            <a:pathLst>
              <a:path extrusionOk="0" h="986154" w="551815">
                <a:moveTo>
                  <a:pt x="0" y="0"/>
                </a:moveTo>
                <a:lnTo>
                  <a:pt x="551687" y="0"/>
                </a:lnTo>
                <a:lnTo>
                  <a:pt x="551687" y="986027"/>
                </a:lnTo>
                <a:lnTo>
                  <a:pt x="0" y="986027"/>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6" name="Google Shape;246;p9"/>
          <p:cNvSpPr/>
          <p:nvPr/>
        </p:nvSpPr>
        <p:spPr>
          <a:xfrm>
            <a:off x="7989570" y="3204972"/>
            <a:ext cx="413861" cy="1056323"/>
          </a:xfrm>
          <a:custGeom>
            <a:rect b="b" l="l" r="r" t="t"/>
            <a:pathLst>
              <a:path extrusionOk="0" h="1408429" w="551815">
                <a:moveTo>
                  <a:pt x="0" y="0"/>
                </a:moveTo>
                <a:lnTo>
                  <a:pt x="551688" y="0"/>
                </a:lnTo>
                <a:lnTo>
                  <a:pt x="551688" y="1408175"/>
                </a:lnTo>
                <a:lnTo>
                  <a:pt x="0" y="1408175"/>
                </a:lnTo>
                <a:lnTo>
                  <a:pt x="0"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7" name="Google Shape;247;p9"/>
          <p:cNvSpPr/>
          <p:nvPr/>
        </p:nvSpPr>
        <p:spPr>
          <a:xfrm>
            <a:off x="7989570" y="3204972"/>
            <a:ext cx="413861" cy="1056323"/>
          </a:xfrm>
          <a:custGeom>
            <a:rect b="b" l="l" r="r" t="t"/>
            <a:pathLst>
              <a:path extrusionOk="0" h="1408429" w="551815">
                <a:moveTo>
                  <a:pt x="0" y="0"/>
                </a:moveTo>
                <a:lnTo>
                  <a:pt x="551688" y="0"/>
                </a:lnTo>
                <a:lnTo>
                  <a:pt x="551688" y="1408175"/>
                </a:lnTo>
                <a:lnTo>
                  <a:pt x="0" y="140817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8" name="Google Shape;248;p9"/>
          <p:cNvSpPr/>
          <p:nvPr/>
        </p:nvSpPr>
        <p:spPr>
          <a:xfrm>
            <a:off x="3648456" y="4261103"/>
            <a:ext cx="4962049" cy="0"/>
          </a:xfrm>
          <a:custGeom>
            <a:rect b="b" l="l" r="r" t="t"/>
            <a:pathLst>
              <a:path extrusionOk="0" h="120000" w="6616065">
                <a:moveTo>
                  <a:pt x="0" y="0"/>
                </a:moveTo>
                <a:lnTo>
                  <a:pt x="66156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9" name="Google Shape;249;p9"/>
          <p:cNvSpPr txBox="1"/>
          <p:nvPr/>
        </p:nvSpPr>
        <p:spPr>
          <a:xfrm>
            <a:off x="3945451" y="2718572"/>
            <a:ext cx="241459" cy="171201"/>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1050"/>
              <a:buFont typeface="Arial"/>
              <a:buNone/>
            </a:pPr>
            <a:r>
              <a:rPr b="1" i="0" lang="en" sz="1050" u="none" cap="none" strike="noStrike">
                <a:solidFill>
                  <a:srgbClr val="000000"/>
                </a:solidFill>
                <a:latin typeface="Calibri"/>
                <a:ea typeface="Calibri"/>
                <a:cs typeface="Calibri"/>
                <a:sym typeface="Calibri"/>
              </a:rPr>
              <a:t>75%</a:t>
            </a:r>
            <a:endParaRPr b="0" i="0" sz="1050" u="none" cap="none" strike="noStrike">
              <a:solidFill>
                <a:srgbClr val="000000"/>
              </a:solidFill>
              <a:latin typeface="Calibri"/>
              <a:ea typeface="Calibri"/>
              <a:cs typeface="Calibri"/>
              <a:sym typeface="Calibri"/>
            </a:endParaRPr>
          </a:p>
        </p:txBody>
      </p:sp>
      <p:sp>
        <p:nvSpPr>
          <p:cNvPr id="250" name="Google Shape;250;p9"/>
          <p:cNvSpPr txBox="1"/>
          <p:nvPr/>
        </p:nvSpPr>
        <p:spPr>
          <a:xfrm>
            <a:off x="4772444" y="3035515"/>
            <a:ext cx="241459" cy="171201"/>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1050"/>
              <a:buFont typeface="Arial"/>
              <a:buNone/>
            </a:pPr>
            <a:r>
              <a:rPr b="1" i="0" lang="en" sz="1050" u="none" cap="none" strike="noStrike">
                <a:solidFill>
                  <a:srgbClr val="000000"/>
                </a:solidFill>
                <a:latin typeface="Calibri"/>
                <a:ea typeface="Calibri"/>
                <a:cs typeface="Calibri"/>
                <a:sym typeface="Calibri"/>
              </a:rPr>
              <a:t>57%</a:t>
            </a:r>
            <a:endParaRPr b="0" i="0" sz="1050" u="none" cap="none" strike="noStrike">
              <a:solidFill>
                <a:srgbClr val="000000"/>
              </a:solidFill>
              <a:latin typeface="Calibri"/>
              <a:ea typeface="Calibri"/>
              <a:cs typeface="Calibri"/>
              <a:sym typeface="Calibri"/>
            </a:endParaRPr>
          </a:p>
        </p:txBody>
      </p:sp>
      <p:sp>
        <p:nvSpPr>
          <p:cNvPr id="251" name="Google Shape;251;p9"/>
          <p:cNvSpPr txBox="1"/>
          <p:nvPr/>
        </p:nvSpPr>
        <p:spPr>
          <a:xfrm>
            <a:off x="5599436" y="3105991"/>
            <a:ext cx="241459" cy="171201"/>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1050"/>
              <a:buFont typeface="Arial"/>
              <a:buNone/>
            </a:pPr>
            <a:r>
              <a:rPr b="1" i="0" lang="en" sz="1050" u="none" cap="none" strike="noStrike">
                <a:solidFill>
                  <a:srgbClr val="000000"/>
                </a:solidFill>
                <a:latin typeface="Calibri"/>
                <a:ea typeface="Calibri"/>
                <a:cs typeface="Calibri"/>
                <a:sym typeface="Calibri"/>
              </a:rPr>
              <a:t>53%</a:t>
            </a:r>
            <a:endParaRPr b="0" i="0" sz="1050" u="none" cap="none" strike="noStrike">
              <a:solidFill>
                <a:srgbClr val="000000"/>
              </a:solidFill>
              <a:latin typeface="Calibri"/>
              <a:ea typeface="Calibri"/>
              <a:cs typeface="Calibri"/>
              <a:sym typeface="Calibri"/>
            </a:endParaRPr>
          </a:p>
        </p:txBody>
      </p:sp>
      <p:sp>
        <p:nvSpPr>
          <p:cNvPr id="252" name="Google Shape;252;p9"/>
          <p:cNvSpPr txBox="1"/>
          <p:nvPr/>
        </p:nvSpPr>
        <p:spPr>
          <a:xfrm>
            <a:off x="6426429" y="2683535"/>
            <a:ext cx="241459" cy="171681"/>
          </a:xfrm>
          <a:prstGeom prst="rect">
            <a:avLst/>
          </a:prstGeom>
          <a:noFill/>
          <a:ln>
            <a:noFill/>
          </a:ln>
        </p:spPr>
        <p:txBody>
          <a:bodyPr anchorCtr="0" anchor="t" bIns="0" lIns="0" spcFirstLastPara="1" rIns="0" wrap="square" tIns="10000">
            <a:spAutoFit/>
          </a:bodyPr>
          <a:lstStyle/>
          <a:p>
            <a:pPr indent="0" lvl="0" marL="0" marR="0" rtl="0" algn="l">
              <a:lnSpc>
                <a:spcPct val="100000"/>
              </a:lnSpc>
              <a:spcBef>
                <a:spcPts val="0"/>
              </a:spcBef>
              <a:spcAft>
                <a:spcPts val="0"/>
              </a:spcAft>
              <a:buClr>
                <a:srgbClr val="000000"/>
              </a:buClr>
              <a:buSzPts val="1050"/>
              <a:buFont typeface="Arial"/>
              <a:buNone/>
            </a:pPr>
            <a:r>
              <a:rPr b="1" i="0" lang="en" sz="1050" u="none" cap="none" strike="noStrike">
                <a:solidFill>
                  <a:srgbClr val="000000"/>
                </a:solidFill>
                <a:latin typeface="Calibri"/>
                <a:ea typeface="Calibri"/>
                <a:cs typeface="Calibri"/>
                <a:sym typeface="Calibri"/>
              </a:rPr>
              <a:t>77%</a:t>
            </a:r>
            <a:endParaRPr b="0" i="0" sz="1050" u="none" cap="none" strike="noStrike">
              <a:solidFill>
                <a:srgbClr val="000000"/>
              </a:solidFill>
              <a:latin typeface="Calibri"/>
              <a:ea typeface="Calibri"/>
              <a:cs typeface="Calibri"/>
              <a:sym typeface="Calibri"/>
            </a:endParaRPr>
          </a:p>
        </p:txBody>
      </p:sp>
      <p:sp>
        <p:nvSpPr>
          <p:cNvPr id="253" name="Google Shape;253;p9"/>
          <p:cNvSpPr txBox="1"/>
          <p:nvPr/>
        </p:nvSpPr>
        <p:spPr>
          <a:xfrm>
            <a:off x="7253421" y="3299767"/>
            <a:ext cx="241459" cy="171201"/>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1050"/>
              <a:buFont typeface="Arial"/>
              <a:buNone/>
            </a:pPr>
            <a:r>
              <a:rPr b="1" i="0" lang="en" sz="1050" u="none" cap="none" strike="noStrike">
                <a:solidFill>
                  <a:srgbClr val="000000"/>
                </a:solidFill>
                <a:latin typeface="Calibri"/>
                <a:ea typeface="Calibri"/>
                <a:cs typeface="Calibri"/>
                <a:sym typeface="Calibri"/>
              </a:rPr>
              <a:t>42%</a:t>
            </a:r>
            <a:endParaRPr b="0" i="0" sz="1050" u="none" cap="none" strike="noStrike">
              <a:solidFill>
                <a:srgbClr val="000000"/>
              </a:solidFill>
              <a:latin typeface="Calibri"/>
              <a:ea typeface="Calibri"/>
              <a:cs typeface="Calibri"/>
              <a:sym typeface="Calibri"/>
            </a:endParaRPr>
          </a:p>
        </p:txBody>
      </p:sp>
      <p:sp>
        <p:nvSpPr>
          <p:cNvPr id="254" name="Google Shape;254;p9"/>
          <p:cNvSpPr txBox="1"/>
          <p:nvPr/>
        </p:nvSpPr>
        <p:spPr>
          <a:xfrm>
            <a:off x="8080414" y="2982825"/>
            <a:ext cx="241459" cy="171201"/>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1050"/>
              <a:buFont typeface="Arial"/>
              <a:buNone/>
            </a:pPr>
            <a:r>
              <a:rPr b="1" i="0" lang="en" sz="1050" u="none" cap="none" strike="noStrike">
                <a:solidFill>
                  <a:srgbClr val="000000"/>
                </a:solidFill>
                <a:latin typeface="Calibri"/>
                <a:ea typeface="Calibri"/>
                <a:cs typeface="Calibri"/>
                <a:sym typeface="Calibri"/>
              </a:rPr>
              <a:t>60%</a:t>
            </a:r>
            <a:endParaRPr b="0" i="0" sz="1050" u="none" cap="none" strike="noStrike">
              <a:solidFill>
                <a:srgbClr val="000000"/>
              </a:solidFill>
              <a:latin typeface="Calibri"/>
              <a:ea typeface="Calibri"/>
              <a:cs typeface="Calibri"/>
              <a:sym typeface="Calibri"/>
            </a:endParaRPr>
          </a:p>
        </p:txBody>
      </p:sp>
      <p:sp>
        <p:nvSpPr>
          <p:cNvPr id="255" name="Google Shape;255;p9"/>
          <p:cNvSpPr txBox="1"/>
          <p:nvPr/>
        </p:nvSpPr>
        <p:spPr>
          <a:xfrm>
            <a:off x="3916661" y="4318096"/>
            <a:ext cx="299085" cy="148117"/>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Calibri"/>
                <a:ea typeface="Calibri"/>
                <a:cs typeface="Calibri"/>
                <a:sym typeface="Calibri"/>
              </a:rPr>
              <a:t>White</a:t>
            </a:r>
            <a:endParaRPr b="0" i="0" sz="900" u="none" cap="none" strike="noStrike">
              <a:solidFill>
                <a:srgbClr val="000000"/>
              </a:solidFill>
              <a:latin typeface="Calibri"/>
              <a:ea typeface="Calibri"/>
              <a:cs typeface="Calibri"/>
              <a:sym typeface="Calibri"/>
            </a:endParaRPr>
          </a:p>
        </p:txBody>
      </p:sp>
      <p:sp>
        <p:nvSpPr>
          <p:cNvPr id="256" name="Google Shape;256;p9"/>
          <p:cNvSpPr txBox="1"/>
          <p:nvPr/>
        </p:nvSpPr>
        <p:spPr>
          <a:xfrm>
            <a:off x="4763052" y="4318096"/>
            <a:ext cx="259080" cy="148117"/>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Calibri"/>
                <a:ea typeface="Calibri"/>
                <a:cs typeface="Calibri"/>
                <a:sym typeface="Calibri"/>
              </a:rPr>
              <a:t>Black</a:t>
            </a:r>
            <a:endParaRPr b="0" i="0" sz="900" u="none" cap="none" strike="noStrike">
              <a:solidFill>
                <a:srgbClr val="000000"/>
              </a:solidFill>
              <a:latin typeface="Calibri"/>
              <a:ea typeface="Calibri"/>
              <a:cs typeface="Calibri"/>
              <a:sym typeface="Calibri"/>
            </a:endParaRPr>
          </a:p>
        </p:txBody>
      </p:sp>
      <p:sp>
        <p:nvSpPr>
          <p:cNvPr id="257" name="Google Shape;257;p9"/>
          <p:cNvSpPr txBox="1"/>
          <p:nvPr/>
        </p:nvSpPr>
        <p:spPr>
          <a:xfrm>
            <a:off x="5515490" y="4318096"/>
            <a:ext cx="409099" cy="148117"/>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Calibri"/>
                <a:ea typeface="Calibri"/>
                <a:cs typeface="Calibri"/>
                <a:sym typeface="Calibri"/>
              </a:rPr>
              <a:t>Hispanic</a:t>
            </a:r>
            <a:endParaRPr b="0" i="0" sz="900" u="none" cap="none" strike="noStrike">
              <a:solidFill>
                <a:srgbClr val="000000"/>
              </a:solidFill>
              <a:latin typeface="Calibri"/>
              <a:ea typeface="Calibri"/>
              <a:cs typeface="Calibri"/>
              <a:sym typeface="Calibri"/>
            </a:endParaRPr>
          </a:p>
        </p:txBody>
      </p:sp>
      <p:sp>
        <p:nvSpPr>
          <p:cNvPr id="258" name="Google Shape;258;p9"/>
          <p:cNvSpPr txBox="1"/>
          <p:nvPr/>
        </p:nvSpPr>
        <p:spPr>
          <a:xfrm>
            <a:off x="6412287" y="4318096"/>
            <a:ext cx="270034" cy="148117"/>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Calibri"/>
                <a:ea typeface="Calibri"/>
                <a:cs typeface="Calibri"/>
                <a:sym typeface="Calibri"/>
              </a:rPr>
              <a:t>Asian</a:t>
            </a:r>
            <a:endParaRPr b="0" i="0" sz="900" u="none" cap="none" strike="noStrike">
              <a:solidFill>
                <a:srgbClr val="000000"/>
              </a:solidFill>
              <a:latin typeface="Calibri"/>
              <a:ea typeface="Calibri"/>
              <a:cs typeface="Calibri"/>
              <a:sym typeface="Calibri"/>
            </a:endParaRPr>
          </a:p>
        </p:txBody>
      </p:sp>
      <p:sp>
        <p:nvSpPr>
          <p:cNvPr id="259" name="Google Shape;259;p9"/>
          <p:cNvSpPr txBox="1"/>
          <p:nvPr/>
        </p:nvSpPr>
        <p:spPr>
          <a:xfrm>
            <a:off x="7247477" y="4318096"/>
            <a:ext cx="254318" cy="148117"/>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Calibri"/>
                <a:ea typeface="Calibri"/>
                <a:cs typeface="Calibri"/>
                <a:sym typeface="Calibri"/>
              </a:rPr>
              <a:t>AIAN</a:t>
            </a:r>
            <a:endParaRPr b="0" i="0" sz="900" u="none" cap="none" strike="noStrike">
              <a:solidFill>
                <a:srgbClr val="000000"/>
              </a:solidFill>
              <a:latin typeface="Calibri"/>
              <a:ea typeface="Calibri"/>
              <a:cs typeface="Calibri"/>
              <a:sym typeface="Calibri"/>
            </a:endParaRPr>
          </a:p>
        </p:txBody>
      </p:sp>
      <p:sp>
        <p:nvSpPr>
          <p:cNvPr id="260" name="Google Shape;260;p9"/>
          <p:cNvSpPr txBox="1"/>
          <p:nvPr/>
        </p:nvSpPr>
        <p:spPr>
          <a:xfrm>
            <a:off x="8038661" y="4318096"/>
            <a:ext cx="324803" cy="148117"/>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Calibri"/>
                <a:ea typeface="Calibri"/>
                <a:cs typeface="Calibri"/>
                <a:sym typeface="Calibri"/>
              </a:rPr>
              <a:t>NHOPI</a:t>
            </a:r>
            <a:endParaRPr b="0" i="0" sz="900" u="none" cap="none" strike="noStrike">
              <a:solidFill>
                <a:srgbClr val="000000"/>
              </a:solidFill>
              <a:latin typeface="Calibri"/>
              <a:ea typeface="Calibri"/>
              <a:cs typeface="Calibri"/>
              <a:sym typeface="Calibri"/>
            </a:endParaRPr>
          </a:p>
        </p:txBody>
      </p:sp>
      <p:sp>
        <p:nvSpPr>
          <p:cNvPr id="261" name="Google Shape;261;p9"/>
          <p:cNvSpPr txBox="1"/>
          <p:nvPr/>
        </p:nvSpPr>
        <p:spPr>
          <a:xfrm>
            <a:off x="3723669" y="1870432"/>
            <a:ext cx="4701064" cy="714939"/>
          </a:xfrm>
          <a:prstGeom prst="rect">
            <a:avLst/>
          </a:prstGeom>
          <a:noFill/>
          <a:ln>
            <a:noFill/>
          </a:ln>
        </p:spPr>
        <p:txBody>
          <a:bodyPr anchorCtr="0" anchor="t" bIns="0" lIns="0" spcFirstLastPara="1" rIns="0" wrap="square" tIns="9525">
            <a:spAutoFit/>
          </a:bodyPr>
          <a:lstStyle/>
          <a:p>
            <a:pPr indent="0" lvl="0" marL="0" marR="3810" rtl="0" algn="l">
              <a:lnSpc>
                <a:spcPct val="100000"/>
              </a:lnSpc>
              <a:spcBef>
                <a:spcPts val="0"/>
              </a:spcBef>
              <a:spcAft>
                <a:spcPts val="0"/>
              </a:spcAft>
              <a:buClr>
                <a:srgbClr val="000000"/>
              </a:buClr>
              <a:buSzPts val="1350"/>
              <a:buFont typeface="Arial"/>
              <a:buNone/>
            </a:pPr>
            <a:r>
              <a:rPr b="1" i="0" lang="en" sz="1350" u="none" cap="none" strike="noStrike">
                <a:solidFill>
                  <a:srgbClr val="000000"/>
                </a:solidFill>
                <a:latin typeface="Calibri"/>
                <a:ea typeface="Calibri"/>
                <a:cs typeface="Calibri"/>
                <a:sym typeface="Calibri"/>
              </a:rPr>
              <a:t>Adults in racial and ethnic minority groups are also less likely than  White adults, on average, to have health insurance</a:t>
            </a:r>
            <a:endParaRPr b="0" i="0" sz="1350" u="none" cap="none" strike="noStrike">
              <a:solidFill>
                <a:srgbClr val="000000"/>
              </a:solidFill>
              <a:latin typeface="Calibri"/>
              <a:ea typeface="Calibri"/>
              <a:cs typeface="Calibri"/>
              <a:sym typeface="Calibri"/>
            </a:endParaRPr>
          </a:p>
          <a:p>
            <a:pPr indent="0" lvl="0" marL="408623" marR="0" rtl="0" algn="l">
              <a:lnSpc>
                <a:spcPct val="100000"/>
              </a:lnSpc>
              <a:spcBef>
                <a:spcPts val="975"/>
              </a:spcBef>
              <a:spcAft>
                <a:spcPts val="0"/>
              </a:spcAft>
              <a:buClr>
                <a:srgbClr val="000000"/>
              </a:buClr>
              <a:buSzPts val="1050"/>
              <a:buFont typeface="Arial"/>
              <a:buNone/>
            </a:pPr>
            <a:r>
              <a:rPr b="0" i="0" lang="en" sz="1050" u="none" cap="none" strike="noStrike">
                <a:solidFill>
                  <a:srgbClr val="000000"/>
                </a:solidFill>
                <a:latin typeface="Calibri"/>
                <a:ea typeface="Calibri"/>
                <a:cs typeface="Calibri"/>
                <a:sym typeface="Calibri"/>
              </a:rPr>
              <a:t>Adults 19-64 years old with Health Insurance, by Race and Ethnicity, 2021</a:t>
            </a:r>
            <a:endParaRPr b="0" i="0" sz="1050" u="none" cap="none" strike="noStrike">
              <a:solidFill>
                <a:srgbClr val="000000"/>
              </a:solidFill>
              <a:latin typeface="Calibri"/>
              <a:ea typeface="Calibri"/>
              <a:cs typeface="Calibri"/>
              <a:sym typeface="Calibri"/>
            </a:endParaRPr>
          </a:p>
        </p:txBody>
      </p:sp>
      <p:sp>
        <p:nvSpPr>
          <p:cNvPr id="262" name="Google Shape;262;p9"/>
          <p:cNvSpPr txBox="1"/>
          <p:nvPr/>
        </p:nvSpPr>
        <p:spPr>
          <a:xfrm>
            <a:off x="373380" y="4606998"/>
            <a:ext cx="8383800" cy="309000"/>
          </a:xfrm>
          <a:prstGeom prst="rect">
            <a:avLst/>
          </a:prstGeom>
          <a:noFill/>
          <a:ln>
            <a:noFill/>
          </a:ln>
        </p:spPr>
        <p:txBody>
          <a:bodyPr anchorCtr="0" anchor="t" bIns="0" lIns="0" spcFirstLastPara="1" rIns="0" wrap="square" tIns="27125">
            <a:spAutoFit/>
          </a:bodyPr>
          <a:lstStyle/>
          <a:p>
            <a:pPr indent="-476" lvl="0" marL="38100" marR="32385" rtl="0" algn="l">
              <a:lnSpc>
                <a:spcPct val="87100"/>
              </a:lnSpc>
              <a:spcBef>
                <a:spcPts val="0"/>
              </a:spcBef>
              <a:spcAft>
                <a:spcPts val="0"/>
              </a:spcAft>
              <a:buClr>
                <a:srgbClr val="000000"/>
              </a:buClr>
              <a:buSzPts val="750"/>
              <a:buFont typeface="Arial"/>
              <a:buNone/>
            </a:pPr>
            <a:r>
              <a:rPr b="0" i="0" lang="en" sz="750" u="none" cap="none" strike="noStrike">
                <a:solidFill>
                  <a:srgbClr val="000000"/>
                </a:solidFill>
                <a:latin typeface="Calibri"/>
                <a:ea typeface="Calibri"/>
                <a:cs typeface="Calibri"/>
                <a:sym typeface="Calibri"/>
              </a:rPr>
              <a:t>Sources: </a:t>
            </a:r>
            <a:r>
              <a:rPr b="0" i="0" lang="en" sz="750" u="sng" cap="none" strike="noStrike">
                <a:solidFill>
                  <a:srgbClr val="0562C1"/>
                </a:solidFill>
                <a:latin typeface="Calibri"/>
                <a:ea typeface="Calibri"/>
                <a:cs typeface="Calibri"/>
                <a:sym typeface="Calibri"/>
              </a:rPr>
              <a:t>Health Insurance Coverage: Early Release of Estimates From the National Health Interview Survey, July 2021–September 2022</a:t>
            </a:r>
            <a:r>
              <a:rPr b="0" i="0" lang="en" sz="750" u="none" cap="none" strike="noStrike">
                <a:solidFill>
                  <a:srgbClr val="0562C1"/>
                </a:solidFill>
                <a:latin typeface="Calibri"/>
                <a:ea typeface="Calibri"/>
                <a:cs typeface="Calibri"/>
                <a:sym typeface="Calibri"/>
              </a:rPr>
              <a:t> </a:t>
            </a:r>
            <a:r>
              <a:rPr b="0" i="0" lang="en" sz="750" u="none" cap="none" strike="noStrike">
                <a:solidFill>
                  <a:srgbClr val="565656"/>
                </a:solidFill>
                <a:latin typeface="Calibri"/>
                <a:ea typeface="Calibri"/>
                <a:cs typeface="Calibri"/>
                <a:sym typeface="Calibri"/>
              </a:rPr>
              <a:t>| Source: </a:t>
            </a:r>
            <a:r>
              <a:rPr b="0" i="0" lang="en" sz="750" u="sng" cap="none" strike="noStrike">
                <a:solidFill>
                  <a:srgbClr val="0562C1"/>
                </a:solidFill>
                <a:latin typeface="Calibri"/>
                <a:ea typeface="Calibri"/>
                <a:cs typeface="Calibri"/>
                <a:sym typeface="Calibri"/>
              </a:rPr>
              <a:t>Commonwealth Fund Biennial Health Insurance Survey, 2022</a:t>
            </a:r>
            <a:r>
              <a:rPr b="0" i="0" lang="en" sz="750" u="none" cap="none" strike="noStrike">
                <a:solidFill>
                  <a:srgbClr val="0562C1"/>
                </a:solidFill>
                <a:latin typeface="Calibri"/>
                <a:ea typeface="Calibri"/>
                <a:cs typeface="Calibri"/>
                <a:sym typeface="Calibri"/>
              </a:rPr>
              <a:t> </a:t>
            </a:r>
            <a:r>
              <a:rPr b="0" i="0" lang="en" sz="750" u="none" cap="none" strike="noStrike">
                <a:solidFill>
                  <a:srgbClr val="000000"/>
                </a:solidFill>
                <a:latin typeface="Calibri"/>
                <a:ea typeface="Calibri"/>
                <a:cs typeface="Calibri"/>
                <a:sym typeface="Calibri"/>
              </a:rPr>
              <a:t>| Sou</a:t>
            </a:r>
            <a:r>
              <a:rPr b="0" baseline="-25000" i="0" lang="en" sz="1350" u="none" cap="none" strike="noStrike">
                <a:solidFill>
                  <a:srgbClr val="888888"/>
                </a:solidFill>
                <a:latin typeface="Calibri"/>
                <a:ea typeface="Calibri"/>
                <a:cs typeface="Calibri"/>
                <a:sym typeface="Calibri"/>
              </a:rPr>
              <a:t>5</a:t>
            </a:r>
            <a:r>
              <a:rPr b="0" i="0" lang="en" sz="750" u="none" cap="none" strike="noStrike">
                <a:solidFill>
                  <a:srgbClr val="000000"/>
                </a:solidFill>
                <a:latin typeface="Calibri"/>
                <a:ea typeface="Calibri"/>
                <a:cs typeface="Calibri"/>
                <a:sym typeface="Calibri"/>
              </a:rPr>
              <a:t>rce:  </a:t>
            </a:r>
            <a:r>
              <a:rPr b="0" i="0" lang="en" sz="750" u="sng" cap="none" strike="noStrike">
                <a:solidFill>
                  <a:srgbClr val="0562C1"/>
                </a:solidFill>
                <a:latin typeface="Calibri"/>
                <a:ea typeface="Calibri"/>
                <a:cs typeface="Calibri"/>
                <a:sym typeface="Calibri"/>
              </a:rPr>
              <a:t>Health Coverage by Race and Ethnicity</a:t>
            </a:r>
            <a:endParaRPr b="0" i="0" sz="750" u="none" cap="none" strike="noStrike">
              <a:solidFill>
                <a:srgbClr val="000000"/>
              </a:solidFill>
              <a:latin typeface="Calibri"/>
              <a:ea typeface="Calibri"/>
              <a:cs typeface="Calibri"/>
              <a:sym typeface="Calibri"/>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dc:creator>
</cp:coreProperties>
</file>