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16"/>
  </p:notesMasterIdLst>
  <p:sldIdLst>
    <p:sldId id="1041" r:id="rId3"/>
    <p:sldId id="1042" r:id="rId4"/>
    <p:sldId id="1044" r:id="rId5"/>
    <p:sldId id="1039" r:id="rId6"/>
    <p:sldId id="343" r:id="rId7"/>
    <p:sldId id="345" r:id="rId8"/>
    <p:sldId id="1047" r:id="rId9"/>
    <p:sldId id="1048" r:id="rId10"/>
    <p:sldId id="1050" r:id="rId11"/>
    <p:sldId id="1049" r:id="rId12"/>
    <p:sldId id="1051" r:id="rId13"/>
    <p:sldId id="1055" r:id="rId14"/>
    <p:sldId id="105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051B"/>
    <a:srgbClr val="AA0320"/>
    <a:srgbClr val="C00024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 autoAdjust="0"/>
    <p:restoredTop sz="52177" autoAdjust="0"/>
  </p:normalViewPr>
  <p:slideViewPr>
    <p:cSldViewPr snapToGrid="0">
      <p:cViewPr varScale="1">
        <p:scale>
          <a:sx n="63" d="100"/>
          <a:sy n="63" d="100"/>
        </p:scale>
        <p:origin x="3384" y="17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9C538-9054-4A2D-97FB-C04A1D16A2F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E23134-1697-49EB-8188-70529FC32D6B}">
      <dgm:prSet phldrT="[Text]"/>
      <dgm:spPr/>
      <dgm:t>
        <a:bodyPr/>
        <a:lstStyle/>
        <a:p>
          <a:r>
            <a:rPr lang="en-US" dirty="0">
              <a:latin typeface="Calibri"/>
              <a:ea typeface="Calibri"/>
              <a:cs typeface="Calibri"/>
            </a:rPr>
            <a:t>What is motivational interviewing</a:t>
          </a:r>
        </a:p>
        <a:p>
          <a:pPr rtl="0"/>
          <a:r>
            <a:rPr lang="en-US" dirty="0">
              <a:latin typeface="Calibri"/>
              <a:ea typeface="Calibri"/>
              <a:cs typeface="Calibri"/>
            </a:rPr>
            <a:t>Motivational intervewing strategies</a:t>
          </a:r>
        </a:p>
        <a:p>
          <a:pPr rtl="0"/>
          <a:r>
            <a:rPr lang="en-US" dirty="0">
              <a:latin typeface="Calibri"/>
              <a:ea typeface="Calibri"/>
              <a:cs typeface="Calibri"/>
            </a:rPr>
            <a:t>Motivational interviewing in group settings</a:t>
          </a:r>
        </a:p>
      </dgm:t>
    </dgm:pt>
    <dgm:pt modelId="{2E0846D7-AA9F-402A-85AC-C54E6C2FE10A}" type="parTrans" cxnId="{8AC3AA37-A58D-4D3A-A3EC-1D4C88465DE2}">
      <dgm:prSet/>
      <dgm:spPr/>
      <dgm:t>
        <a:bodyPr/>
        <a:lstStyle/>
        <a:p>
          <a:endParaRPr lang="en-US"/>
        </a:p>
      </dgm:t>
    </dgm:pt>
    <dgm:pt modelId="{D3360C3D-0162-4785-B3C8-6DF6F6836E88}" type="sibTrans" cxnId="{8AC3AA37-A58D-4D3A-A3EC-1D4C88465DE2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41949A1E-6470-4BEC-A491-E929A02B8B80}">
      <dgm:prSet phldrT="[Text]"/>
      <dgm:spPr/>
      <dgm:t>
        <a:bodyPr/>
        <a:lstStyle/>
        <a:p>
          <a:pPr rtl="0"/>
          <a:r>
            <a:rPr lang="en-US" dirty="0">
              <a:latin typeface="Calibri"/>
              <a:ea typeface="Calibri"/>
              <a:cs typeface="Calibri"/>
            </a:rPr>
            <a:t>What is science media literacy and why it matters</a:t>
          </a:r>
        </a:p>
        <a:p>
          <a:r>
            <a:rPr lang="en-US" dirty="0">
              <a:latin typeface="Calibri"/>
              <a:ea typeface="Calibri"/>
              <a:cs typeface="Calibri"/>
            </a:rPr>
            <a:t>The science behind science media literacy</a:t>
          </a:r>
        </a:p>
        <a:p>
          <a:pPr rtl="0"/>
          <a:r>
            <a:rPr lang="en-US" dirty="0">
              <a:latin typeface="Calibri"/>
              <a:ea typeface="Calibri"/>
              <a:cs typeface="Calibri"/>
            </a:rPr>
            <a:t>Applying the science media literacy infographic to real-world scenarios  </a:t>
          </a:r>
        </a:p>
      </dgm:t>
    </dgm:pt>
    <dgm:pt modelId="{BA60DF3F-8420-43EF-BA33-533C07616AC6}" type="parTrans" cxnId="{E7F3A4E8-C992-4338-B282-E4834792F177}">
      <dgm:prSet/>
      <dgm:spPr/>
      <dgm:t>
        <a:bodyPr/>
        <a:lstStyle/>
        <a:p>
          <a:endParaRPr lang="en-US"/>
        </a:p>
      </dgm:t>
    </dgm:pt>
    <dgm:pt modelId="{D3EDAB28-7325-4498-B621-895A1025196E}" type="sibTrans" cxnId="{E7F3A4E8-C992-4338-B282-E4834792F177}">
      <dgm:prSet/>
      <dgm:spPr/>
      <dgm:t>
        <a:bodyPr/>
        <a:lstStyle/>
        <a:p>
          <a:endParaRPr lang="en-US"/>
        </a:p>
      </dgm:t>
    </dgm:pt>
    <dgm:pt modelId="{C96F169F-43A0-4127-A04C-E3F22FA4D985}">
      <dgm:prSet phldrT="[Text]"/>
      <dgm:spPr/>
      <dgm:t>
        <a:bodyPr/>
        <a:lstStyle/>
        <a:p>
          <a:pPr rtl="0"/>
          <a:r>
            <a:rPr lang="en-US" dirty="0">
              <a:latin typeface="Calibri"/>
              <a:ea typeface="Calibri"/>
              <a:cs typeface="Calibri"/>
            </a:rPr>
            <a:t>Introduction to neuromarketing:  A tool for effective health communication</a:t>
          </a:r>
        </a:p>
        <a:p>
          <a:pPr rtl="0"/>
          <a:r>
            <a:rPr lang="en-US" dirty="0">
              <a:latin typeface="Calibri"/>
              <a:ea typeface="Calibri"/>
              <a:cs typeface="Calibri"/>
            </a:rPr>
            <a:t>Applied neuromarketing:  Understanding the human brain</a:t>
          </a:r>
        </a:p>
        <a:p>
          <a:pPr rtl="0"/>
          <a:r>
            <a:rPr lang="en-US" dirty="0">
              <a:latin typeface="Calibri"/>
              <a:ea typeface="Calibri"/>
              <a:cs typeface="Calibri"/>
            </a:rPr>
            <a:t>Applied neuromarketing:  Producing brain-friendly health communication</a:t>
          </a:r>
        </a:p>
      </dgm:t>
    </dgm:pt>
    <dgm:pt modelId="{1F21FA57-554C-4FD6-B5AD-87DB4B5B08BB}" type="parTrans" cxnId="{63C280AE-8A4F-47E7-A3A4-57AA3AF00138}">
      <dgm:prSet/>
      <dgm:spPr/>
      <dgm:t>
        <a:bodyPr/>
        <a:lstStyle/>
        <a:p>
          <a:endParaRPr lang="en-US"/>
        </a:p>
      </dgm:t>
    </dgm:pt>
    <dgm:pt modelId="{352E54D3-360D-4329-B230-7E95C3744C4D}" type="sibTrans" cxnId="{63C280AE-8A4F-47E7-A3A4-57AA3AF00138}">
      <dgm:prSet/>
      <dgm:spPr/>
      <dgm:t>
        <a:bodyPr/>
        <a:lstStyle/>
        <a:p>
          <a:endParaRPr lang="en-US"/>
        </a:p>
      </dgm:t>
    </dgm:pt>
    <dgm:pt modelId="{C706A106-3595-40F2-825C-C790BE5A4EA6}" type="pres">
      <dgm:prSet presAssocID="{2A09C538-9054-4A2D-97FB-C04A1D16A2FE}" presName="Name0" presStyleCnt="0">
        <dgm:presLayoutVars>
          <dgm:chMax val="7"/>
          <dgm:chPref val="7"/>
          <dgm:dir/>
        </dgm:presLayoutVars>
      </dgm:prSet>
      <dgm:spPr/>
    </dgm:pt>
    <dgm:pt modelId="{876B1AFE-184F-4A56-BA71-30B2EF815609}" type="pres">
      <dgm:prSet presAssocID="{2A09C538-9054-4A2D-97FB-C04A1D16A2FE}" presName="Name1" presStyleCnt="0"/>
      <dgm:spPr/>
    </dgm:pt>
    <dgm:pt modelId="{D0BC83B3-DEF7-4C72-BABC-40DF3EDAFC29}" type="pres">
      <dgm:prSet presAssocID="{2A09C538-9054-4A2D-97FB-C04A1D16A2FE}" presName="cycle" presStyleCnt="0"/>
      <dgm:spPr/>
    </dgm:pt>
    <dgm:pt modelId="{4A73D66D-188F-4667-9FF9-5F1C19CAF271}" type="pres">
      <dgm:prSet presAssocID="{2A09C538-9054-4A2D-97FB-C04A1D16A2FE}" presName="srcNode" presStyleLbl="node1" presStyleIdx="0" presStyleCnt="3"/>
      <dgm:spPr/>
    </dgm:pt>
    <dgm:pt modelId="{8455D02D-44D5-4BCF-B24C-8BA7E0A171F1}" type="pres">
      <dgm:prSet presAssocID="{2A09C538-9054-4A2D-97FB-C04A1D16A2FE}" presName="conn" presStyleLbl="parChTrans1D2" presStyleIdx="0" presStyleCnt="1"/>
      <dgm:spPr/>
    </dgm:pt>
    <dgm:pt modelId="{154B07DA-600C-4793-AAB0-DE7220A4DB55}" type="pres">
      <dgm:prSet presAssocID="{2A09C538-9054-4A2D-97FB-C04A1D16A2FE}" presName="extraNode" presStyleLbl="node1" presStyleIdx="0" presStyleCnt="3"/>
      <dgm:spPr/>
    </dgm:pt>
    <dgm:pt modelId="{2554B519-EBBA-47A7-8304-3BB91D19A3DB}" type="pres">
      <dgm:prSet presAssocID="{2A09C538-9054-4A2D-97FB-C04A1D16A2FE}" presName="dstNode" presStyleLbl="node1" presStyleIdx="0" presStyleCnt="3"/>
      <dgm:spPr/>
    </dgm:pt>
    <dgm:pt modelId="{192581EB-519E-40FC-A360-EEBDAFC8208A}" type="pres">
      <dgm:prSet presAssocID="{D7E23134-1697-49EB-8188-70529FC32D6B}" presName="text_1" presStyleLbl="node1" presStyleIdx="0" presStyleCnt="3">
        <dgm:presLayoutVars>
          <dgm:bulletEnabled val="1"/>
        </dgm:presLayoutVars>
      </dgm:prSet>
      <dgm:spPr/>
    </dgm:pt>
    <dgm:pt modelId="{3BFF5C70-E2CB-45FC-8C2A-CA2F72FD6254}" type="pres">
      <dgm:prSet presAssocID="{D7E23134-1697-49EB-8188-70529FC32D6B}" presName="accent_1" presStyleCnt="0"/>
      <dgm:spPr/>
    </dgm:pt>
    <dgm:pt modelId="{9ADAA9D9-DA76-4DE6-90B8-F2E066F1BD87}" type="pres">
      <dgm:prSet presAssocID="{D7E23134-1697-49EB-8188-70529FC32D6B}" presName="accentRepeatNode" presStyleLbl="solidFgAcc1" presStyleIdx="0" presStyleCnt="3"/>
      <dgm:spPr/>
    </dgm:pt>
    <dgm:pt modelId="{F7497844-3753-4114-89BC-3EFB52856FC0}" type="pres">
      <dgm:prSet presAssocID="{41949A1E-6470-4BEC-A491-E929A02B8B80}" presName="text_2" presStyleLbl="node1" presStyleIdx="1" presStyleCnt="3" custScaleY="110018">
        <dgm:presLayoutVars>
          <dgm:bulletEnabled val="1"/>
        </dgm:presLayoutVars>
      </dgm:prSet>
      <dgm:spPr/>
    </dgm:pt>
    <dgm:pt modelId="{8B572072-BA5D-41DD-9A04-86DC81B8990F}" type="pres">
      <dgm:prSet presAssocID="{41949A1E-6470-4BEC-A491-E929A02B8B80}" presName="accent_2" presStyleCnt="0"/>
      <dgm:spPr/>
    </dgm:pt>
    <dgm:pt modelId="{1F53F413-E9BF-4721-A663-C948B4A96F16}" type="pres">
      <dgm:prSet presAssocID="{41949A1E-6470-4BEC-A491-E929A02B8B80}" presName="accentRepeatNode" presStyleLbl="solidFgAcc1" presStyleIdx="1" presStyleCnt="3"/>
      <dgm:spPr/>
    </dgm:pt>
    <dgm:pt modelId="{DEA44D13-BD60-41C3-9983-79C907495C92}" type="pres">
      <dgm:prSet presAssocID="{C96F169F-43A0-4127-A04C-E3F22FA4D985}" presName="text_3" presStyleLbl="node1" presStyleIdx="2" presStyleCnt="3">
        <dgm:presLayoutVars>
          <dgm:bulletEnabled val="1"/>
        </dgm:presLayoutVars>
      </dgm:prSet>
      <dgm:spPr/>
    </dgm:pt>
    <dgm:pt modelId="{9FD0987F-9ED0-477F-94D6-55A04DE5C8C9}" type="pres">
      <dgm:prSet presAssocID="{C96F169F-43A0-4127-A04C-E3F22FA4D985}" presName="accent_3" presStyleCnt="0"/>
      <dgm:spPr/>
    </dgm:pt>
    <dgm:pt modelId="{047D40AA-D04D-4C93-8215-E106DB003CE3}" type="pres">
      <dgm:prSet presAssocID="{C96F169F-43A0-4127-A04C-E3F22FA4D985}" presName="accentRepeatNode" presStyleLbl="solidFgAcc1" presStyleIdx="2" presStyleCnt="3"/>
      <dgm:spPr/>
    </dgm:pt>
  </dgm:ptLst>
  <dgm:cxnLst>
    <dgm:cxn modelId="{7CE8560B-E288-4016-A735-65FEB9ECF91B}" type="presOf" srcId="{D3360C3D-0162-4785-B3C8-6DF6F6836E88}" destId="{8455D02D-44D5-4BCF-B24C-8BA7E0A171F1}" srcOrd="0" destOrd="0" presId="urn:microsoft.com/office/officeart/2008/layout/VerticalCurvedList"/>
    <dgm:cxn modelId="{FDA2390F-F90A-4E5F-A080-28B6685B53C0}" type="presOf" srcId="{D7E23134-1697-49EB-8188-70529FC32D6B}" destId="{192581EB-519E-40FC-A360-EEBDAFC8208A}" srcOrd="0" destOrd="0" presId="urn:microsoft.com/office/officeart/2008/layout/VerticalCurvedList"/>
    <dgm:cxn modelId="{8AC3AA37-A58D-4D3A-A3EC-1D4C88465DE2}" srcId="{2A09C538-9054-4A2D-97FB-C04A1D16A2FE}" destId="{D7E23134-1697-49EB-8188-70529FC32D6B}" srcOrd="0" destOrd="0" parTransId="{2E0846D7-AA9F-402A-85AC-C54E6C2FE10A}" sibTransId="{D3360C3D-0162-4785-B3C8-6DF6F6836E88}"/>
    <dgm:cxn modelId="{FE61F058-7F2D-4F91-9288-6F2D841ACA80}" type="presOf" srcId="{2A09C538-9054-4A2D-97FB-C04A1D16A2FE}" destId="{C706A106-3595-40F2-825C-C790BE5A4EA6}" srcOrd="0" destOrd="0" presId="urn:microsoft.com/office/officeart/2008/layout/VerticalCurvedList"/>
    <dgm:cxn modelId="{3149678B-1ABC-459A-84C6-FE755E099962}" type="presOf" srcId="{C96F169F-43A0-4127-A04C-E3F22FA4D985}" destId="{DEA44D13-BD60-41C3-9983-79C907495C92}" srcOrd="0" destOrd="0" presId="urn:microsoft.com/office/officeart/2008/layout/VerticalCurvedList"/>
    <dgm:cxn modelId="{2A1B0DA2-8927-403C-91D9-FFFBABD1DDAF}" type="presOf" srcId="{41949A1E-6470-4BEC-A491-E929A02B8B80}" destId="{F7497844-3753-4114-89BC-3EFB52856FC0}" srcOrd="0" destOrd="0" presId="urn:microsoft.com/office/officeart/2008/layout/VerticalCurvedList"/>
    <dgm:cxn modelId="{63C280AE-8A4F-47E7-A3A4-57AA3AF00138}" srcId="{2A09C538-9054-4A2D-97FB-C04A1D16A2FE}" destId="{C96F169F-43A0-4127-A04C-E3F22FA4D985}" srcOrd="2" destOrd="0" parTransId="{1F21FA57-554C-4FD6-B5AD-87DB4B5B08BB}" sibTransId="{352E54D3-360D-4329-B230-7E95C3744C4D}"/>
    <dgm:cxn modelId="{E7F3A4E8-C992-4338-B282-E4834792F177}" srcId="{2A09C538-9054-4A2D-97FB-C04A1D16A2FE}" destId="{41949A1E-6470-4BEC-A491-E929A02B8B80}" srcOrd="1" destOrd="0" parTransId="{BA60DF3F-8420-43EF-BA33-533C07616AC6}" sibTransId="{D3EDAB28-7325-4498-B621-895A1025196E}"/>
    <dgm:cxn modelId="{0B91B26C-3370-4E78-B068-E9F3FB40D15E}" type="presParOf" srcId="{C706A106-3595-40F2-825C-C790BE5A4EA6}" destId="{876B1AFE-184F-4A56-BA71-30B2EF815609}" srcOrd="0" destOrd="0" presId="urn:microsoft.com/office/officeart/2008/layout/VerticalCurvedList"/>
    <dgm:cxn modelId="{4D74953E-A9E3-48D5-94A7-D3658583D3FD}" type="presParOf" srcId="{876B1AFE-184F-4A56-BA71-30B2EF815609}" destId="{D0BC83B3-DEF7-4C72-BABC-40DF3EDAFC29}" srcOrd="0" destOrd="0" presId="urn:microsoft.com/office/officeart/2008/layout/VerticalCurvedList"/>
    <dgm:cxn modelId="{8A2CF604-19B7-426F-BCA7-B0ED383AD3D0}" type="presParOf" srcId="{D0BC83B3-DEF7-4C72-BABC-40DF3EDAFC29}" destId="{4A73D66D-188F-4667-9FF9-5F1C19CAF271}" srcOrd="0" destOrd="0" presId="urn:microsoft.com/office/officeart/2008/layout/VerticalCurvedList"/>
    <dgm:cxn modelId="{8B24F64F-52CE-45CF-BB0E-833E13F23E78}" type="presParOf" srcId="{D0BC83B3-DEF7-4C72-BABC-40DF3EDAFC29}" destId="{8455D02D-44D5-4BCF-B24C-8BA7E0A171F1}" srcOrd="1" destOrd="0" presId="urn:microsoft.com/office/officeart/2008/layout/VerticalCurvedList"/>
    <dgm:cxn modelId="{1BC36C66-1057-4F99-A0F1-8BECF506CD52}" type="presParOf" srcId="{D0BC83B3-DEF7-4C72-BABC-40DF3EDAFC29}" destId="{154B07DA-600C-4793-AAB0-DE7220A4DB55}" srcOrd="2" destOrd="0" presId="urn:microsoft.com/office/officeart/2008/layout/VerticalCurvedList"/>
    <dgm:cxn modelId="{2C5251EF-3766-4755-AD03-337B6A9F534F}" type="presParOf" srcId="{D0BC83B3-DEF7-4C72-BABC-40DF3EDAFC29}" destId="{2554B519-EBBA-47A7-8304-3BB91D19A3DB}" srcOrd="3" destOrd="0" presId="urn:microsoft.com/office/officeart/2008/layout/VerticalCurvedList"/>
    <dgm:cxn modelId="{509DA6B4-A090-47AC-81A3-8BBDECD45DCB}" type="presParOf" srcId="{876B1AFE-184F-4A56-BA71-30B2EF815609}" destId="{192581EB-519E-40FC-A360-EEBDAFC8208A}" srcOrd="1" destOrd="0" presId="urn:microsoft.com/office/officeart/2008/layout/VerticalCurvedList"/>
    <dgm:cxn modelId="{46D1439E-46E6-4A23-9F35-463BCA2A5DDA}" type="presParOf" srcId="{876B1AFE-184F-4A56-BA71-30B2EF815609}" destId="{3BFF5C70-E2CB-45FC-8C2A-CA2F72FD6254}" srcOrd="2" destOrd="0" presId="urn:microsoft.com/office/officeart/2008/layout/VerticalCurvedList"/>
    <dgm:cxn modelId="{C9F40F93-6D54-4831-A30E-39520875F2D7}" type="presParOf" srcId="{3BFF5C70-E2CB-45FC-8C2A-CA2F72FD6254}" destId="{9ADAA9D9-DA76-4DE6-90B8-F2E066F1BD87}" srcOrd="0" destOrd="0" presId="urn:microsoft.com/office/officeart/2008/layout/VerticalCurvedList"/>
    <dgm:cxn modelId="{4BE09A58-634C-4A80-8E2A-5B68235D951F}" type="presParOf" srcId="{876B1AFE-184F-4A56-BA71-30B2EF815609}" destId="{F7497844-3753-4114-89BC-3EFB52856FC0}" srcOrd="3" destOrd="0" presId="urn:microsoft.com/office/officeart/2008/layout/VerticalCurvedList"/>
    <dgm:cxn modelId="{8A9496BE-ADCD-4A53-8239-92C305973C3C}" type="presParOf" srcId="{876B1AFE-184F-4A56-BA71-30B2EF815609}" destId="{8B572072-BA5D-41DD-9A04-86DC81B8990F}" srcOrd="4" destOrd="0" presId="urn:microsoft.com/office/officeart/2008/layout/VerticalCurvedList"/>
    <dgm:cxn modelId="{E2CF2EC8-5371-4032-8E49-79AC85B683BB}" type="presParOf" srcId="{8B572072-BA5D-41DD-9A04-86DC81B8990F}" destId="{1F53F413-E9BF-4721-A663-C948B4A96F16}" srcOrd="0" destOrd="0" presId="urn:microsoft.com/office/officeart/2008/layout/VerticalCurvedList"/>
    <dgm:cxn modelId="{5B6364F2-4682-489D-9BBD-EEC34A88313B}" type="presParOf" srcId="{876B1AFE-184F-4A56-BA71-30B2EF815609}" destId="{DEA44D13-BD60-41C3-9983-79C907495C92}" srcOrd="5" destOrd="0" presId="urn:microsoft.com/office/officeart/2008/layout/VerticalCurvedList"/>
    <dgm:cxn modelId="{AAFA5C04-E6EB-4299-B941-175C88E92B06}" type="presParOf" srcId="{876B1AFE-184F-4A56-BA71-30B2EF815609}" destId="{9FD0987F-9ED0-477F-94D6-55A04DE5C8C9}" srcOrd="6" destOrd="0" presId="urn:microsoft.com/office/officeart/2008/layout/VerticalCurvedList"/>
    <dgm:cxn modelId="{64F45232-C56C-4064-A627-AFC1D626D044}" type="presParOf" srcId="{9FD0987F-9ED0-477F-94D6-55A04DE5C8C9}" destId="{047D40AA-D04D-4C93-8215-E106DB003C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D109C7-CC39-4F62-8124-372A10F9193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4AAEAF14-A98E-4101-B1F1-3D855EF8FB6B}">
      <dgm:prSet custT="1"/>
      <dgm:spPr/>
      <dgm:t>
        <a:bodyPr/>
        <a:lstStyle/>
        <a:p>
          <a:pPr>
            <a:defRPr cap="all"/>
          </a:pPr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Ask – Offer –Ask </a:t>
          </a:r>
        </a:p>
        <a:p>
          <a:pPr>
            <a:defRPr cap="all"/>
          </a:pPr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(p. 34) </a:t>
          </a:r>
        </a:p>
      </dgm:t>
    </dgm:pt>
    <dgm:pt modelId="{6DAE29DD-CDC4-4B30-A161-E9311CBE6B31}" type="parTrans" cxnId="{42930F04-5295-4EF3-BDC5-7C339A3E688A}">
      <dgm:prSet/>
      <dgm:spPr/>
      <dgm:t>
        <a:bodyPr/>
        <a:lstStyle/>
        <a:p>
          <a:endParaRPr lang="en-US"/>
        </a:p>
      </dgm:t>
    </dgm:pt>
    <dgm:pt modelId="{2634D22B-2CF1-4B2F-B4C9-8763CC2F1834}" type="sibTrans" cxnId="{42930F04-5295-4EF3-BDC5-7C339A3E688A}">
      <dgm:prSet/>
      <dgm:spPr/>
      <dgm:t>
        <a:bodyPr/>
        <a:lstStyle/>
        <a:p>
          <a:endParaRPr lang="en-US"/>
        </a:p>
      </dgm:t>
    </dgm:pt>
    <dgm:pt modelId="{64A91A83-0C50-4C19-A45A-F9C4CAA548CD}">
      <dgm:prSet custT="1"/>
      <dgm:spPr/>
      <dgm:t>
        <a:bodyPr/>
        <a:lstStyle/>
        <a:p>
          <a:pPr>
            <a:defRPr cap="all"/>
          </a:pPr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Assessing Readiness </a:t>
          </a:r>
        </a:p>
        <a:p>
          <a:pPr>
            <a:defRPr cap="all"/>
          </a:pPr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(p. 37)</a:t>
          </a:r>
        </a:p>
      </dgm:t>
    </dgm:pt>
    <dgm:pt modelId="{E8D54D6F-A4B2-49C6-8D5B-86528E9E1EDB}" type="parTrans" cxnId="{BA307F6D-0550-4130-B3DA-DA26DCAE0226}">
      <dgm:prSet/>
      <dgm:spPr/>
      <dgm:t>
        <a:bodyPr/>
        <a:lstStyle/>
        <a:p>
          <a:endParaRPr lang="en-US"/>
        </a:p>
      </dgm:t>
    </dgm:pt>
    <dgm:pt modelId="{4CD45418-CE68-42CA-AD00-EB024AC60BED}" type="sibTrans" cxnId="{BA307F6D-0550-4130-B3DA-DA26DCAE0226}">
      <dgm:prSet/>
      <dgm:spPr/>
      <dgm:t>
        <a:bodyPr/>
        <a:lstStyle/>
        <a:p>
          <a:endParaRPr lang="en-US"/>
        </a:p>
      </dgm:t>
    </dgm:pt>
    <dgm:pt modelId="{E5896B10-5EB5-4AF4-9B74-AA1CBE571BDC}" type="pres">
      <dgm:prSet presAssocID="{04D109C7-CC39-4F62-8124-372A10F91939}" presName="root" presStyleCnt="0">
        <dgm:presLayoutVars>
          <dgm:dir/>
          <dgm:resizeHandles val="exact"/>
        </dgm:presLayoutVars>
      </dgm:prSet>
      <dgm:spPr/>
    </dgm:pt>
    <dgm:pt modelId="{06C1FB16-2715-4FFB-AC3B-3780797D2F1E}" type="pres">
      <dgm:prSet presAssocID="{4AAEAF14-A98E-4101-B1F1-3D855EF8FB6B}" presName="compNode" presStyleCnt="0"/>
      <dgm:spPr/>
    </dgm:pt>
    <dgm:pt modelId="{0FBDE2EF-2BB8-4DD8-90F6-6CCD7D6BC2DD}" type="pres">
      <dgm:prSet presAssocID="{4AAEAF14-A98E-4101-B1F1-3D855EF8FB6B}" presName="iconBgRect" presStyleLbl="bgShp" presStyleIdx="0" presStyleCnt="2"/>
      <dgm:spPr/>
    </dgm:pt>
    <dgm:pt modelId="{7CC5CEA4-8D93-4D5F-B96F-EE4803C0B397}" type="pres">
      <dgm:prSet presAssocID="{4AAEAF14-A98E-4101-B1F1-3D855EF8FB6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733669B-D0D2-4544-A441-E806B0CE3BDE}" type="pres">
      <dgm:prSet presAssocID="{4AAEAF14-A98E-4101-B1F1-3D855EF8FB6B}" presName="spaceRect" presStyleCnt="0"/>
      <dgm:spPr/>
    </dgm:pt>
    <dgm:pt modelId="{C59C2868-7AB3-4834-AFD1-5372467874A6}" type="pres">
      <dgm:prSet presAssocID="{4AAEAF14-A98E-4101-B1F1-3D855EF8FB6B}" presName="textRect" presStyleLbl="revTx" presStyleIdx="0" presStyleCnt="2" custScaleX="137347">
        <dgm:presLayoutVars>
          <dgm:chMax val="1"/>
          <dgm:chPref val="1"/>
        </dgm:presLayoutVars>
      </dgm:prSet>
      <dgm:spPr/>
    </dgm:pt>
    <dgm:pt modelId="{4E23F2F2-F5DF-47C4-BF4E-247716B4FCB2}" type="pres">
      <dgm:prSet presAssocID="{2634D22B-2CF1-4B2F-B4C9-8763CC2F1834}" presName="sibTrans" presStyleCnt="0"/>
      <dgm:spPr/>
    </dgm:pt>
    <dgm:pt modelId="{9178A048-2580-43E8-9A42-CDAE0CA143B8}" type="pres">
      <dgm:prSet presAssocID="{64A91A83-0C50-4C19-A45A-F9C4CAA548CD}" presName="compNode" presStyleCnt="0"/>
      <dgm:spPr/>
    </dgm:pt>
    <dgm:pt modelId="{05524B0B-7363-4B4E-90EA-C134BB11EDB4}" type="pres">
      <dgm:prSet presAssocID="{64A91A83-0C50-4C19-A45A-F9C4CAA548CD}" presName="iconBgRect" presStyleLbl="bgShp" presStyleIdx="1" presStyleCnt="2"/>
      <dgm:spPr/>
    </dgm:pt>
    <dgm:pt modelId="{F49ACDCA-C3ED-48FF-8CEA-4C18C5A87A2B}" type="pres">
      <dgm:prSet presAssocID="{64A91A83-0C50-4C19-A45A-F9C4CAA548C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500C6CB-2C6C-4971-A880-E17A4F815C93}" type="pres">
      <dgm:prSet presAssocID="{64A91A83-0C50-4C19-A45A-F9C4CAA548CD}" presName="spaceRect" presStyleCnt="0"/>
      <dgm:spPr/>
    </dgm:pt>
    <dgm:pt modelId="{A650E7FA-A5F0-47BE-8B3B-AE50D79AC990}" type="pres">
      <dgm:prSet presAssocID="{64A91A83-0C50-4C19-A45A-F9C4CAA548CD}" presName="textRect" presStyleLbl="revTx" presStyleIdx="1" presStyleCnt="2" custScaleX="171147">
        <dgm:presLayoutVars>
          <dgm:chMax val="1"/>
          <dgm:chPref val="1"/>
        </dgm:presLayoutVars>
      </dgm:prSet>
      <dgm:spPr/>
    </dgm:pt>
  </dgm:ptLst>
  <dgm:cxnLst>
    <dgm:cxn modelId="{42930F04-5295-4EF3-BDC5-7C339A3E688A}" srcId="{04D109C7-CC39-4F62-8124-372A10F91939}" destId="{4AAEAF14-A98E-4101-B1F1-3D855EF8FB6B}" srcOrd="0" destOrd="0" parTransId="{6DAE29DD-CDC4-4B30-A161-E9311CBE6B31}" sibTransId="{2634D22B-2CF1-4B2F-B4C9-8763CC2F1834}"/>
    <dgm:cxn modelId="{BA307F6D-0550-4130-B3DA-DA26DCAE0226}" srcId="{04D109C7-CC39-4F62-8124-372A10F91939}" destId="{64A91A83-0C50-4C19-A45A-F9C4CAA548CD}" srcOrd="1" destOrd="0" parTransId="{E8D54D6F-A4B2-49C6-8D5B-86528E9E1EDB}" sibTransId="{4CD45418-CE68-42CA-AD00-EB024AC60BED}"/>
    <dgm:cxn modelId="{DCD22954-E203-474C-A142-D63AF99ABDFA}" type="presOf" srcId="{4AAEAF14-A98E-4101-B1F1-3D855EF8FB6B}" destId="{C59C2868-7AB3-4834-AFD1-5372467874A6}" srcOrd="0" destOrd="0" presId="urn:microsoft.com/office/officeart/2018/5/layout/IconCircleLabelList"/>
    <dgm:cxn modelId="{6E9DF885-B708-4166-BD2B-A2A32B561B95}" type="presOf" srcId="{64A91A83-0C50-4C19-A45A-F9C4CAA548CD}" destId="{A650E7FA-A5F0-47BE-8B3B-AE50D79AC990}" srcOrd="0" destOrd="0" presId="urn:microsoft.com/office/officeart/2018/5/layout/IconCircleLabelList"/>
    <dgm:cxn modelId="{15CA33E8-3DC1-4DF6-8E17-119FFCA322C3}" type="presOf" srcId="{04D109C7-CC39-4F62-8124-372A10F91939}" destId="{E5896B10-5EB5-4AF4-9B74-AA1CBE571BDC}" srcOrd="0" destOrd="0" presId="urn:microsoft.com/office/officeart/2018/5/layout/IconCircleLabelList"/>
    <dgm:cxn modelId="{73C4A171-7081-41D3-98F7-E43E37305CF8}" type="presParOf" srcId="{E5896B10-5EB5-4AF4-9B74-AA1CBE571BDC}" destId="{06C1FB16-2715-4FFB-AC3B-3780797D2F1E}" srcOrd="0" destOrd="0" presId="urn:microsoft.com/office/officeart/2018/5/layout/IconCircleLabelList"/>
    <dgm:cxn modelId="{AE0FE5B3-BCF8-4CEF-9BC5-E0383FB3260A}" type="presParOf" srcId="{06C1FB16-2715-4FFB-AC3B-3780797D2F1E}" destId="{0FBDE2EF-2BB8-4DD8-90F6-6CCD7D6BC2DD}" srcOrd="0" destOrd="0" presId="urn:microsoft.com/office/officeart/2018/5/layout/IconCircleLabelList"/>
    <dgm:cxn modelId="{95D50C36-FB7A-4F0F-A2A2-A830C56D9B8F}" type="presParOf" srcId="{06C1FB16-2715-4FFB-AC3B-3780797D2F1E}" destId="{7CC5CEA4-8D93-4D5F-B96F-EE4803C0B397}" srcOrd="1" destOrd="0" presId="urn:microsoft.com/office/officeart/2018/5/layout/IconCircleLabelList"/>
    <dgm:cxn modelId="{3980006F-B752-426D-9C4A-32860C4F21CA}" type="presParOf" srcId="{06C1FB16-2715-4FFB-AC3B-3780797D2F1E}" destId="{4733669B-D0D2-4544-A441-E806B0CE3BDE}" srcOrd="2" destOrd="0" presId="urn:microsoft.com/office/officeart/2018/5/layout/IconCircleLabelList"/>
    <dgm:cxn modelId="{17C072BD-3551-4351-B452-CC99EE49E76A}" type="presParOf" srcId="{06C1FB16-2715-4FFB-AC3B-3780797D2F1E}" destId="{C59C2868-7AB3-4834-AFD1-5372467874A6}" srcOrd="3" destOrd="0" presId="urn:microsoft.com/office/officeart/2018/5/layout/IconCircleLabelList"/>
    <dgm:cxn modelId="{50E6D383-FB9A-44CB-816E-0A0ECEBAA72D}" type="presParOf" srcId="{E5896B10-5EB5-4AF4-9B74-AA1CBE571BDC}" destId="{4E23F2F2-F5DF-47C4-BF4E-247716B4FCB2}" srcOrd="1" destOrd="0" presId="urn:microsoft.com/office/officeart/2018/5/layout/IconCircleLabelList"/>
    <dgm:cxn modelId="{D632E9E1-B273-446F-84BA-CDE482924B06}" type="presParOf" srcId="{E5896B10-5EB5-4AF4-9B74-AA1CBE571BDC}" destId="{9178A048-2580-43E8-9A42-CDAE0CA143B8}" srcOrd="2" destOrd="0" presId="urn:microsoft.com/office/officeart/2018/5/layout/IconCircleLabelList"/>
    <dgm:cxn modelId="{BB1615F2-2637-43A1-945E-53341C1AC4B2}" type="presParOf" srcId="{9178A048-2580-43E8-9A42-CDAE0CA143B8}" destId="{05524B0B-7363-4B4E-90EA-C134BB11EDB4}" srcOrd="0" destOrd="0" presId="urn:microsoft.com/office/officeart/2018/5/layout/IconCircleLabelList"/>
    <dgm:cxn modelId="{B42C8B71-A640-498C-82B5-98ACEEF2943E}" type="presParOf" srcId="{9178A048-2580-43E8-9A42-CDAE0CA143B8}" destId="{F49ACDCA-C3ED-48FF-8CEA-4C18C5A87A2B}" srcOrd="1" destOrd="0" presId="urn:microsoft.com/office/officeart/2018/5/layout/IconCircleLabelList"/>
    <dgm:cxn modelId="{29F57189-5EFE-4958-898A-F5AF17B1B369}" type="presParOf" srcId="{9178A048-2580-43E8-9A42-CDAE0CA143B8}" destId="{3500C6CB-2C6C-4971-A880-E17A4F815C93}" srcOrd="2" destOrd="0" presId="urn:microsoft.com/office/officeart/2018/5/layout/IconCircleLabelList"/>
    <dgm:cxn modelId="{F778CA40-D50A-499A-8138-3F508813CC1F}" type="presParOf" srcId="{9178A048-2580-43E8-9A42-CDAE0CA143B8}" destId="{A650E7FA-A5F0-47BE-8B3B-AE50D79AC99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D109C7-CC39-4F62-8124-372A10F9193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4AAEAF14-A98E-4101-B1F1-3D855EF8FB6B}">
      <dgm:prSet custT="1"/>
      <dgm:spPr/>
      <dgm:t>
        <a:bodyPr/>
        <a:lstStyle/>
        <a:p>
          <a:pPr>
            <a:defRPr cap="all"/>
          </a:pPr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Ask – Offer –Ask </a:t>
          </a:r>
        </a:p>
        <a:p>
          <a:pPr>
            <a:defRPr cap="all"/>
          </a:pPr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(p. 34) </a:t>
          </a:r>
        </a:p>
      </dgm:t>
    </dgm:pt>
    <dgm:pt modelId="{6DAE29DD-CDC4-4B30-A161-E9311CBE6B31}" type="parTrans" cxnId="{42930F04-5295-4EF3-BDC5-7C339A3E688A}">
      <dgm:prSet/>
      <dgm:spPr/>
      <dgm:t>
        <a:bodyPr/>
        <a:lstStyle/>
        <a:p>
          <a:endParaRPr lang="en-US"/>
        </a:p>
      </dgm:t>
    </dgm:pt>
    <dgm:pt modelId="{2634D22B-2CF1-4B2F-B4C9-8763CC2F1834}" type="sibTrans" cxnId="{42930F04-5295-4EF3-BDC5-7C339A3E688A}">
      <dgm:prSet/>
      <dgm:spPr/>
      <dgm:t>
        <a:bodyPr/>
        <a:lstStyle/>
        <a:p>
          <a:endParaRPr lang="en-US"/>
        </a:p>
      </dgm:t>
    </dgm:pt>
    <dgm:pt modelId="{64A91A83-0C50-4C19-A45A-F9C4CAA548CD}">
      <dgm:prSet custT="1"/>
      <dgm:spPr/>
      <dgm:t>
        <a:bodyPr/>
        <a:lstStyle/>
        <a:p>
          <a:pPr>
            <a:defRPr cap="all"/>
          </a:pPr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Assessing Readiness </a:t>
          </a:r>
        </a:p>
        <a:p>
          <a:pPr>
            <a:defRPr cap="all"/>
          </a:pPr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(p. 37)</a:t>
          </a:r>
        </a:p>
      </dgm:t>
    </dgm:pt>
    <dgm:pt modelId="{E8D54D6F-A4B2-49C6-8D5B-86528E9E1EDB}" type="parTrans" cxnId="{BA307F6D-0550-4130-B3DA-DA26DCAE0226}">
      <dgm:prSet/>
      <dgm:spPr/>
      <dgm:t>
        <a:bodyPr/>
        <a:lstStyle/>
        <a:p>
          <a:endParaRPr lang="en-US"/>
        </a:p>
      </dgm:t>
    </dgm:pt>
    <dgm:pt modelId="{4CD45418-CE68-42CA-AD00-EB024AC60BED}" type="sibTrans" cxnId="{BA307F6D-0550-4130-B3DA-DA26DCAE0226}">
      <dgm:prSet/>
      <dgm:spPr/>
      <dgm:t>
        <a:bodyPr/>
        <a:lstStyle/>
        <a:p>
          <a:endParaRPr lang="en-US"/>
        </a:p>
      </dgm:t>
    </dgm:pt>
    <dgm:pt modelId="{E5896B10-5EB5-4AF4-9B74-AA1CBE571BDC}" type="pres">
      <dgm:prSet presAssocID="{04D109C7-CC39-4F62-8124-372A10F91939}" presName="root" presStyleCnt="0">
        <dgm:presLayoutVars>
          <dgm:dir/>
          <dgm:resizeHandles val="exact"/>
        </dgm:presLayoutVars>
      </dgm:prSet>
      <dgm:spPr/>
    </dgm:pt>
    <dgm:pt modelId="{06C1FB16-2715-4FFB-AC3B-3780797D2F1E}" type="pres">
      <dgm:prSet presAssocID="{4AAEAF14-A98E-4101-B1F1-3D855EF8FB6B}" presName="compNode" presStyleCnt="0"/>
      <dgm:spPr/>
    </dgm:pt>
    <dgm:pt modelId="{0FBDE2EF-2BB8-4DD8-90F6-6CCD7D6BC2DD}" type="pres">
      <dgm:prSet presAssocID="{4AAEAF14-A98E-4101-B1F1-3D855EF8FB6B}" presName="iconBgRect" presStyleLbl="bgShp" presStyleIdx="0" presStyleCnt="2"/>
      <dgm:spPr/>
    </dgm:pt>
    <dgm:pt modelId="{7CC5CEA4-8D93-4D5F-B96F-EE4803C0B397}" type="pres">
      <dgm:prSet presAssocID="{4AAEAF14-A98E-4101-B1F1-3D855EF8FB6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733669B-D0D2-4544-A441-E806B0CE3BDE}" type="pres">
      <dgm:prSet presAssocID="{4AAEAF14-A98E-4101-B1F1-3D855EF8FB6B}" presName="spaceRect" presStyleCnt="0"/>
      <dgm:spPr/>
    </dgm:pt>
    <dgm:pt modelId="{C59C2868-7AB3-4834-AFD1-5372467874A6}" type="pres">
      <dgm:prSet presAssocID="{4AAEAF14-A98E-4101-B1F1-3D855EF8FB6B}" presName="textRect" presStyleLbl="revTx" presStyleIdx="0" presStyleCnt="2" custScaleX="137347">
        <dgm:presLayoutVars>
          <dgm:chMax val="1"/>
          <dgm:chPref val="1"/>
        </dgm:presLayoutVars>
      </dgm:prSet>
      <dgm:spPr/>
    </dgm:pt>
    <dgm:pt modelId="{4E23F2F2-F5DF-47C4-BF4E-247716B4FCB2}" type="pres">
      <dgm:prSet presAssocID="{2634D22B-2CF1-4B2F-B4C9-8763CC2F1834}" presName="sibTrans" presStyleCnt="0"/>
      <dgm:spPr/>
    </dgm:pt>
    <dgm:pt modelId="{9178A048-2580-43E8-9A42-CDAE0CA143B8}" type="pres">
      <dgm:prSet presAssocID="{64A91A83-0C50-4C19-A45A-F9C4CAA548CD}" presName="compNode" presStyleCnt="0"/>
      <dgm:spPr/>
    </dgm:pt>
    <dgm:pt modelId="{05524B0B-7363-4B4E-90EA-C134BB11EDB4}" type="pres">
      <dgm:prSet presAssocID="{64A91A83-0C50-4C19-A45A-F9C4CAA548CD}" presName="iconBgRect" presStyleLbl="bgShp" presStyleIdx="1" presStyleCnt="2"/>
      <dgm:spPr/>
    </dgm:pt>
    <dgm:pt modelId="{F49ACDCA-C3ED-48FF-8CEA-4C18C5A87A2B}" type="pres">
      <dgm:prSet presAssocID="{64A91A83-0C50-4C19-A45A-F9C4CAA548C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500C6CB-2C6C-4971-A880-E17A4F815C93}" type="pres">
      <dgm:prSet presAssocID="{64A91A83-0C50-4C19-A45A-F9C4CAA548CD}" presName="spaceRect" presStyleCnt="0"/>
      <dgm:spPr/>
    </dgm:pt>
    <dgm:pt modelId="{A650E7FA-A5F0-47BE-8B3B-AE50D79AC990}" type="pres">
      <dgm:prSet presAssocID="{64A91A83-0C50-4C19-A45A-F9C4CAA548CD}" presName="textRect" presStyleLbl="revTx" presStyleIdx="1" presStyleCnt="2" custScaleX="171147">
        <dgm:presLayoutVars>
          <dgm:chMax val="1"/>
          <dgm:chPref val="1"/>
        </dgm:presLayoutVars>
      </dgm:prSet>
      <dgm:spPr/>
    </dgm:pt>
  </dgm:ptLst>
  <dgm:cxnLst>
    <dgm:cxn modelId="{42930F04-5295-4EF3-BDC5-7C339A3E688A}" srcId="{04D109C7-CC39-4F62-8124-372A10F91939}" destId="{4AAEAF14-A98E-4101-B1F1-3D855EF8FB6B}" srcOrd="0" destOrd="0" parTransId="{6DAE29DD-CDC4-4B30-A161-E9311CBE6B31}" sibTransId="{2634D22B-2CF1-4B2F-B4C9-8763CC2F1834}"/>
    <dgm:cxn modelId="{BA307F6D-0550-4130-B3DA-DA26DCAE0226}" srcId="{04D109C7-CC39-4F62-8124-372A10F91939}" destId="{64A91A83-0C50-4C19-A45A-F9C4CAA548CD}" srcOrd="1" destOrd="0" parTransId="{E8D54D6F-A4B2-49C6-8D5B-86528E9E1EDB}" sibTransId="{4CD45418-CE68-42CA-AD00-EB024AC60BED}"/>
    <dgm:cxn modelId="{DCD22954-E203-474C-A142-D63AF99ABDFA}" type="presOf" srcId="{4AAEAF14-A98E-4101-B1F1-3D855EF8FB6B}" destId="{C59C2868-7AB3-4834-AFD1-5372467874A6}" srcOrd="0" destOrd="0" presId="urn:microsoft.com/office/officeart/2018/5/layout/IconCircleLabelList"/>
    <dgm:cxn modelId="{6E9DF885-B708-4166-BD2B-A2A32B561B95}" type="presOf" srcId="{64A91A83-0C50-4C19-A45A-F9C4CAA548CD}" destId="{A650E7FA-A5F0-47BE-8B3B-AE50D79AC990}" srcOrd="0" destOrd="0" presId="urn:microsoft.com/office/officeart/2018/5/layout/IconCircleLabelList"/>
    <dgm:cxn modelId="{15CA33E8-3DC1-4DF6-8E17-119FFCA322C3}" type="presOf" srcId="{04D109C7-CC39-4F62-8124-372A10F91939}" destId="{E5896B10-5EB5-4AF4-9B74-AA1CBE571BDC}" srcOrd="0" destOrd="0" presId="urn:microsoft.com/office/officeart/2018/5/layout/IconCircleLabelList"/>
    <dgm:cxn modelId="{73C4A171-7081-41D3-98F7-E43E37305CF8}" type="presParOf" srcId="{E5896B10-5EB5-4AF4-9B74-AA1CBE571BDC}" destId="{06C1FB16-2715-4FFB-AC3B-3780797D2F1E}" srcOrd="0" destOrd="0" presId="urn:microsoft.com/office/officeart/2018/5/layout/IconCircleLabelList"/>
    <dgm:cxn modelId="{AE0FE5B3-BCF8-4CEF-9BC5-E0383FB3260A}" type="presParOf" srcId="{06C1FB16-2715-4FFB-AC3B-3780797D2F1E}" destId="{0FBDE2EF-2BB8-4DD8-90F6-6CCD7D6BC2DD}" srcOrd="0" destOrd="0" presId="urn:microsoft.com/office/officeart/2018/5/layout/IconCircleLabelList"/>
    <dgm:cxn modelId="{95D50C36-FB7A-4F0F-A2A2-A830C56D9B8F}" type="presParOf" srcId="{06C1FB16-2715-4FFB-AC3B-3780797D2F1E}" destId="{7CC5CEA4-8D93-4D5F-B96F-EE4803C0B397}" srcOrd="1" destOrd="0" presId="urn:microsoft.com/office/officeart/2018/5/layout/IconCircleLabelList"/>
    <dgm:cxn modelId="{3980006F-B752-426D-9C4A-32860C4F21CA}" type="presParOf" srcId="{06C1FB16-2715-4FFB-AC3B-3780797D2F1E}" destId="{4733669B-D0D2-4544-A441-E806B0CE3BDE}" srcOrd="2" destOrd="0" presId="urn:microsoft.com/office/officeart/2018/5/layout/IconCircleLabelList"/>
    <dgm:cxn modelId="{17C072BD-3551-4351-B452-CC99EE49E76A}" type="presParOf" srcId="{06C1FB16-2715-4FFB-AC3B-3780797D2F1E}" destId="{C59C2868-7AB3-4834-AFD1-5372467874A6}" srcOrd="3" destOrd="0" presId="urn:microsoft.com/office/officeart/2018/5/layout/IconCircleLabelList"/>
    <dgm:cxn modelId="{50E6D383-FB9A-44CB-816E-0A0ECEBAA72D}" type="presParOf" srcId="{E5896B10-5EB5-4AF4-9B74-AA1CBE571BDC}" destId="{4E23F2F2-F5DF-47C4-BF4E-247716B4FCB2}" srcOrd="1" destOrd="0" presId="urn:microsoft.com/office/officeart/2018/5/layout/IconCircleLabelList"/>
    <dgm:cxn modelId="{D632E9E1-B273-446F-84BA-CDE482924B06}" type="presParOf" srcId="{E5896B10-5EB5-4AF4-9B74-AA1CBE571BDC}" destId="{9178A048-2580-43E8-9A42-CDAE0CA143B8}" srcOrd="2" destOrd="0" presId="urn:microsoft.com/office/officeart/2018/5/layout/IconCircleLabelList"/>
    <dgm:cxn modelId="{BB1615F2-2637-43A1-945E-53341C1AC4B2}" type="presParOf" srcId="{9178A048-2580-43E8-9A42-CDAE0CA143B8}" destId="{05524B0B-7363-4B4E-90EA-C134BB11EDB4}" srcOrd="0" destOrd="0" presId="urn:microsoft.com/office/officeart/2018/5/layout/IconCircleLabelList"/>
    <dgm:cxn modelId="{B42C8B71-A640-498C-82B5-98ACEEF2943E}" type="presParOf" srcId="{9178A048-2580-43E8-9A42-CDAE0CA143B8}" destId="{F49ACDCA-C3ED-48FF-8CEA-4C18C5A87A2B}" srcOrd="1" destOrd="0" presId="urn:microsoft.com/office/officeart/2018/5/layout/IconCircleLabelList"/>
    <dgm:cxn modelId="{29F57189-5EFE-4958-898A-F5AF17B1B369}" type="presParOf" srcId="{9178A048-2580-43E8-9A42-CDAE0CA143B8}" destId="{3500C6CB-2C6C-4971-A880-E17A4F815C93}" srcOrd="2" destOrd="0" presId="urn:microsoft.com/office/officeart/2018/5/layout/IconCircleLabelList"/>
    <dgm:cxn modelId="{F778CA40-D50A-499A-8138-3F508813CC1F}" type="presParOf" srcId="{9178A048-2580-43E8-9A42-CDAE0CA143B8}" destId="{A650E7FA-A5F0-47BE-8B3B-AE50D79AC99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5D02D-44D5-4BCF-B24C-8BA7E0A171F1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581EB-519E-40FC-A360-EEBDAFC8208A}">
      <dsp:nvSpPr>
        <dsp:cNvPr id="0" name=""/>
        <dsp:cNvSpPr/>
      </dsp:nvSpPr>
      <dsp:spPr>
        <a:xfrm>
          <a:off x="752110" y="541866"/>
          <a:ext cx="8766259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  <a:ea typeface="Calibri"/>
              <a:cs typeface="Calibri"/>
            </a:rPr>
            <a:t>What is motivational interviewing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  <a:ea typeface="Calibri"/>
              <a:cs typeface="Calibri"/>
            </a:rPr>
            <a:t>Motivational intervewing strategies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  <a:ea typeface="Calibri"/>
              <a:cs typeface="Calibri"/>
            </a:rPr>
            <a:t>Motivational interviewing in group settings</a:t>
          </a:r>
        </a:p>
      </dsp:txBody>
      <dsp:txXfrm>
        <a:off x="752110" y="541866"/>
        <a:ext cx="8766259" cy="1083733"/>
      </dsp:txXfrm>
    </dsp:sp>
    <dsp:sp modelId="{9ADAA9D9-DA76-4DE6-90B8-F2E066F1BD87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97844-3753-4114-89BC-3EFB52856FC0}">
      <dsp:nvSpPr>
        <dsp:cNvPr id="0" name=""/>
        <dsp:cNvSpPr/>
      </dsp:nvSpPr>
      <dsp:spPr>
        <a:xfrm>
          <a:off x="1146048" y="2113182"/>
          <a:ext cx="8372322" cy="11923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  <a:ea typeface="Calibri"/>
              <a:cs typeface="Calibri"/>
            </a:rPr>
            <a:t>What is science media literacy and why it matters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  <a:ea typeface="Calibri"/>
              <a:cs typeface="Calibri"/>
            </a:rPr>
            <a:t>The science behind science media literacy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  <a:ea typeface="Calibri"/>
              <a:cs typeface="Calibri"/>
            </a:rPr>
            <a:t>Applying the science media literacy infographic to real-world scenarios  </a:t>
          </a:r>
        </a:p>
      </dsp:txBody>
      <dsp:txXfrm>
        <a:off x="1146048" y="2113182"/>
        <a:ext cx="8372322" cy="1192301"/>
      </dsp:txXfrm>
    </dsp:sp>
    <dsp:sp modelId="{1F53F413-E9BF-4721-A663-C948B4A96F16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44D13-BD60-41C3-9983-79C907495C92}">
      <dsp:nvSpPr>
        <dsp:cNvPr id="0" name=""/>
        <dsp:cNvSpPr/>
      </dsp:nvSpPr>
      <dsp:spPr>
        <a:xfrm>
          <a:off x="752110" y="3793066"/>
          <a:ext cx="8766259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  <a:ea typeface="Calibri"/>
              <a:cs typeface="Calibri"/>
            </a:rPr>
            <a:t>Introduction to neuromarketing:  A tool for effective health communication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  <a:ea typeface="Calibri"/>
              <a:cs typeface="Calibri"/>
            </a:rPr>
            <a:t>Applied neuromarketing:  Understanding the human brain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  <a:ea typeface="Calibri"/>
              <a:cs typeface="Calibri"/>
            </a:rPr>
            <a:t>Applied neuromarketing:  Producing brain-friendly health communication</a:t>
          </a:r>
        </a:p>
      </dsp:txBody>
      <dsp:txXfrm>
        <a:off x="752110" y="3793066"/>
        <a:ext cx="8766259" cy="1083733"/>
      </dsp:txXfrm>
    </dsp:sp>
    <dsp:sp modelId="{047D40AA-D04D-4C93-8215-E106DB003CE3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DE2EF-2BB8-4DD8-90F6-6CCD7D6BC2DD}">
      <dsp:nvSpPr>
        <dsp:cNvPr id="0" name=""/>
        <dsp:cNvSpPr/>
      </dsp:nvSpPr>
      <dsp:spPr>
        <a:xfrm>
          <a:off x="1255646" y="183024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5CEA4-8D93-4D5F-B96F-EE4803C0B397}">
      <dsp:nvSpPr>
        <dsp:cNvPr id="0" name=""/>
        <dsp:cNvSpPr/>
      </dsp:nvSpPr>
      <dsp:spPr>
        <a:xfrm>
          <a:off x="1672459" y="599837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C2868-7AB3-4834-AFD1-5372467874A6}">
      <dsp:nvSpPr>
        <dsp:cNvPr id="0" name=""/>
        <dsp:cNvSpPr/>
      </dsp:nvSpPr>
      <dsp:spPr>
        <a:xfrm>
          <a:off x="31708" y="2748024"/>
          <a:ext cx="4403688" cy="1017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Ask – Offer –Ask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(p. 34) </a:t>
          </a:r>
        </a:p>
      </dsp:txBody>
      <dsp:txXfrm>
        <a:off x="31708" y="2748024"/>
        <a:ext cx="4403688" cy="1017826"/>
      </dsp:txXfrm>
    </dsp:sp>
    <dsp:sp modelId="{05524B0B-7363-4B4E-90EA-C134BB11EDB4}">
      <dsp:nvSpPr>
        <dsp:cNvPr id="0" name=""/>
        <dsp:cNvSpPr/>
      </dsp:nvSpPr>
      <dsp:spPr>
        <a:xfrm>
          <a:off x="6762284" y="183024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ACDCA-C3ED-48FF-8CEA-4C18C5A87A2B}">
      <dsp:nvSpPr>
        <dsp:cNvPr id="0" name=""/>
        <dsp:cNvSpPr/>
      </dsp:nvSpPr>
      <dsp:spPr>
        <a:xfrm>
          <a:off x="7179097" y="599837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0E7FA-A5F0-47BE-8B3B-AE50D79AC990}">
      <dsp:nvSpPr>
        <dsp:cNvPr id="0" name=""/>
        <dsp:cNvSpPr/>
      </dsp:nvSpPr>
      <dsp:spPr>
        <a:xfrm>
          <a:off x="4996490" y="2748024"/>
          <a:ext cx="5487400" cy="1017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Assessing Readiness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(p. 37)</a:t>
          </a:r>
        </a:p>
      </dsp:txBody>
      <dsp:txXfrm>
        <a:off x="4996490" y="2748024"/>
        <a:ext cx="5487400" cy="1017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DE2EF-2BB8-4DD8-90F6-6CCD7D6BC2DD}">
      <dsp:nvSpPr>
        <dsp:cNvPr id="0" name=""/>
        <dsp:cNvSpPr/>
      </dsp:nvSpPr>
      <dsp:spPr>
        <a:xfrm>
          <a:off x="1255646" y="183024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5CEA4-8D93-4D5F-B96F-EE4803C0B397}">
      <dsp:nvSpPr>
        <dsp:cNvPr id="0" name=""/>
        <dsp:cNvSpPr/>
      </dsp:nvSpPr>
      <dsp:spPr>
        <a:xfrm>
          <a:off x="1672459" y="599837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C2868-7AB3-4834-AFD1-5372467874A6}">
      <dsp:nvSpPr>
        <dsp:cNvPr id="0" name=""/>
        <dsp:cNvSpPr/>
      </dsp:nvSpPr>
      <dsp:spPr>
        <a:xfrm>
          <a:off x="31708" y="2748024"/>
          <a:ext cx="4403688" cy="1017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Ask – Offer –Ask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(p. 34) </a:t>
          </a:r>
        </a:p>
      </dsp:txBody>
      <dsp:txXfrm>
        <a:off x="31708" y="2748024"/>
        <a:ext cx="4403688" cy="1017826"/>
      </dsp:txXfrm>
    </dsp:sp>
    <dsp:sp modelId="{05524B0B-7363-4B4E-90EA-C134BB11EDB4}">
      <dsp:nvSpPr>
        <dsp:cNvPr id="0" name=""/>
        <dsp:cNvSpPr/>
      </dsp:nvSpPr>
      <dsp:spPr>
        <a:xfrm>
          <a:off x="6762284" y="183024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ACDCA-C3ED-48FF-8CEA-4C18C5A87A2B}">
      <dsp:nvSpPr>
        <dsp:cNvPr id="0" name=""/>
        <dsp:cNvSpPr/>
      </dsp:nvSpPr>
      <dsp:spPr>
        <a:xfrm>
          <a:off x="7179097" y="599837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0E7FA-A5F0-47BE-8B3B-AE50D79AC990}">
      <dsp:nvSpPr>
        <dsp:cNvPr id="0" name=""/>
        <dsp:cNvSpPr/>
      </dsp:nvSpPr>
      <dsp:spPr>
        <a:xfrm>
          <a:off x="4996490" y="2748024"/>
          <a:ext cx="5487400" cy="1017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Assessing Readiness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(p. 37)</a:t>
          </a:r>
        </a:p>
      </dsp:txBody>
      <dsp:txXfrm>
        <a:off x="4996490" y="2748024"/>
        <a:ext cx="5487400" cy="1017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F59D-D92A-441A-9C70-DF16EAD6BD3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2FFB1-0A42-46C4-A5F2-32A93342D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27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5EFCC-A5E6-4445-8403-922E25CE2A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77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2FFB1-0A42-46C4-A5F2-32A93342D8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57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2FFB1-0A42-46C4-A5F2-32A93342D8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8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2FFB1-0A42-46C4-A5F2-32A93342D8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22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10C23-3100-4735-B2C1-6FC4A23A6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63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2FFB1-0A42-46C4-A5F2-32A93342D8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01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5EFCC-A5E6-4445-8403-922E25CE2A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5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2FFB1-0A42-46C4-A5F2-32A93342D8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1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2FFB1-0A42-46C4-A5F2-32A93342D8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2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2FFB1-0A42-46C4-A5F2-32A93342D8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67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2FFB1-0A42-46C4-A5F2-32A93342D8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3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2FFB1-0A42-46C4-A5F2-32A93342D8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71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2FFB1-0A42-46C4-A5F2-32A93342D8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5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992A5-D58E-3611-60FE-E727E09B6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8312F6-1321-DBA3-4092-C4E19C217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D6132-494D-8824-2F97-830048FA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3777-9CA0-4DF3-AF13-A25830B1C3F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2EEEC-9D0C-C802-8DD7-00D8B380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A7E20-8C0E-DB6A-CB3D-EFF165F6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0DDA-914A-4855-8786-A6085D36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0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55AEF-50FE-A5A4-60D3-7C97EB5C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E7C275-28C2-ACA3-5693-680550FB2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760DA-CFE0-CA7B-AC0F-038B9635A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3777-9CA0-4DF3-AF13-A25830B1C3F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DC410-089B-8715-733A-41D68D3E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30009-79B7-9A11-FE14-025847FB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0DDA-914A-4855-8786-A6085D36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8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899C0-1B82-53DB-3D10-0150F0501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C44BA-1112-6952-515A-C33F31D41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ED235-45B2-2BB1-2045-98495938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3777-9CA0-4DF3-AF13-A25830B1C3F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C01AE-89BC-7CA2-9D24-4431DD7F5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95E98-C69C-9D07-01D5-EC3F3525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0DDA-914A-4855-8786-A6085D36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4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FD68AF-E693-7E40-8BFD-AA578DB0DC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608" y="454173"/>
            <a:ext cx="11317424" cy="59526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August 15,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0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0FED-6E95-4177-A7EF-CD303B9E611D}" type="datetime4">
              <a:rPr lang="en-US" smtClean="0"/>
              <a:t>August 15,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16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August 15,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3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August 15,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13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91EE-3327-450E-9A63-2B5D30473A4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482F-7634-4832-A4CD-4AF50EC05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72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August 15,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45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August 15,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9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A43A-21EC-A7B3-0A28-3ADC60ED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2F7C-28A1-B000-13B5-E267CB410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8CE56-C8B2-2171-B54A-6C218D8B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3777-9CA0-4DF3-AF13-A25830B1C3F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A9EE3-B477-8D8F-EFA8-05D6D241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036AB-5B82-C7D1-3F7D-231B09E85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0DDA-914A-4855-8786-A6085D36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8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August 15,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91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August 15,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32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August 15,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90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August 15,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7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451296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454659" y="473393"/>
            <a:ext cx="11282682" cy="49538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26262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63211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46116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EECF27-A6B8-894C-A6EE-00D80E7827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FF7E6-38B1-8142-87F5-2B8B4EBA3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550" y="3563939"/>
            <a:ext cx="10117137" cy="667594"/>
          </a:xfrm>
        </p:spPr>
        <p:txBody>
          <a:bodyPr/>
          <a:lstStyle>
            <a:lvl1pPr marL="0" indent="0" algn="ctr">
              <a:buNone/>
              <a:defRPr lang="en-US" sz="4400" b="1" i="0" kern="1200" dirty="0" smtClean="0">
                <a:solidFill>
                  <a:schemeClr val="tx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  <a:lvl2pPr marL="457200" indent="0">
              <a:buNone/>
              <a:defRPr lang="en-US" sz="4400" b="1" i="0" kern="1200" dirty="0" smtClean="0">
                <a:solidFill>
                  <a:schemeClr val="bg2"/>
                </a:solidFill>
                <a:latin typeface="Corbel" panose="020B0503020204020204" pitchFamily="34" charset="0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2E3A38-7C06-B944-982B-213A7E3D3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1100" y="4376738"/>
            <a:ext cx="7289800" cy="773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66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CC7F-71D2-79FF-542A-20757891E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89105-3FBF-FF1D-5992-07A830F06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36C96-7FB7-60B4-1EFE-9C53BDBE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3777-9CA0-4DF3-AF13-A25830B1C3F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D9C27-25AE-733E-7B70-831022C0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76A9C-2CA2-FD8A-6710-DFC2FB2B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0DDA-914A-4855-8786-A6085D36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8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A7951-B0E3-C535-55BA-6C15C095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83D95-FB00-830A-1ED0-9685517A0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53F35-D46F-8D3A-686E-865E91DDC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52AE7-7476-A641-0195-473BB778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3777-9CA0-4DF3-AF13-A25830B1C3F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52C9C-1328-36D0-5CA7-BED5582A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AFFD0-ECCB-5C2F-D777-BBF33A99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0DDA-914A-4855-8786-A6085D36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DE08-F35F-B917-6AFB-517421D0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DD934-E340-F52E-0125-4D09AEEA5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243E3-8F66-F027-5150-21CED816C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420878-DDE6-06DA-79AC-2E033B19E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FF2EF-BF73-E249-82D3-1F10FCEA6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FF5059-159D-C72D-9D1E-E57CE1AD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3777-9CA0-4DF3-AF13-A25830B1C3F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A0D561-9647-544A-CF82-53399714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77E615-67C8-CFF7-212C-934D82B8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0DDA-914A-4855-8786-A6085D36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65AF-6AD1-F207-3E5E-A651CF56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7B719-747A-69EA-1FC7-A4BD1435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3777-9CA0-4DF3-AF13-A25830B1C3F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9BF8B-5832-C506-5DF0-96D6092C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3E952-E0F3-A9E9-7C29-B21D4BB3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0DDA-914A-4855-8786-A6085D36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0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D2F71-9293-BAFB-C20C-A0C25A41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3777-9CA0-4DF3-AF13-A25830B1C3F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83341-5122-A1EB-47F9-C0C11385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43A79-F169-022D-FFF4-E3A257BA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0DDA-914A-4855-8786-A6085D36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106E-EDEE-A320-0E5A-D250FF79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7580D-6D52-FC7E-E933-65FE604EC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FF490-3E7B-954B-97EB-50BA918DE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F672C-E66D-71EB-F8C3-9D51127A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3777-9CA0-4DF3-AF13-A25830B1C3F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2F84C-3D68-2F56-4D7A-E61067FFD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90A60-0645-C015-6969-5E4B795C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0DDA-914A-4855-8786-A6085D36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7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04B5-CC25-21EC-B56D-560CDA15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ECC0D-5421-A61F-E7B6-0C2F4F3F7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51987-4F23-E467-7451-9DD4630FD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58CC4-B845-77A8-96F3-49D22902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3777-9CA0-4DF3-AF13-A25830B1C3F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B814B-45B7-1DA7-5A6B-CFB859333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24565-1993-5BCB-8A0E-AF42CEB0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0DDA-914A-4855-8786-A6085D36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4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26E44-E616-5C0F-C1AE-4466F0A01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A7088-62BC-DA35-DFBC-91C734B2B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C6872-A0C8-3986-5301-AB9923E85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3777-9CA0-4DF3-AF13-A25830B1C3F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68016-A086-2A2B-5628-B81196FA9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A61F7-D1C7-11C8-F7AA-C6F218CBA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B0DDA-914A-4855-8786-A6085D36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3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August 15, 2023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0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192000" cy="5214323"/>
            <a:chOff x="0" y="0"/>
            <a:chExt cx="4816593" cy="2059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59979"/>
            </a:xfrm>
            <a:custGeom>
              <a:avLst/>
              <a:gdLst/>
              <a:ahLst/>
              <a:cxnLst/>
              <a:rect l="l" t="t" r="r" b="b"/>
              <a:pathLst>
                <a:path w="4816592" h="2059979">
                  <a:moveTo>
                    <a:pt x="0" y="0"/>
                  </a:moveTo>
                  <a:lnTo>
                    <a:pt x="4816592" y="0"/>
                  </a:lnTo>
                  <a:lnTo>
                    <a:pt x="4816592" y="2059979"/>
                  </a:lnTo>
                  <a:lnTo>
                    <a:pt x="0" y="2059979"/>
                  </a:lnTo>
                  <a:close/>
                </a:path>
              </a:pathLst>
            </a:custGeom>
            <a:solidFill>
              <a:srgbClr val="3F95C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8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35590" y="265294"/>
            <a:ext cx="2320820" cy="2030717"/>
            <a:chOff x="0" y="0"/>
            <a:chExt cx="812800" cy="711200"/>
          </a:xfrm>
        </p:grpSpPr>
        <p:sp>
          <p:nvSpPr>
            <p:cNvPr id="6" name="Freeform 6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CA123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800"/>
            </a:p>
          </p:txBody>
        </p:sp>
      </p:grpSp>
      <p:sp>
        <p:nvSpPr>
          <p:cNvPr id="8" name="Freeform 8"/>
          <p:cNvSpPr/>
          <p:nvPr/>
        </p:nvSpPr>
        <p:spPr>
          <a:xfrm>
            <a:off x="5559818" y="745120"/>
            <a:ext cx="1072365" cy="868926"/>
          </a:xfrm>
          <a:custGeom>
            <a:avLst/>
            <a:gdLst/>
            <a:ahLst/>
            <a:cxnLst/>
            <a:rect l="l" t="t" r="r" b="b"/>
            <a:pathLst>
              <a:path w="1608547" h="1303389">
                <a:moveTo>
                  <a:pt x="0" y="0"/>
                </a:moveTo>
                <a:lnTo>
                  <a:pt x="1608548" y="0"/>
                </a:lnTo>
                <a:lnTo>
                  <a:pt x="1608548" y="1303388"/>
                </a:lnTo>
                <a:lnTo>
                  <a:pt x="0" y="13033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57220" y="2543662"/>
            <a:ext cx="7877560" cy="147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2"/>
              </a:lnSpc>
            </a:pPr>
            <a:r>
              <a:rPr lang="en-US" sz="3466" spc="34">
                <a:solidFill>
                  <a:srgbClr val="FFFFFF"/>
                </a:solidFill>
                <a:latin typeface="Calibri (MS) Bold"/>
              </a:rPr>
              <a:t>GETTING TO THE HEART AND MIND OF THE MATTER: </a:t>
            </a:r>
          </a:p>
          <a:p>
            <a:pPr algn="ctr">
              <a:lnSpc>
                <a:spcPts val="3420"/>
              </a:lnSpc>
            </a:pPr>
            <a:endParaRPr lang="en-US" sz="3466" spc="34">
              <a:solidFill>
                <a:srgbClr val="FFFFFF"/>
              </a:solidFill>
              <a:latin typeface="Calibri (MS)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889564" cy="5093832"/>
            <a:chOff x="0" y="0"/>
            <a:chExt cx="478183" cy="27381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78183" cy="2738178"/>
            </a:xfrm>
            <a:custGeom>
              <a:avLst/>
              <a:gdLst/>
              <a:ahLst/>
              <a:cxnLst/>
              <a:rect l="l" t="t" r="r" b="b"/>
              <a:pathLst>
                <a:path w="478183" h="2738178">
                  <a:moveTo>
                    <a:pt x="0" y="0"/>
                  </a:moveTo>
                  <a:lnTo>
                    <a:pt x="478183" y="0"/>
                  </a:lnTo>
                  <a:lnTo>
                    <a:pt x="478183" y="2738178"/>
                  </a:lnTo>
                  <a:lnTo>
                    <a:pt x="0" y="2738178"/>
                  </a:lnTo>
                  <a:close/>
                </a:path>
              </a:pathLst>
            </a:custGeom>
            <a:solidFill>
              <a:srgbClr val="36338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  <a:spcBef>
                  <a:spcPct val="0"/>
                </a:spcBef>
              </a:pPr>
              <a:endParaRPr sz="800"/>
            </a:p>
          </p:txBody>
        </p:sp>
      </p:grpSp>
      <p:grpSp>
        <p:nvGrpSpPr>
          <p:cNvPr id="13" name="Group 13"/>
          <p:cNvGrpSpPr/>
          <p:nvPr/>
        </p:nvGrpSpPr>
        <p:grpSpPr>
          <a:xfrm rot="16200000">
            <a:off x="5778752" y="-1198925"/>
            <a:ext cx="634496" cy="12192000"/>
            <a:chOff x="0" y="0"/>
            <a:chExt cx="341072" cy="65537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41072" cy="6553781"/>
            </a:xfrm>
            <a:custGeom>
              <a:avLst/>
              <a:gdLst/>
              <a:ahLst/>
              <a:cxnLst/>
              <a:rect l="l" t="t" r="r" b="b"/>
              <a:pathLst>
                <a:path w="341072" h="6553781">
                  <a:moveTo>
                    <a:pt x="0" y="0"/>
                  </a:moveTo>
                  <a:lnTo>
                    <a:pt x="341072" y="0"/>
                  </a:lnTo>
                  <a:lnTo>
                    <a:pt x="341072" y="6553781"/>
                  </a:lnTo>
                  <a:lnTo>
                    <a:pt x="0" y="6553781"/>
                  </a:lnTo>
                  <a:close/>
                </a:path>
              </a:pathLst>
            </a:custGeom>
            <a:solidFill>
              <a:srgbClr val="CA123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  <a:spcBef>
                  <a:spcPct val="0"/>
                </a:spcBef>
              </a:pPr>
              <a:endParaRPr sz="80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3190161" y="5214324"/>
            <a:ext cx="2829981" cy="1853007"/>
          </a:xfrm>
          <a:custGeom>
            <a:avLst/>
            <a:gdLst/>
            <a:ahLst/>
            <a:cxnLst/>
            <a:rect l="l" t="t" r="r" b="b"/>
            <a:pathLst>
              <a:path w="4244971" h="2779511">
                <a:moveTo>
                  <a:pt x="0" y="0"/>
                </a:moveTo>
                <a:lnTo>
                  <a:pt x="4244971" y="0"/>
                </a:lnTo>
                <a:lnTo>
                  <a:pt x="4244971" y="2779510"/>
                </a:lnTo>
                <a:lnTo>
                  <a:pt x="0" y="27795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3508" b="-29215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524999" y="5414747"/>
            <a:ext cx="2123701" cy="1514907"/>
          </a:xfrm>
          <a:custGeom>
            <a:avLst/>
            <a:gdLst/>
            <a:ahLst/>
            <a:cxnLst/>
            <a:rect l="l" t="t" r="r" b="b"/>
            <a:pathLst>
              <a:path w="3185552" h="2272360">
                <a:moveTo>
                  <a:pt x="0" y="0"/>
                </a:moveTo>
                <a:lnTo>
                  <a:pt x="3185551" y="0"/>
                </a:lnTo>
                <a:lnTo>
                  <a:pt x="3185551" y="2272360"/>
                </a:lnTo>
                <a:lnTo>
                  <a:pt x="0" y="22723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827923" y="3716332"/>
            <a:ext cx="4536155" cy="563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"/>
              </a:lnSpc>
            </a:pPr>
            <a:r>
              <a:rPr lang="en-US" sz="1399" spc="43">
                <a:solidFill>
                  <a:srgbClr val="FFFFFF"/>
                </a:solidFill>
                <a:latin typeface="Calibri (MS)"/>
              </a:rPr>
              <a:t>A Toolkit to Build Confidence as a </a:t>
            </a:r>
          </a:p>
          <a:p>
            <a:pPr algn="ctr">
              <a:lnSpc>
                <a:spcPts val="1595"/>
              </a:lnSpc>
            </a:pPr>
            <a:r>
              <a:rPr lang="en-US" sz="1399" spc="43">
                <a:solidFill>
                  <a:srgbClr val="FFFFFF"/>
                </a:solidFill>
                <a:latin typeface="Calibri (MS)"/>
              </a:rPr>
              <a:t>Trusted Messenger of Health Information</a:t>
            </a:r>
          </a:p>
          <a:p>
            <a:pPr algn="ctr">
              <a:lnSpc>
                <a:spcPts val="1139"/>
              </a:lnSpc>
            </a:pPr>
            <a:endParaRPr lang="en-US" sz="1399" spc="43">
              <a:solidFill>
                <a:srgbClr val="FFFFFF"/>
              </a:solidFill>
              <a:latin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267918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 descr="Solo journey">
            <a:extLst>
              <a:ext uri="{FF2B5EF4-FFF2-40B4-BE49-F238E27FC236}">
                <a16:creationId xmlns:a16="http://schemas.microsoft.com/office/drawing/2014/main" id="{D29D375C-21F0-BE94-0BB0-AC7E6CBA0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85" r="27353"/>
          <a:stretch/>
        </p:blipFill>
        <p:spPr>
          <a:xfrm>
            <a:off x="3704110" y="10"/>
            <a:ext cx="3334028" cy="6857990"/>
          </a:xfrm>
          <a:custGeom>
            <a:avLst/>
            <a:gdLst/>
            <a:ahLst/>
            <a:cxnLst/>
            <a:rect l="l" t="t" r="r" b="b"/>
            <a:pathLst>
              <a:path w="3334028" h="6858000">
                <a:moveTo>
                  <a:pt x="500842" y="0"/>
                </a:moveTo>
                <a:lnTo>
                  <a:pt x="2659182" y="0"/>
                </a:lnTo>
                <a:lnTo>
                  <a:pt x="2757468" y="220250"/>
                </a:lnTo>
                <a:cubicBezTo>
                  <a:pt x="3081351" y="995532"/>
                  <a:pt x="3278606" y="1835013"/>
                  <a:pt x="3323957" y="2713863"/>
                </a:cubicBezTo>
                <a:lnTo>
                  <a:pt x="3334028" y="3105106"/>
                </a:lnTo>
                <a:lnTo>
                  <a:pt x="3334028" y="3105196"/>
                </a:lnTo>
                <a:lnTo>
                  <a:pt x="3323957" y="3496440"/>
                </a:lnTo>
                <a:cubicBezTo>
                  <a:pt x="3261260" y="4711439"/>
                  <a:pt x="2908232" y="5851195"/>
                  <a:pt x="2331664" y="6850096"/>
                </a:cubicBezTo>
                <a:lnTo>
                  <a:pt x="2326857" y="6858000"/>
                </a:lnTo>
                <a:lnTo>
                  <a:pt x="0" y="6858000"/>
                </a:lnTo>
                <a:lnTo>
                  <a:pt x="106270" y="6738188"/>
                </a:lnTo>
                <a:cubicBezTo>
                  <a:pt x="940576" y="5750906"/>
                  <a:pt x="1441755" y="4485187"/>
                  <a:pt x="1441755" y="3105151"/>
                </a:cubicBezTo>
                <a:cubicBezTo>
                  <a:pt x="1441755" y="2020836"/>
                  <a:pt x="1132354" y="1007095"/>
                  <a:pt x="595066" y="143535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80447F-FE01-AC46-9AB7-0FDF676DE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47699"/>
            <a:ext cx="4693919" cy="506571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Assessing Readiness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(p. 37)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DD3678F1-E9C5-424E-AF3B-69EF7C220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974" y="0"/>
            <a:ext cx="4492626" cy="6522720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Helps to engage a person in a conversation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Facilitates evoking of person’s reasons for change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Supports collaborative conversation about person’s goals, past successes, and strategies to overcome barriers to change.</a:t>
            </a:r>
          </a:p>
        </p:txBody>
      </p:sp>
    </p:spTree>
    <p:extLst>
      <p:ext uri="{BB962C8B-B14F-4D97-AF65-F5344CB8AC3E}">
        <p14:creationId xmlns:p14="http://schemas.microsoft.com/office/powerpoint/2010/main" val="159209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 descr="Solo journey">
            <a:extLst>
              <a:ext uri="{FF2B5EF4-FFF2-40B4-BE49-F238E27FC236}">
                <a16:creationId xmlns:a16="http://schemas.microsoft.com/office/drawing/2014/main" id="{D29D375C-21F0-BE94-0BB0-AC7E6CBA0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85" r="27353"/>
          <a:stretch/>
        </p:blipFill>
        <p:spPr>
          <a:xfrm>
            <a:off x="3704110" y="10"/>
            <a:ext cx="3334028" cy="6857990"/>
          </a:xfrm>
          <a:custGeom>
            <a:avLst/>
            <a:gdLst/>
            <a:ahLst/>
            <a:cxnLst/>
            <a:rect l="l" t="t" r="r" b="b"/>
            <a:pathLst>
              <a:path w="3334028" h="6858000">
                <a:moveTo>
                  <a:pt x="500842" y="0"/>
                </a:moveTo>
                <a:lnTo>
                  <a:pt x="2659182" y="0"/>
                </a:lnTo>
                <a:lnTo>
                  <a:pt x="2757468" y="220250"/>
                </a:lnTo>
                <a:cubicBezTo>
                  <a:pt x="3081351" y="995532"/>
                  <a:pt x="3278606" y="1835013"/>
                  <a:pt x="3323957" y="2713863"/>
                </a:cubicBezTo>
                <a:lnTo>
                  <a:pt x="3334028" y="3105106"/>
                </a:lnTo>
                <a:lnTo>
                  <a:pt x="3334028" y="3105196"/>
                </a:lnTo>
                <a:lnTo>
                  <a:pt x="3323957" y="3496440"/>
                </a:lnTo>
                <a:cubicBezTo>
                  <a:pt x="3261260" y="4711439"/>
                  <a:pt x="2908232" y="5851195"/>
                  <a:pt x="2331664" y="6850096"/>
                </a:cubicBezTo>
                <a:lnTo>
                  <a:pt x="2326857" y="6858000"/>
                </a:lnTo>
                <a:lnTo>
                  <a:pt x="0" y="6858000"/>
                </a:lnTo>
                <a:lnTo>
                  <a:pt x="106270" y="6738188"/>
                </a:lnTo>
                <a:cubicBezTo>
                  <a:pt x="940576" y="5750906"/>
                  <a:pt x="1441755" y="4485187"/>
                  <a:pt x="1441755" y="3105151"/>
                </a:cubicBezTo>
                <a:cubicBezTo>
                  <a:pt x="1441755" y="2020836"/>
                  <a:pt x="1132354" y="1007095"/>
                  <a:pt x="595066" y="143535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80447F-FE01-AC46-9AB7-0FDF676DE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47699"/>
            <a:ext cx="4693919" cy="506571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Assessing Readiness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(p. 37)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DD3678F1-E9C5-424E-AF3B-69EF7C220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974" y="0"/>
            <a:ext cx="4492626" cy="6522720"/>
          </a:xfrm>
        </p:spPr>
        <p:txBody>
          <a:bodyPr anchor="ctr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the person on a scale 1-10 (1=not ready; 10=ready), how ready they are [insert your topic of conversation]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the person why they are as high as this number and not lower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the person what would help them to become a little more ready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Summarize and highlight change talk</a:t>
            </a:r>
          </a:p>
        </p:txBody>
      </p:sp>
    </p:spTree>
    <p:extLst>
      <p:ext uri="{BB962C8B-B14F-4D97-AF65-F5344CB8AC3E}">
        <p14:creationId xmlns:p14="http://schemas.microsoft.com/office/powerpoint/2010/main" val="395180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8AA8-F64A-B646-A622-A9472524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What Did We Cover?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5487B-AFFC-5149-B8B1-3DF116950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40292"/>
            <a:ext cx="5181600" cy="2177415"/>
          </a:xfrm>
        </p:spPr>
        <p:txBody>
          <a:bodyPr>
            <a:normAutofit/>
          </a:bodyPr>
          <a:lstStyle/>
          <a:p>
            <a:r>
              <a:rPr lang="en-US" sz="4400" dirty="0"/>
              <a:t>MI Strategies</a:t>
            </a:r>
          </a:p>
          <a:p>
            <a:pPr lvl="1"/>
            <a:r>
              <a:rPr lang="en-US" sz="4000" dirty="0"/>
              <a:t>Ask-Offer-Ask</a:t>
            </a:r>
          </a:p>
          <a:p>
            <a:pPr lvl="1"/>
            <a:r>
              <a:rPr lang="en-US" sz="4000" dirty="0"/>
              <a:t>Assess Readiness</a:t>
            </a:r>
          </a:p>
        </p:txBody>
      </p:sp>
      <p:pic>
        <p:nvPicPr>
          <p:cNvPr id="5" name="Picture 4" descr="Rustic arrow sign">
            <a:extLst>
              <a:ext uri="{FF2B5EF4-FFF2-40B4-BE49-F238E27FC236}">
                <a16:creationId xmlns:a16="http://schemas.microsoft.com/office/drawing/2014/main" id="{C80A30C0-C2E1-4E4E-976B-E1FC83F4C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r="34682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037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639D9D-FC4C-E940-8B08-FA7259CCD8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37C459-A85D-6E48-B72C-5D3F5CCA29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05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851823-471B-3F48-8195-59848A967A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545" r="2319" b="2320"/>
          <a:stretch/>
        </p:blipFill>
        <p:spPr>
          <a:xfrm>
            <a:off x="0" y="-178676"/>
            <a:ext cx="12192000" cy="7036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B70816-7DB1-9944-9BBB-77B9182A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068" y="2262857"/>
            <a:ext cx="2013269" cy="19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5A29E2-3B53-7D2F-F253-E8E40AAE93A5}"/>
              </a:ext>
            </a:extLst>
          </p:cNvPr>
          <p:cNvGrpSpPr/>
          <p:nvPr/>
        </p:nvGrpSpPr>
        <p:grpSpPr>
          <a:xfrm>
            <a:off x="915542" y="719666"/>
            <a:ext cx="9621820" cy="5418667"/>
            <a:chOff x="2007707" y="719666"/>
            <a:chExt cx="8152293" cy="5418667"/>
          </a:xfrm>
        </p:grpSpPr>
        <p:graphicFrame>
          <p:nvGraphicFramePr>
            <p:cNvPr id="29" name="Diagram 28">
              <a:extLst>
                <a:ext uri="{FF2B5EF4-FFF2-40B4-BE49-F238E27FC236}">
                  <a16:creationId xmlns:a16="http://schemas.microsoft.com/office/drawing/2014/main" id="{FAB34857-A8C5-8C04-6C07-7FC4F7B554C8}"/>
                </a:ext>
              </a:extLst>
            </p:cNvPr>
            <p:cNvGraphicFramePr/>
            <p:nvPr/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EDB958D-840A-7A7F-B8F2-53A8E31FEBE0}"/>
                </a:ext>
              </a:extLst>
            </p:cNvPr>
            <p:cNvSpPr txBox="1"/>
            <p:nvPr/>
          </p:nvSpPr>
          <p:spPr>
            <a:xfrm>
              <a:off x="2007707" y="1451545"/>
              <a:ext cx="1355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Motivational Interviewing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5" name="Picture 2">
            <a:extLst>
              <a:ext uri="{FF2B5EF4-FFF2-40B4-BE49-F238E27FC236}">
                <a16:creationId xmlns:a16="http://schemas.microsoft.com/office/drawing/2014/main" id="{05197F21-E74B-0E63-7481-DCB2F06FE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660" y="5474398"/>
            <a:ext cx="1556285" cy="111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27DA3D9-BB56-0941-5B78-3D6836F111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6002" y="5866403"/>
            <a:ext cx="3450064" cy="6813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57FE1C-A57C-F7D0-EADC-6082BD8F8F4B}"/>
              </a:ext>
            </a:extLst>
          </p:cNvPr>
          <p:cNvSpPr txBox="1"/>
          <p:nvPr/>
        </p:nvSpPr>
        <p:spPr>
          <a:xfrm>
            <a:off x="1246935" y="2986972"/>
            <a:ext cx="1796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</a:t>
            </a:r>
            <a:endParaRPr lang="en-US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B5893-C18A-7A74-0EFB-618FF58445F7}"/>
              </a:ext>
            </a:extLst>
          </p:cNvPr>
          <p:cNvSpPr txBox="1"/>
          <p:nvPr/>
        </p:nvSpPr>
        <p:spPr>
          <a:xfrm>
            <a:off x="816988" y="4685763"/>
            <a:ext cx="179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E11E1-2F36-ADBB-E08F-5958CB583F11}"/>
              </a:ext>
            </a:extLst>
          </p:cNvPr>
          <p:cNvSpPr txBox="1"/>
          <p:nvPr/>
        </p:nvSpPr>
        <p:spPr>
          <a:xfrm>
            <a:off x="435583" y="105654"/>
            <a:ext cx="1145999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A60F2D"/>
                </a:solidFill>
                <a:latin typeface="Calibri"/>
                <a:ea typeface="Calibri" panose="020F0502020204030204" pitchFamily="34" charset="0"/>
                <a:cs typeface="Calibri"/>
              </a:rPr>
              <a:t>Toolkit Workshops &amp; Learning Modules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A60F2D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403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C76A14-9694-BB4C-8FDB-CF3FB28D8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133" y="2794570"/>
            <a:ext cx="11751734" cy="30593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Corbel"/>
              </a:rPr>
              <a:t>Module 2: </a:t>
            </a:r>
          </a:p>
          <a:p>
            <a:r>
              <a:rPr lang="en-US" sz="5400" dirty="0">
                <a:solidFill>
                  <a:schemeClr val="tx1"/>
                </a:solidFill>
                <a:latin typeface="Corbel"/>
              </a:rPr>
              <a:t>Motivational Interviewing Strategies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00227-E3A4-464A-8C5A-31A344B33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73"/>
          <a:stretch/>
        </p:blipFill>
        <p:spPr>
          <a:xfrm>
            <a:off x="5216969" y="1004040"/>
            <a:ext cx="1758062" cy="115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6"/>
    </mc:Choice>
    <mc:Fallback xmlns="">
      <p:transition spd="slow" advTm="685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8AA8-F64A-B646-A622-A9472524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5487B-AFFC-5149-B8B1-3DF116950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32906"/>
            <a:ext cx="5334000" cy="2136775"/>
          </a:xfrm>
        </p:spPr>
        <p:txBody>
          <a:bodyPr>
            <a:normAutofit/>
          </a:bodyPr>
          <a:lstStyle/>
          <a:p>
            <a:r>
              <a:rPr lang="en-US" sz="4400" dirty="0"/>
              <a:t>MI Strategies</a:t>
            </a:r>
          </a:p>
          <a:p>
            <a:pPr lvl="1"/>
            <a:r>
              <a:rPr lang="en-US" sz="4000" dirty="0"/>
              <a:t>Ask-Offer-Ask</a:t>
            </a:r>
          </a:p>
          <a:p>
            <a:pPr lvl="1"/>
            <a:r>
              <a:rPr lang="en-US" sz="4000" dirty="0"/>
              <a:t>Assess Readiness</a:t>
            </a:r>
          </a:p>
        </p:txBody>
      </p:sp>
      <p:pic>
        <p:nvPicPr>
          <p:cNvPr id="5" name="Picture 4" descr="Rustic arrow sign">
            <a:extLst>
              <a:ext uri="{FF2B5EF4-FFF2-40B4-BE49-F238E27FC236}">
                <a16:creationId xmlns:a16="http://schemas.microsoft.com/office/drawing/2014/main" id="{C80A30C0-C2E1-4E4E-976B-E1FC83F4C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r="34682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516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0447F-FE01-AC46-9AB7-0FDF676DE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MI Strategies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86DF0F-8249-8187-468C-19BAE1BA7A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95854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912A8A-D1FB-5C49-8DE4-71C1AB9A89D1}"/>
              </a:ext>
            </a:extLst>
          </p:cNvPr>
          <p:cNvSpPr txBox="1"/>
          <p:nvPr/>
        </p:nvSpPr>
        <p:spPr>
          <a:xfrm>
            <a:off x="252984" y="6339840"/>
            <a:ext cx="352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Miller &amp; Rollnick, 2013</a:t>
            </a:r>
          </a:p>
        </p:txBody>
      </p:sp>
    </p:spTree>
    <p:extLst>
      <p:ext uri="{BB962C8B-B14F-4D97-AF65-F5344CB8AC3E}">
        <p14:creationId xmlns:p14="http://schemas.microsoft.com/office/powerpoint/2010/main" val="348242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0447F-FE01-AC46-9AB7-0FDF676DE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152401"/>
            <a:ext cx="7348707" cy="77723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Ask-Offer-Ask (p. 34)</a:t>
            </a:r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77626FFF-2045-0804-8530-71D06BE031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4" r="34746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678F1-E9C5-424E-AF3B-69EF7C220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082041"/>
            <a:ext cx="7348706" cy="562355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the person what they already know about the topic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Reflect and affirm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Ask for permission to share more information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yes,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piece of information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what the person thinks about this information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2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0447F-FE01-AC46-9AB7-0FDF676DE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152401"/>
            <a:ext cx="7348707" cy="77723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Ask-Offer-Ask (p. 34)</a:t>
            </a:r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77626FFF-2045-0804-8530-71D06BE031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4" r="34746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678F1-E9C5-424E-AF3B-69EF7C220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082041"/>
            <a:ext cx="7348706" cy="562355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Demonstration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Keep track of effective questions and reflections. </a:t>
            </a:r>
          </a:p>
        </p:txBody>
      </p:sp>
    </p:spTree>
    <p:extLst>
      <p:ext uri="{BB962C8B-B14F-4D97-AF65-F5344CB8AC3E}">
        <p14:creationId xmlns:p14="http://schemas.microsoft.com/office/powerpoint/2010/main" val="149741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0447F-FE01-AC46-9AB7-0FDF676DE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152401"/>
            <a:ext cx="7348707" cy="77723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Ask-Offer-Ask (p. 34)</a:t>
            </a:r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77626FFF-2045-0804-8530-71D06BE031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4" r="34746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678F1-E9C5-424E-AF3B-69EF7C220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082041"/>
            <a:ext cx="7348706" cy="5623557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Reflective exercise: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change talk did you hear?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did Anya respond to the change talk?</a:t>
            </a:r>
          </a:p>
        </p:txBody>
      </p:sp>
    </p:spTree>
    <p:extLst>
      <p:ext uri="{BB962C8B-B14F-4D97-AF65-F5344CB8AC3E}">
        <p14:creationId xmlns:p14="http://schemas.microsoft.com/office/powerpoint/2010/main" val="97437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0447F-FE01-AC46-9AB7-0FDF676DE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MI Strategies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86DF0F-8249-8187-468C-19BAE1BA7A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912A8A-D1FB-5C49-8DE4-71C1AB9A89D1}"/>
              </a:ext>
            </a:extLst>
          </p:cNvPr>
          <p:cNvSpPr txBox="1"/>
          <p:nvPr/>
        </p:nvSpPr>
        <p:spPr>
          <a:xfrm>
            <a:off x="252984" y="6339840"/>
            <a:ext cx="352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Miller &amp; Rollnick, 2013</a:t>
            </a:r>
          </a:p>
        </p:txBody>
      </p:sp>
    </p:spTree>
    <p:extLst>
      <p:ext uri="{BB962C8B-B14F-4D97-AF65-F5344CB8AC3E}">
        <p14:creationId xmlns:p14="http://schemas.microsoft.com/office/powerpoint/2010/main" val="2737890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SUThemeLight">
  <a:themeElements>
    <a:clrScheme name="WSU Color">
      <a:dk1>
        <a:sysClr val="windowText" lastClr="000000"/>
      </a:dk1>
      <a:lt1>
        <a:sysClr val="window" lastClr="FFFFFF"/>
      </a:lt1>
      <a:dk2>
        <a:srgbClr val="4D4D4D"/>
      </a:dk2>
      <a:lt2>
        <a:srgbClr val="E7E6E6"/>
      </a:lt2>
      <a:accent1>
        <a:srgbClr val="A60F2D"/>
      </a:accent1>
      <a:accent2>
        <a:srgbClr val="4D4D4D"/>
      </a:accent2>
      <a:accent3>
        <a:srgbClr val="949494"/>
      </a:accent3>
      <a:accent4>
        <a:srgbClr val="EE496A"/>
      </a:accent4>
      <a:accent5>
        <a:srgbClr val="4D4D4D"/>
      </a:accent5>
      <a:accent6>
        <a:srgbClr val="AEABAB"/>
      </a:accent6>
      <a:hlink>
        <a:srgbClr val="A60F2D"/>
      </a:hlink>
      <a:folHlink>
        <a:srgbClr val="4D4D4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UThemeLight" id="{05C898E0-3786-4A5B-B5B3-EBE074803E84}" vid="{62971658-B53D-4050-84B7-51C669F6E0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16879</TotalTime>
  <Words>369</Words>
  <Application>Microsoft Office PowerPoint</Application>
  <PresentationFormat>Widescreen</PresentationFormat>
  <Paragraphs>77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WSUThemeLight</vt:lpstr>
      <vt:lpstr>PowerPoint Presentation</vt:lpstr>
      <vt:lpstr>PowerPoint Presentation</vt:lpstr>
      <vt:lpstr>PowerPoint Presentation</vt:lpstr>
      <vt:lpstr>Agenda</vt:lpstr>
      <vt:lpstr>MI Strategies</vt:lpstr>
      <vt:lpstr>Ask-Offer-Ask (p. 34)</vt:lpstr>
      <vt:lpstr>Ask-Offer-Ask (p. 34)</vt:lpstr>
      <vt:lpstr>Ask-Offer-Ask (p. 34)</vt:lpstr>
      <vt:lpstr>MI Strategies</vt:lpstr>
      <vt:lpstr>Assessing Readiness  (p. 37)</vt:lpstr>
      <vt:lpstr>Assessing Readiness  (p. 37)</vt:lpstr>
      <vt:lpstr>What Did We Cover?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Zena Marie</dc:creator>
  <cp:lastModifiedBy>Anya Sheftel</cp:lastModifiedBy>
  <cp:revision>796</cp:revision>
  <dcterms:created xsi:type="dcterms:W3CDTF">2023-02-20T22:30:04Z</dcterms:created>
  <dcterms:modified xsi:type="dcterms:W3CDTF">2023-08-15T23:10:43Z</dcterms:modified>
</cp:coreProperties>
</file>