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15"/>
  </p:notesMasterIdLst>
  <p:sldIdLst>
    <p:sldId id="1056" r:id="rId3"/>
    <p:sldId id="1057" r:id="rId4"/>
    <p:sldId id="1058" r:id="rId5"/>
    <p:sldId id="1059" r:id="rId6"/>
    <p:sldId id="1065" r:id="rId7"/>
    <p:sldId id="1061" r:id="rId8"/>
    <p:sldId id="1064" r:id="rId9"/>
    <p:sldId id="1062" r:id="rId10"/>
    <p:sldId id="1063" r:id="rId11"/>
    <p:sldId id="348" r:id="rId12"/>
    <p:sldId id="1067" r:id="rId13"/>
    <p:sldId id="10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051B"/>
    <a:srgbClr val="AA0320"/>
    <a:srgbClr val="C00024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 autoAdjust="0"/>
    <p:restoredTop sz="52177" autoAdjust="0"/>
  </p:normalViewPr>
  <p:slideViewPr>
    <p:cSldViewPr snapToGrid="0">
      <p:cViewPr varScale="1">
        <p:scale>
          <a:sx n="63" d="100"/>
          <a:sy n="63" d="100"/>
        </p:scale>
        <p:origin x="3384" y="17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9C538-9054-4A2D-97FB-C04A1D16A2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E23134-1697-49EB-8188-70529FC32D6B}">
      <dgm:prSet phldrT="[Text]"/>
      <dgm:spPr/>
      <dgm:t>
        <a:bodyPr/>
        <a:lstStyle/>
        <a:p>
          <a:r>
            <a:rPr lang="en-US" dirty="0">
              <a:latin typeface="Calibri"/>
              <a:ea typeface="Calibri"/>
              <a:cs typeface="Calibri"/>
            </a:rPr>
            <a:t>What is motivational interviewing</a:t>
          </a:r>
        </a:p>
        <a:p>
          <a:pPr rtl="0"/>
          <a:r>
            <a:rPr lang="en-US" dirty="0">
              <a:latin typeface="Calibri"/>
              <a:ea typeface="Calibri"/>
              <a:cs typeface="Calibri"/>
            </a:rPr>
            <a:t>Motivational intervewing strategies</a:t>
          </a:r>
        </a:p>
        <a:p>
          <a:pPr rtl="0"/>
          <a:r>
            <a:rPr lang="en-US" dirty="0">
              <a:latin typeface="Calibri"/>
              <a:ea typeface="Calibri"/>
              <a:cs typeface="Calibri"/>
            </a:rPr>
            <a:t>Motivational interviewing in group settings</a:t>
          </a:r>
        </a:p>
      </dgm:t>
    </dgm:pt>
    <dgm:pt modelId="{2E0846D7-AA9F-402A-85AC-C54E6C2FE10A}" type="parTrans" cxnId="{8AC3AA37-A58D-4D3A-A3EC-1D4C88465DE2}">
      <dgm:prSet/>
      <dgm:spPr/>
      <dgm:t>
        <a:bodyPr/>
        <a:lstStyle/>
        <a:p>
          <a:endParaRPr lang="en-US"/>
        </a:p>
      </dgm:t>
    </dgm:pt>
    <dgm:pt modelId="{D3360C3D-0162-4785-B3C8-6DF6F6836E88}" type="sibTrans" cxnId="{8AC3AA37-A58D-4D3A-A3EC-1D4C88465DE2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41949A1E-6470-4BEC-A491-E929A02B8B80}">
      <dgm:prSet phldrT="[Text]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What is science media literacy and why it matters</a:t>
          </a:r>
        </a:p>
        <a:p>
          <a:r>
            <a:rPr lang="en-US" dirty="0">
              <a:latin typeface="Calibri"/>
              <a:ea typeface="Calibri"/>
              <a:cs typeface="Calibri"/>
            </a:rPr>
            <a:t>The science behind science media literacy</a:t>
          </a:r>
        </a:p>
        <a:p>
          <a:pPr rtl="0"/>
          <a:r>
            <a:rPr lang="en-US" dirty="0">
              <a:latin typeface="Calibri"/>
              <a:ea typeface="Calibri"/>
              <a:cs typeface="Calibri"/>
            </a:rPr>
            <a:t>Applying the science media literacy infographic to real-world scenarios  </a:t>
          </a:r>
        </a:p>
      </dgm:t>
    </dgm:pt>
    <dgm:pt modelId="{BA60DF3F-8420-43EF-BA33-533C07616AC6}" type="parTrans" cxnId="{E7F3A4E8-C992-4338-B282-E4834792F177}">
      <dgm:prSet/>
      <dgm:spPr/>
      <dgm:t>
        <a:bodyPr/>
        <a:lstStyle/>
        <a:p>
          <a:endParaRPr lang="en-US"/>
        </a:p>
      </dgm:t>
    </dgm:pt>
    <dgm:pt modelId="{D3EDAB28-7325-4498-B621-895A1025196E}" type="sibTrans" cxnId="{E7F3A4E8-C992-4338-B282-E4834792F177}">
      <dgm:prSet/>
      <dgm:spPr/>
      <dgm:t>
        <a:bodyPr/>
        <a:lstStyle/>
        <a:p>
          <a:endParaRPr lang="en-US"/>
        </a:p>
      </dgm:t>
    </dgm:pt>
    <dgm:pt modelId="{C96F169F-43A0-4127-A04C-E3F22FA4D985}">
      <dgm:prSet phldrT="[Text]"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Introduction to neuromarketing:  A tool for effective health communication</a:t>
          </a:r>
        </a:p>
        <a:p>
          <a:pPr rtl="0"/>
          <a:r>
            <a:rPr lang="en-US" dirty="0">
              <a:latin typeface="Calibri"/>
              <a:ea typeface="Calibri"/>
              <a:cs typeface="Calibri"/>
            </a:rPr>
            <a:t>Applied neuromarketing:  Understanding the human brain</a:t>
          </a:r>
        </a:p>
        <a:p>
          <a:pPr rtl="0"/>
          <a:r>
            <a:rPr lang="en-US" dirty="0">
              <a:latin typeface="Calibri"/>
              <a:ea typeface="Calibri"/>
              <a:cs typeface="Calibri"/>
            </a:rPr>
            <a:t>Applied neuromarketing:  Producing brain-friendly health communication</a:t>
          </a:r>
        </a:p>
      </dgm:t>
    </dgm:pt>
    <dgm:pt modelId="{1F21FA57-554C-4FD6-B5AD-87DB4B5B08BB}" type="parTrans" cxnId="{63C280AE-8A4F-47E7-A3A4-57AA3AF00138}">
      <dgm:prSet/>
      <dgm:spPr/>
      <dgm:t>
        <a:bodyPr/>
        <a:lstStyle/>
        <a:p>
          <a:endParaRPr lang="en-US"/>
        </a:p>
      </dgm:t>
    </dgm:pt>
    <dgm:pt modelId="{352E54D3-360D-4329-B230-7E95C3744C4D}" type="sibTrans" cxnId="{63C280AE-8A4F-47E7-A3A4-57AA3AF00138}">
      <dgm:prSet/>
      <dgm:spPr/>
      <dgm:t>
        <a:bodyPr/>
        <a:lstStyle/>
        <a:p>
          <a:endParaRPr lang="en-US"/>
        </a:p>
      </dgm:t>
    </dgm:pt>
    <dgm:pt modelId="{C706A106-3595-40F2-825C-C790BE5A4EA6}" type="pres">
      <dgm:prSet presAssocID="{2A09C538-9054-4A2D-97FB-C04A1D16A2FE}" presName="Name0" presStyleCnt="0">
        <dgm:presLayoutVars>
          <dgm:chMax val="7"/>
          <dgm:chPref val="7"/>
          <dgm:dir/>
        </dgm:presLayoutVars>
      </dgm:prSet>
      <dgm:spPr/>
    </dgm:pt>
    <dgm:pt modelId="{876B1AFE-184F-4A56-BA71-30B2EF815609}" type="pres">
      <dgm:prSet presAssocID="{2A09C538-9054-4A2D-97FB-C04A1D16A2FE}" presName="Name1" presStyleCnt="0"/>
      <dgm:spPr/>
    </dgm:pt>
    <dgm:pt modelId="{D0BC83B3-DEF7-4C72-BABC-40DF3EDAFC29}" type="pres">
      <dgm:prSet presAssocID="{2A09C538-9054-4A2D-97FB-C04A1D16A2FE}" presName="cycle" presStyleCnt="0"/>
      <dgm:spPr/>
    </dgm:pt>
    <dgm:pt modelId="{4A73D66D-188F-4667-9FF9-5F1C19CAF271}" type="pres">
      <dgm:prSet presAssocID="{2A09C538-9054-4A2D-97FB-C04A1D16A2FE}" presName="srcNode" presStyleLbl="node1" presStyleIdx="0" presStyleCnt="3"/>
      <dgm:spPr/>
    </dgm:pt>
    <dgm:pt modelId="{8455D02D-44D5-4BCF-B24C-8BA7E0A171F1}" type="pres">
      <dgm:prSet presAssocID="{2A09C538-9054-4A2D-97FB-C04A1D16A2FE}" presName="conn" presStyleLbl="parChTrans1D2" presStyleIdx="0" presStyleCnt="1"/>
      <dgm:spPr/>
    </dgm:pt>
    <dgm:pt modelId="{154B07DA-600C-4793-AAB0-DE7220A4DB55}" type="pres">
      <dgm:prSet presAssocID="{2A09C538-9054-4A2D-97FB-C04A1D16A2FE}" presName="extraNode" presStyleLbl="node1" presStyleIdx="0" presStyleCnt="3"/>
      <dgm:spPr/>
    </dgm:pt>
    <dgm:pt modelId="{2554B519-EBBA-47A7-8304-3BB91D19A3DB}" type="pres">
      <dgm:prSet presAssocID="{2A09C538-9054-4A2D-97FB-C04A1D16A2FE}" presName="dstNode" presStyleLbl="node1" presStyleIdx="0" presStyleCnt="3"/>
      <dgm:spPr/>
    </dgm:pt>
    <dgm:pt modelId="{192581EB-519E-40FC-A360-EEBDAFC8208A}" type="pres">
      <dgm:prSet presAssocID="{D7E23134-1697-49EB-8188-70529FC32D6B}" presName="text_1" presStyleLbl="node1" presStyleIdx="0" presStyleCnt="3">
        <dgm:presLayoutVars>
          <dgm:bulletEnabled val="1"/>
        </dgm:presLayoutVars>
      </dgm:prSet>
      <dgm:spPr/>
    </dgm:pt>
    <dgm:pt modelId="{3BFF5C70-E2CB-45FC-8C2A-CA2F72FD6254}" type="pres">
      <dgm:prSet presAssocID="{D7E23134-1697-49EB-8188-70529FC32D6B}" presName="accent_1" presStyleCnt="0"/>
      <dgm:spPr/>
    </dgm:pt>
    <dgm:pt modelId="{9ADAA9D9-DA76-4DE6-90B8-F2E066F1BD87}" type="pres">
      <dgm:prSet presAssocID="{D7E23134-1697-49EB-8188-70529FC32D6B}" presName="accentRepeatNode" presStyleLbl="solidFgAcc1" presStyleIdx="0" presStyleCnt="3"/>
      <dgm:spPr/>
    </dgm:pt>
    <dgm:pt modelId="{F7497844-3753-4114-89BC-3EFB52856FC0}" type="pres">
      <dgm:prSet presAssocID="{41949A1E-6470-4BEC-A491-E929A02B8B80}" presName="text_2" presStyleLbl="node1" presStyleIdx="1" presStyleCnt="3" custScaleY="110018">
        <dgm:presLayoutVars>
          <dgm:bulletEnabled val="1"/>
        </dgm:presLayoutVars>
      </dgm:prSet>
      <dgm:spPr/>
    </dgm:pt>
    <dgm:pt modelId="{8B572072-BA5D-41DD-9A04-86DC81B8990F}" type="pres">
      <dgm:prSet presAssocID="{41949A1E-6470-4BEC-A491-E929A02B8B80}" presName="accent_2" presStyleCnt="0"/>
      <dgm:spPr/>
    </dgm:pt>
    <dgm:pt modelId="{1F53F413-E9BF-4721-A663-C948B4A96F16}" type="pres">
      <dgm:prSet presAssocID="{41949A1E-6470-4BEC-A491-E929A02B8B80}" presName="accentRepeatNode" presStyleLbl="solidFgAcc1" presStyleIdx="1" presStyleCnt="3"/>
      <dgm:spPr/>
    </dgm:pt>
    <dgm:pt modelId="{DEA44D13-BD60-41C3-9983-79C907495C92}" type="pres">
      <dgm:prSet presAssocID="{C96F169F-43A0-4127-A04C-E3F22FA4D985}" presName="text_3" presStyleLbl="node1" presStyleIdx="2" presStyleCnt="3">
        <dgm:presLayoutVars>
          <dgm:bulletEnabled val="1"/>
        </dgm:presLayoutVars>
      </dgm:prSet>
      <dgm:spPr/>
    </dgm:pt>
    <dgm:pt modelId="{9FD0987F-9ED0-477F-94D6-55A04DE5C8C9}" type="pres">
      <dgm:prSet presAssocID="{C96F169F-43A0-4127-A04C-E3F22FA4D985}" presName="accent_3" presStyleCnt="0"/>
      <dgm:spPr/>
    </dgm:pt>
    <dgm:pt modelId="{047D40AA-D04D-4C93-8215-E106DB003CE3}" type="pres">
      <dgm:prSet presAssocID="{C96F169F-43A0-4127-A04C-E3F22FA4D985}" presName="accentRepeatNode" presStyleLbl="solidFgAcc1" presStyleIdx="2" presStyleCnt="3"/>
      <dgm:spPr/>
    </dgm:pt>
  </dgm:ptLst>
  <dgm:cxnLst>
    <dgm:cxn modelId="{7CE8560B-E288-4016-A735-65FEB9ECF91B}" type="presOf" srcId="{D3360C3D-0162-4785-B3C8-6DF6F6836E88}" destId="{8455D02D-44D5-4BCF-B24C-8BA7E0A171F1}" srcOrd="0" destOrd="0" presId="urn:microsoft.com/office/officeart/2008/layout/VerticalCurvedList"/>
    <dgm:cxn modelId="{FDA2390F-F90A-4E5F-A080-28B6685B53C0}" type="presOf" srcId="{D7E23134-1697-49EB-8188-70529FC32D6B}" destId="{192581EB-519E-40FC-A360-EEBDAFC8208A}" srcOrd="0" destOrd="0" presId="urn:microsoft.com/office/officeart/2008/layout/VerticalCurvedList"/>
    <dgm:cxn modelId="{8AC3AA37-A58D-4D3A-A3EC-1D4C88465DE2}" srcId="{2A09C538-9054-4A2D-97FB-C04A1D16A2FE}" destId="{D7E23134-1697-49EB-8188-70529FC32D6B}" srcOrd="0" destOrd="0" parTransId="{2E0846D7-AA9F-402A-85AC-C54E6C2FE10A}" sibTransId="{D3360C3D-0162-4785-B3C8-6DF6F6836E88}"/>
    <dgm:cxn modelId="{FE61F058-7F2D-4F91-9288-6F2D841ACA80}" type="presOf" srcId="{2A09C538-9054-4A2D-97FB-C04A1D16A2FE}" destId="{C706A106-3595-40F2-825C-C790BE5A4EA6}" srcOrd="0" destOrd="0" presId="urn:microsoft.com/office/officeart/2008/layout/VerticalCurvedList"/>
    <dgm:cxn modelId="{3149678B-1ABC-459A-84C6-FE755E099962}" type="presOf" srcId="{C96F169F-43A0-4127-A04C-E3F22FA4D985}" destId="{DEA44D13-BD60-41C3-9983-79C907495C92}" srcOrd="0" destOrd="0" presId="urn:microsoft.com/office/officeart/2008/layout/VerticalCurvedList"/>
    <dgm:cxn modelId="{2A1B0DA2-8927-403C-91D9-FFFBABD1DDAF}" type="presOf" srcId="{41949A1E-6470-4BEC-A491-E929A02B8B80}" destId="{F7497844-3753-4114-89BC-3EFB52856FC0}" srcOrd="0" destOrd="0" presId="urn:microsoft.com/office/officeart/2008/layout/VerticalCurvedList"/>
    <dgm:cxn modelId="{63C280AE-8A4F-47E7-A3A4-57AA3AF00138}" srcId="{2A09C538-9054-4A2D-97FB-C04A1D16A2FE}" destId="{C96F169F-43A0-4127-A04C-E3F22FA4D985}" srcOrd="2" destOrd="0" parTransId="{1F21FA57-554C-4FD6-B5AD-87DB4B5B08BB}" sibTransId="{352E54D3-360D-4329-B230-7E95C3744C4D}"/>
    <dgm:cxn modelId="{E7F3A4E8-C992-4338-B282-E4834792F177}" srcId="{2A09C538-9054-4A2D-97FB-C04A1D16A2FE}" destId="{41949A1E-6470-4BEC-A491-E929A02B8B80}" srcOrd="1" destOrd="0" parTransId="{BA60DF3F-8420-43EF-BA33-533C07616AC6}" sibTransId="{D3EDAB28-7325-4498-B621-895A1025196E}"/>
    <dgm:cxn modelId="{0B91B26C-3370-4E78-B068-E9F3FB40D15E}" type="presParOf" srcId="{C706A106-3595-40F2-825C-C790BE5A4EA6}" destId="{876B1AFE-184F-4A56-BA71-30B2EF815609}" srcOrd="0" destOrd="0" presId="urn:microsoft.com/office/officeart/2008/layout/VerticalCurvedList"/>
    <dgm:cxn modelId="{4D74953E-A9E3-48D5-94A7-D3658583D3FD}" type="presParOf" srcId="{876B1AFE-184F-4A56-BA71-30B2EF815609}" destId="{D0BC83B3-DEF7-4C72-BABC-40DF3EDAFC29}" srcOrd="0" destOrd="0" presId="urn:microsoft.com/office/officeart/2008/layout/VerticalCurvedList"/>
    <dgm:cxn modelId="{8A2CF604-19B7-426F-BCA7-B0ED383AD3D0}" type="presParOf" srcId="{D0BC83B3-DEF7-4C72-BABC-40DF3EDAFC29}" destId="{4A73D66D-188F-4667-9FF9-5F1C19CAF271}" srcOrd="0" destOrd="0" presId="urn:microsoft.com/office/officeart/2008/layout/VerticalCurvedList"/>
    <dgm:cxn modelId="{8B24F64F-52CE-45CF-BB0E-833E13F23E78}" type="presParOf" srcId="{D0BC83B3-DEF7-4C72-BABC-40DF3EDAFC29}" destId="{8455D02D-44D5-4BCF-B24C-8BA7E0A171F1}" srcOrd="1" destOrd="0" presId="urn:microsoft.com/office/officeart/2008/layout/VerticalCurvedList"/>
    <dgm:cxn modelId="{1BC36C66-1057-4F99-A0F1-8BECF506CD52}" type="presParOf" srcId="{D0BC83B3-DEF7-4C72-BABC-40DF3EDAFC29}" destId="{154B07DA-600C-4793-AAB0-DE7220A4DB55}" srcOrd="2" destOrd="0" presId="urn:microsoft.com/office/officeart/2008/layout/VerticalCurvedList"/>
    <dgm:cxn modelId="{2C5251EF-3766-4755-AD03-337B6A9F534F}" type="presParOf" srcId="{D0BC83B3-DEF7-4C72-BABC-40DF3EDAFC29}" destId="{2554B519-EBBA-47A7-8304-3BB91D19A3DB}" srcOrd="3" destOrd="0" presId="urn:microsoft.com/office/officeart/2008/layout/VerticalCurvedList"/>
    <dgm:cxn modelId="{509DA6B4-A090-47AC-81A3-8BBDECD45DCB}" type="presParOf" srcId="{876B1AFE-184F-4A56-BA71-30B2EF815609}" destId="{192581EB-519E-40FC-A360-EEBDAFC8208A}" srcOrd="1" destOrd="0" presId="urn:microsoft.com/office/officeart/2008/layout/VerticalCurvedList"/>
    <dgm:cxn modelId="{46D1439E-46E6-4A23-9F35-463BCA2A5DDA}" type="presParOf" srcId="{876B1AFE-184F-4A56-BA71-30B2EF815609}" destId="{3BFF5C70-E2CB-45FC-8C2A-CA2F72FD6254}" srcOrd="2" destOrd="0" presId="urn:microsoft.com/office/officeart/2008/layout/VerticalCurvedList"/>
    <dgm:cxn modelId="{C9F40F93-6D54-4831-A30E-39520875F2D7}" type="presParOf" srcId="{3BFF5C70-E2CB-45FC-8C2A-CA2F72FD6254}" destId="{9ADAA9D9-DA76-4DE6-90B8-F2E066F1BD87}" srcOrd="0" destOrd="0" presId="urn:microsoft.com/office/officeart/2008/layout/VerticalCurvedList"/>
    <dgm:cxn modelId="{4BE09A58-634C-4A80-8E2A-5B68235D951F}" type="presParOf" srcId="{876B1AFE-184F-4A56-BA71-30B2EF815609}" destId="{F7497844-3753-4114-89BC-3EFB52856FC0}" srcOrd="3" destOrd="0" presId="urn:microsoft.com/office/officeart/2008/layout/VerticalCurvedList"/>
    <dgm:cxn modelId="{8A9496BE-ADCD-4A53-8239-92C305973C3C}" type="presParOf" srcId="{876B1AFE-184F-4A56-BA71-30B2EF815609}" destId="{8B572072-BA5D-41DD-9A04-86DC81B8990F}" srcOrd="4" destOrd="0" presId="urn:microsoft.com/office/officeart/2008/layout/VerticalCurvedList"/>
    <dgm:cxn modelId="{E2CF2EC8-5371-4032-8E49-79AC85B683BB}" type="presParOf" srcId="{8B572072-BA5D-41DD-9A04-86DC81B8990F}" destId="{1F53F413-E9BF-4721-A663-C948B4A96F16}" srcOrd="0" destOrd="0" presId="urn:microsoft.com/office/officeart/2008/layout/VerticalCurvedList"/>
    <dgm:cxn modelId="{5B6364F2-4682-489D-9BBD-EEC34A88313B}" type="presParOf" srcId="{876B1AFE-184F-4A56-BA71-30B2EF815609}" destId="{DEA44D13-BD60-41C3-9983-79C907495C92}" srcOrd="5" destOrd="0" presId="urn:microsoft.com/office/officeart/2008/layout/VerticalCurvedList"/>
    <dgm:cxn modelId="{AAFA5C04-E6EB-4299-B941-175C88E92B06}" type="presParOf" srcId="{876B1AFE-184F-4A56-BA71-30B2EF815609}" destId="{9FD0987F-9ED0-477F-94D6-55A04DE5C8C9}" srcOrd="6" destOrd="0" presId="urn:microsoft.com/office/officeart/2008/layout/VerticalCurvedList"/>
    <dgm:cxn modelId="{64F45232-C56C-4064-A627-AFC1D626D044}" type="presParOf" srcId="{9FD0987F-9ED0-477F-94D6-55A04DE5C8C9}" destId="{047D40AA-D04D-4C93-8215-E106DB003C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5D02D-44D5-4BCF-B24C-8BA7E0A171F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1EB-519E-40FC-A360-EEBDAFC8208A}">
      <dsp:nvSpPr>
        <dsp:cNvPr id="0" name=""/>
        <dsp:cNvSpPr/>
      </dsp:nvSpPr>
      <dsp:spPr>
        <a:xfrm>
          <a:off x="752110" y="541866"/>
          <a:ext cx="8766259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What is motivational interviewing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Motivational intervewing strategies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Motivational interviewing in group settings</a:t>
          </a:r>
        </a:p>
      </dsp:txBody>
      <dsp:txXfrm>
        <a:off x="752110" y="541866"/>
        <a:ext cx="8766259" cy="1083733"/>
      </dsp:txXfrm>
    </dsp:sp>
    <dsp:sp modelId="{9ADAA9D9-DA76-4DE6-90B8-F2E066F1BD8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97844-3753-4114-89BC-3EFB52856FC0}">
      <dsp:nvSpPr>
        <dsp:cNvPr id="0" name=""/>
        <dsp:cNvSpPr/>
      </dsp:nvSpPr>
      <dsp:spPr>
        <a:xfrm>
          <a:off x="1146048" y="2113182"/>
          <a:ext cx="8372322" cy="1192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What is science media literacy and why it matters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The science behind science media literacy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Applying the science media literacy infographic to real-world scenarios  </a:t>
          </a:r>
        </a:p>
      </dsp:txBody>
      <dsp:txXfrm>
        <a:off x="1146048" y="2113182"/>
        <a:ext cx="8372322" cy="1192301"/>
      </dsp:txXfrm>
    </dsp:sp>
    <dsp:sp modelId="{1F53F413-E9BF-4721-A663-C948B4A96F16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44D13-BD60-41C3-9983-79C907495C92}">
      <dsp:nvSpPr>
        <dsp:cNvPr id="0" name=""/>
        <dsp:cNvSpPr/>
      </dsp:nvSpPr>
      <dsp:spPr>
        <a:xfrm>
          <a:off x="752110" y="3793066"/>
          <a:ext cx="8766259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Introduction to neuromarketing:  A tool for effective health communication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Applied neuromarketing:  Understanding the human brain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Calibri"/>
              <a:cs typeface="Calibri"/>
            </a:rPr>
            <a:t>Applied neuromarketing:  Producing brain-friendly health communication</a:t>
          </a:r>
        </a:p>
      </dsp:txBody>
      <dsp:txXfrm>
        <a:off x="752110" y="3793066"/>
        <a:ext cx="8766259" cy="1083733"/>
      </dsp:txXfrm>
    </dsp:sp>
    <dsp:sp modelId="{047D40AA-D04D-4C93-8215-E106DB003CE3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F59D-D92A-441A-9C70-DF16EAD6BD31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FFB1-0A42-46C4-A5F2-32A93342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2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5EFCC-A5E6-4445-8403-922E25CE2A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2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3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7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710C23-3100-4735-B2C1-6FC4A23A6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7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2FFB1-0A42-46C4-A5F2-32A93342D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84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8333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5EFCC-A5E6-4445-8403-922E25CE2A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5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AC343-7E58-42F1-990D-3EDB2325AD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48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4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92A5-D58E-3611-60FE-E727E09B6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312F6-1321-DBA3-4092-C4E19C217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D6132-494D-8824-2F97-830048FA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EEEC-9D0C-C802-8DD7-00D8B380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7E20-8C0E-DB6A-CB3D-EFF165F6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0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5AEF-50FE-A5A4-60D3-7C97EB5C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7C275-28C2-ACA3-5693-680550FB2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760DA-CFE0-CA7B-AC0F-038B9635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C410-089B-8715-733A-41D68D3EF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30009-79B7-9A11-FE14-025847FB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8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899C0-1B82-53DB-3D10-0150F0501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C44BA-1112-6952-515A-C33F31D41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ED235-45B2-2BB1-2045-98495938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01AE-89BC-7CA2-9D24-4431DD7F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95E98-C69C-9D07-01D5-EC3F3525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4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FD68AF-E693-7E40-8BFD-AA578DB0DC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608" y="454173"/>
            <a:ext cx="11317424" cy="59526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1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August 15,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0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0FED-6E95-4177-A7EF-CD303B9E611D}" type="datetime4">
              <a:rPr lang="en-US" smtClean="0"/>
              <a:t>August 15,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1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15,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37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15,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13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91EE-3327-450E-9A63-2B5D30473A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482F-7634-4832-A4CD-4AF50EC0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7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15,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45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15,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A43A-21EC-A7B3-0A28-3ADC60ED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62F7C-28A1-B000-13B5-E267CB41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8CE56-C8B2-2171-B54A-6C218D8B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A9EE3-B477-8D8F-EFA8-05D6D241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036AB-5B82-C7D1-3F7D-231B09E8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15,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1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15,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15,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0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15,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7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129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54659" y="473393"/>
            <a:ext cx="11282682" cy="49538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2626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63211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46116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550" y="3563939"/>
            <a:ext cx="10117137" cy="667594"/>
          </a:xfrm>
        </p:spPr>
        <p:txBody>
          <a:bodyPr/>
          <a:lstStyle>
            <a:lvl1pPr marL="0" indent="0" algn="ctr">
              <a:buNone/>
              <a:defRPr lang="en-US" sz="4400" b="1" i="0" kern="1200" dirty="0" smtClean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457200" indent="0">
              <a:buNone/>
              <a:defRPr lang="en-US" sz="44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100" y="4376738"/>
            <a:ext cx="7289800" cy="7731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66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CC7F-71D2-79FF-542A-20757891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9105-3FBF-FF1D-5992-07A830F0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6C96-7FB7-60B4-1EFE-9C53BDBE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D9C27-25AE-733E-7B70-831022C0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76A9C-2CA2-FD8A-6710-DFC2FB2B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7951-B0E3-C535-55BA-6C15C095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3D95-FB00-830A-1ED0-9685517A0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53F35-D46F-8D3A-686E-865E91DDC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2AE7-7476-A641-0195-473BB778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52C9C-1328-36D0-5CA7-BED5582A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AFFD0-ECCB-5C2F-D777-BBF33A9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DE08-F35F-B917-6AFB-517421D0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DD934-E340-F52E-0125-4D09AEEA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243E3-8F66-F027-5150-21CED816C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20878-DDE6-06DA-79AC-2E033B19E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FF2EF-BF73-E249-82D3-1F10FCEA6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F5059-159D-C72D-9D1E-E57CE1AD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0D561-9647-544A-CF82-53399714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7E615-67C8-CFF7-212C-934D82B8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65AF-6AD1-F207-3E5E-A651CF5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7B719-747A-69EA-1FC7-A4BD1435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9BF8B-5832-C506-5DF0-96D6092C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E952-E0F3-A9E9-7C29-B21D4BB3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D2F71-9293-BAFB-C20C-A0C25A41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83341-5122-A1EB-47F9-C0C11385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43A79-F169-022D-FFF4-E3A257BA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8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106E-EDEE-A320-0E5A-D250FF79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580D-6D52-FC7E-E933-65FE604E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FF490-3E7B-954B-97EB-50BA918DE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F672C-E66D-71EB-F8C3-9D51127A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2F84C-3D68-2F56-4D7A-E61067FF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90A60-0645-C015-6969-5E4B795C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04B5-CC25-21EC-B56D-560CDA1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ECC0D-5421-A61F-E7B6-0C2F4F3F7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51987-4F23-E467-7451-9DD4630F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58CC4-B845-77A8-96F3-49D22902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814B-45B7-1DA7-5A6B-CFB85933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24565-1993-5BCB-8A0E-AF42CEB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26E44-E616-5C0F-C1AE-4466F0A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A7088-62BC-DA35-DFBC-91C734B2B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6872-A0C8-3986-5301-AB9923E85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3777-9CA0-4DF3-AF13-A25830B1C3F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8016-A086-2A2B-5628-B81196FA9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61F7-D1C7-11C8-F7AA-C6F218CBA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3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August 15,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0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2192000" cy="5214323"/>
            <a:chOff x="0" y="0"/>
            <a:chExt cx="4816593" cy="2059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59979"/>
            </a:xfrm>
            <a:custGeom>
              <a:avLst/>
              <a:gdLst/>
              <a:ahLst/>
              <a:cxnLst/>
              <a:rect l="l" t="t" r="r" b="b"/>
              <a:pathLst>
                <a:path w="4816592" h="2059979">
                  <a:moveTo>
                    <a:pt x="0" y="0"/>
                  </a:moveTo>
                  <a:lnTo>
                    <a:pt x="4816592" y="0"/>
                  </a:lnTo>
                  <a:lnTo>
                    <a:pt x="4816592" y="2059979"/>
                  </a:lnTo>
                  <a:lnTo>
                    <a:pt x="0" y="2059979"/>
                  </a:lnTo>
                  <a:close/>
                </a:path>
              </a:pathLst>
            </a:custGeom>
            <a:solidFill>
              <a:srgbClr val="3F95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35590" y="265294"/>
            <a:ext cx="2320820" cy="2030717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CA123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</a:pPr>
              <a:endParaRPr sz="800"/>
            </a:p>
          </p:txBody>
        </p:sp>
      </p:grpSp>
      <p:sp>
        <p:nvSpPr>
          <p:cNvPr id="8" name="Freeform 8"/>
          <p:cNvSpPr/>
          <p:nvPr/>
        </p:nvSpPr>
        <p:spPr>
          <a:xfrm>
            <a:off x="5559818" y="745120"/>
            <a:ext cx="1072365" cy="868926"/>
          </a:xfrm>
          <a:custGeom>
            <a:avLst/>
            <a:gdLst/>
            <a:ahLst/>
            <a:cxnLst/>
            <a:rect l="l" t="t" r="r" b="b"/>
            <a:pathLst>
              <a:path w="1608547" h="1303389">
                <a:moveTo>
                  <a:pt x="0" y="0"/>
                </a:moveTo>
                <a:lnTo>
                  <a:pt x="1608548" y="0"/>
                </a:lnTo>
                <a:lnTo>
                  <a:pt x="1608548" y="1303388"/>
                </a:lnTo>
                <a:lnTo>
                  <a:pt x="0" y="130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57220" y="2543662"/>
            <a:ext cx="7877560" cy="147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</a:pPr>
            <a:r>
              <a:rPr lang="en-US" sz="3466" spc="34">
                <a:solidFill>
                  <a:srgbClr val="FFFFFF"/>
                </a:solidFill>
                <a:latin typeface="Calibri (MS) Bold"/>
              </a:rPr>
              <a:t>GETTING TO THE HEART AND MIND OF THE MATTER: </a:t>
            </a:r>
          </a:p>
          <a:p>
            <a:pPr algn="ctr">
              <a:lnSpc>
                <a:spcPts val="3420"/>
              </a:lnSpc>
            </a:pPr>
            <a:endParaRPr lang="en-US" sz="3466" spc="34">
              <a:solidFill>
                <a:srgbClr val="FFFFFF"/>
              </a:solidFill>
              <a:latin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889564" cy="5093832"/>
            <a:chOff x="0" y="0"/>
            <a:chExt cx="478183" cy="27381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8183" cy="2738178"/>
            </a:xfrm>
            <a:custGeom>
              <a:avLst/>
              <a:gdLst/>
              <a:ahLst/>
              <a:cxnLst/>
              <a:rect l="l" t="t" r="r" b="b"/>
              <a:pathLst>
                <a:path w="478183" h="2738178">
                  <a:moveTo>
                    <a:pt x="0" y="0"/>
                  </a:moveTo>
                  <a:lnTo>
                    <a:pt x="478183" y="0"/>
                  </a:lnTo>
                  <a:lnTo>
                    <a:pt x="478183" y="2738178"/>
                  </a:lnTo>
                  <a:lnTo>
                    <a:pt x="0" y="2738178"/>
                  </a:lnTo>
                  <a:close/>
                </a:path>
              </a:pathLst>
            </a:custGeom>
            <a:solidFill>
              <a:srgbClr val="36338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3" name="Group 13"/>
          <p:cNvGrpSpPr/>
          <p:nvPr/>
        </p:nvGrpSpPr>
        <p:grpSpPr>
          <a:xfrm rot="16200000">
            <a:off x="5778752" y="-1198925"/>
            <a:ext cx="634496" cy="12192000"/>
            <a:chOff x="0" y="0"/>
            <a:chExt cx="341072" cy="65537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1072" cy="6553781"/>
            </a:xfrm>
            <a:custGeom>
              <a:avLst/>
              <a:gdLst/>
              <a:ahLst/>
              <a:cxnLst/>
              <a:rect l="l" t="t" r="r" b="b"/>
              <a:pathLst>
                <a:path w="341072" h="6553781">
                  <a:moveTo>
                    <a:pt x="0" y="0"/>
                  </a:moveTo>
                  <a:lnTo>
                    <a:pt x="341072" y="0"/>
                  </a:lnTo>
                  <a:lnTo>
                    <a:pt x="341072" y="6553781"/>
                  </a:lnTo>
                  <a:lnTo>
                    <a:pt x="0" y="6553781"/>
                  </a:lnTo>
                  <a:close/>
                </a:path>
              </a:pathLst>
            </a:custGeom>
            <a:solidFill>
              <a:srgbClr val="CA123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07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3190161" y="5214324"/>
            <a:ext cx="2829981" cy="1853007"/>
          </a:xfrm>
          <a:custGeom>
            <a:avLst/>
            <a:gdLst/>
            <a:ahLst/>
            <a:cxnLst/>
            <a:rect l="l" t="t" r="r" b="b"/>
            <a:pathLst>
              <a:path w="4244971" h="2779511">
                <a:moveTo>
                  <a:pt x="0" y="0"/>
                </a:moveTo>
                <a:lnTo>
                  <a:pt x="4244971" y="0"/>
                </a:lnTo>
                <a:lnTo>
                  <a:pt x="4244971" y="2779510"/>
                </a:lnTo>
                <a:lnTo>
                  <a:pt x="0" y="27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508" b="-2921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24999" y="5414747"/>
            <a:ext cx="2123701" cy="1514907"/>
          </a:xfrm>
          <a:custGeom>
            <a:avLst/>
            <a:gdLst/>
            <a:ahLst/>
            <a:cxnLst/>
            <a:rect l="l" t="t" r="r" b="b"/>
            <a:pathLst>
              <a:path w="3185552" h="2272360">
                <a:moveTo>
                  <a:pt x="0" y="0"/>
                </a:moveTo>
                <a:lnTo>
                  <a:pt x="3185551" y="0"/>
                </a:lnTo>
                <a:lnTo>
                  <a:pt x="3185551" y="2272360"/>
                </a:lnTo>
                <a:lnTo>
                  <a:pt x="0" y="2272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27923" y="3716332"/>
            <a:ext cx="4536155" cy="56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"/>
              </a:lnSpc>
            </a:pPr>
            <a:r>
              <a:rPr lang="en-US" sz="1399" spc="43">
                <a:solidFill>
                  <a:srgbClr val="FFFFFF"/>
                </a:solidFill>
                <a:latin typeface="Calibri (MS)"/>
              </a:rPr>
              <a:t>A Toolkit to Build Confidence as a </a:t>
            </a:r>
          </a:p>
          <a:p>
            <a:pPr algn="ctr">
              <a:lnSpc>
                <a:spcPts val="1595"/>
              </a:lnSpc>
            </a:pPr>
            <a:r>
              <a:rPr lang="en-US" sz="1399" spc="43">
                <a:solidFill>
                  <a:srgbClr val="FFFFFF"/>
                </a:solidFill>
                <a:latin typeface="Calibri (MS)"/>
              </a:rPr>
              <a:t>Trusted Messenger of Health Information</a:t>
            </a:r>
          </a:p>
          <a:p>
            <a:pPr algn="ctr">
              <a:lnSpc>
                <a:spcPts val="1139"/>
              </a:lnSpc>
            </a:pPr>
            <a:endParaRPr lang="en-US" sz="1399" spc="43">
              <a:solidFill>
                <a:srgbClr val="FFFFFF"/>
              </a:solidFill>
              <a:latin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33934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84" y="548640"/>
            <a:ext cx="4189124" cy="543153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 in Group Settings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(p. 44)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78F1-E9C5-424E-AF3B-69EF7C22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 plan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of group: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the positive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 in the moment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perspectives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 up to: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towards the future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 and explore change talk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the group on a positive note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Throughout: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self-efficacy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interpersonal discord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B25F5-860D-AD46-AE54-AB60BBB94453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Wagner &amp; Ingersoll, 2012</a:t>
            </a:r>
          </a:p>
        </p:txBody>
      </p:sp>
    </p:spTree>
    <p:extLst>
      <p:ext uri="{BB962C8B-B14F-4D97-AF65-F5344CB8AC3E}">
        <p14:creationId xmlns:p14="http://schemas.microsoft.com/office/powerpoint/2010/main" val="1381227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8AA8-F64A-B646-A622-A9472524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What Did We Cover?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487B-AFFC-5149-B8B1-3DF116950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334000" cy="3244056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MI Spirit</a:t>
            </a:r>
            <a:r>
              <a:rPr lang="en-US" sz="4000" dirty="0"/>
              <a:t> and Processes</a:t>
            </a:r>
          </a:p>
          <a:p>
            <a:r>
              <a:rPr lang="en-US" sz="4000" dirty="0"/>
              <a:t>Change Talk</a:t>
            </a:r>
          </a:p>
          <a:p>
            <a:r>
              <a:rPr lang="en-US" sz="4000" dirty="0"/>
              <a:t>Technical Skills</a:t>
            </a:r>
          </a:p>
          <a:p>
            <a:r>
              <a:rPr lang="en-US" sz="4000" dirty="0"/>
              <a:t>MI in Group Settings </a:t>
            </a:r>
          </a:p>
          <a:p>
            <a:endParaRPr lang="en-US" sz="4400" dirty="0"/>
          </a:p>
        </p:txBody>
      </p:sp>
      <p:pic>
        <p:nvPicPr>
          <p:cNvPr id="5" name="Picture 4" descr="Rustic arrow sign">
            <a:extLst>
              <a:ext uri="{FF2B5EF4-FFF2-40B4-BE49-F238E27FC236}">
                <a16:creationId xmlns:a16="http://schemas.microsoft.com/office/drawing/2014/main" id="{C80A30C0-C2E1-4E4E-976B-E1FC83F4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34682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47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639D9D-FC4C-E940-8B08-FA7259CCD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37C459-A85D-6E48-B72C-5D3F5CCA29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05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851823-471B-3F48-8195-59848A967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45" r="2319" b="2320"/>
          <a:stretch/>
        </p:blipFill>
        <p:spPr>
          <a:xfrm>
            <a:off x="0" y="-178676"/>
            <a:ext cx="12192000" cy="703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70816-7DB1-9944-9BBB-77B9182A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068" y="2262857"/>
            <a:ext cx="2013269" cy="19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8ABF79-F3EC-0246-9BED-3803B4F6241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5A29E2-3B53-7D2F-F253-E8E40AAE93A5}"/>
              </a:ext>
            </a:extLst>
          </p:cNvPr>
          <p:cNvGrpSpPr/>
          <p:nvPr/>
        </p:nvGrpSpPr>
        <p:grpSpPr>
          <a:xfrm>
            <a:off x="915542" y="719666"/>
            <a:ext cx="9621820" cy="5418667"/>
            <a:chOff x="2007707" y="719666"/>
            <a:chExt cx="8152293" cy="5418667"/>
          </a:xfrm>
        </p:grpSpPr>
        <p:graphicFrame>
          <p:nvGraphicFramePr>
            <p:cNvPr id="29" name="Diagram 28">
              <a:extLst>
                <a:ext uri="{FF2B5EF4-FFF2-40B4-BE49-F238E27FC236}">
                  <a16:creationId xmlns:a16="http://schemas.microsoft.com/office/drawing/2014/main" id="{FAB34857-A8C5-8C04-6C07-7FC4F7B554C8}"/>
                </a:ext>
              </a:extLst>
            </p:cNvPr>
            <p:cNvGraphicFramePr/>
            <p:nvPr/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B958D-840A-7A7F-B8F2-53A8E31FEBE0}"/>
                </a:ext>
              </a:extLst>
            </p:cNvPr>
            <p:cNvSpPr txBox="1"/>
            <p:nvPr/>
          </p:nvSpPr>
          <p:spPr>
            <a:xfrm>
              <a:off x="2007707" y="1451545"/>
              <a:ext cx="1355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Motivational Interviewing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05197F21-E74B-0E63-7481-DCB2F06F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60" y="5474398"/>
            <a:ext cx="1556285" cy="11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7DA3D9-BB56-0941-5B78-3D6836F11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6002" y="5866403"/>
            <a:ext cx="3450064" cy="681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57FE1C-A57C-F7D0-EADC-6082BD8F8F4B}"/>
              </a:ext>
            </a:extLst>
          </p:cNvPr>
          <p:cNvSpPr txBox="1"/>
          <p:nvPr/>
        </p:nvSpPr>
        <p:spPr>
          <a:xfrm>
            <a:off x="1246935" y="2986972"/>
            <a:ext cx="179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</a:t>
            </a:r>
            <a:endParaRPr lang="en-US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B5893-C18A-7A74-0EFB-618FF58445F7}"/>
              </a:ext>
            </a:extLst>
          </p:cNvPr>
          <p:cNvSpPr txBox="1"/>
          <p:nvPr/>
        </p:nvSpPr>
        <p:spPr>
          <a:xfrm>
            <a:off x="816988" y="4685763"/>
            <a:ext cx="179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E11E1-2F36-ADBB-E08F-5958CB583F11}"/>
              </a:ext>
            </a:extLst>
          </p:cNvPr>
          <p:cNvSpPr txBox="1"/>
          <p:nvPr/>
        </p:nvSpPr>
        <p:spPr>
          <a:xfrm>
            <a:off x="435583" y="105654"/>
            <a:ext cx="1145999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A60F2D"/>
                </a:solidFill>
                <a:latin typeface="Calibri"/>
                <a:ea typeface="Calibri" panose="020F0502020204030204" pitchFamily="34" charset="0"/>
                <a:cs typeface="Calibri"/>
              </a:rPr>
              <a:t>Toolkit Workshops &amp; Learning Modules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60F2D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66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685800" y="489355"/>
            <a:ext cx="10820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40"/>
              </a:lnSpc>
            </a:pPr>
            <a:r>
              <a:rPr lang="en-US" sz="4400" b="1" dirty="0">
                <a:solidFill>
                  <a:srgbClr val="A60F2D"/>
                </a:solidFill>
                <a:latin typeface="+mj-lt"/>
              </a:rPr>
              <a:t>Motivational interviewing toolkit author: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2890230"/>
            <a:ext cx="756073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800" spc="1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Anya Sheftel, PhD</a:t>
            </a:r>
          </a:p>
          <a:p>
            <a:pPr>
              <a:lnSpc>
                <a:spcPts val="2787"/>
              </a:lnSpc>
            </a:pPr>
            <a:endParaRPr lang="en-US" sz="2800" spc="1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87"/>
              </a:lnSpc>
            </a:pPr>
            <a:r>
              <a:rPr lang="en-US" sz="2800" spc="1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Assistant Professor of Special Education</a:t>
            </a:r>
          </a:p>
          <a:p>
            <a:pPr>
              <a:lnSpc>
                <a:spcPts val="2787"/>
              </a:lnSpc>
            </a:pPr>
            <a:r>
              <a:rPr lang="en-US" sz="2800" spc="1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Education</a:t>
            </a:r>
          </a:p>
          <a:p>
            <a:pPr>
              <a:lnSpc>
                <a:spcPts val="2787"/>
              </a:lnSpc>
            </a:pPr>
            <a:endParaRPr lang="en-US" sz="2533" spc="1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pink jacket&#10;&#10;Description automatically generated">
            <a:extLst>
              <a:ext uri="{FF2B5EF4-FFF2-40B4-BE49-F238E27FC236}">
                <a16:creationId xmlns:a16="http://schemas.microsoft.com/office/drawing/2014/main" id="{102E535B-E78B-F340-9CF4-26A656EDD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1" t="21368" r="20370" b="4445"/>
          <a:stretch/>
        </p:blipFill>
        <p:spPr>
          <a:xfrm>
            <a:off x="8679268" y="2010978"/>
            <a:ext cx="2826932" cy="35538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B07FC-7FAD-694F-BE34-2B1A8928F8F3}"/>
              </a:ext>
            </a:extLst>
          </p:cNvPr>
          <p:cNvSpPr/>
          <p:nvPr/>
        </p:nvSpPr>
        <p:spPr>
          <a:xfrm>
            <a:off x="0" y="6620933"/>
            <a:ext cx="12192000" cy="237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C76A14-9694-BB4C-8FDB-CF3FB28D8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133" y="2794570"/>
            <a:ext cx="11751734" cy="30593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Corbel"/>
              </a:rPr>
              <a:t>Module 3: </a:t>
            </a:r>
          </a:p>
          <a:p>
            <a:r>
              <a:rPr lang="en-US" sz="4800" dirty="0">
                <a:solidFill>
                  <a:schemeClr val="tx1"/>
                </a:solidFill>
                <a:latin typeface="Corbel"/>
              </a:rPr>
              <a:t>Motivational Interviewing in Group Settings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00227-E3A4-464A-8C5A-31A344B33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73"/>
          <a:stretch/>
        </p:blipFill>
        <p:spPr>
          <a:xfrm>
            <a:off x="5216969" y="1004040"/>
            <a:ext cx="1758062" cy="11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6"/>
    </mc:Choice>
    <mc:Fallback xmlns="">
      <p:transition spd="slow" advTm="68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8AA8-F64A-B646-A622-A9472524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487B-AFFC-5149-B8B1-3DF116950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334000" cy="3244056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MI Spirit</a:t>
            </a:r>
            <a:r>
              <a:rPr lang="en-US" sz="4000" dirty="0"/>
              <a:t> and Processes</a:t>
            </a:r>
          </a:p>
          <a:p>
            <a:r>
              <a:rPr lang="en-US" sz="4000" dirty="0"/>
              <a:t>Change Talk</a:t>
            </a:r>
          </a:p>
          <a:p>
            <a:r>
              <a:rPr lang="en-US" sz="4000" dirty="0"/>
              <a:t>Technical Skills</a:t>
            </a:r>
          </a:p>
          <a:p>
            <a:r>
              <a:rPr lang="en-US" sz="4000" dirty="0"/>
              <a:t>MI in Group Settings </a:t>
            </a:r>
          </a:p>
          <a:p>
            <a:endParaRPr lang="en-US" sz="4400" dirty="0"/>
          </a:p>
        </p:txBody>
      </p:sp>
      <p:pic>
        <p:nvPicPr>
          <p:cNvPr id="5" name="Picture 4" descr="Rustic arrow sign">
            <a:extLst>
              <a:ext uri="{FF2B5EF4-FFF2-40B4-BE49-F238E27FC236}">
                <a16:creationId xmlns:a16="http://schemas.microsoft.com/office/drawing/2014/main" id="{C80A30C0-C2E1-4E4E-976B-E1FC83F4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34682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12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82468" y="422313"/>
            <a:ext cx="5828133" cy="5741987"/>
            <a:chOff x="0" y="0"/>
            <a:chExt cx="7325609" cy="7217372"/>
          </a:xfrm>
        </p:grpSpPr>
        <p:sp>
          <p:nvSpPr>
            <p:cNvPr id="5" name="Oval 4"/>
            <p:cNvSpPr/>
            <p:nvPr/>
          </p:nvSpPr>
          <p:spPr>
            <a:xfrm>
              <a:off x="1678675" y="0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0" y="1378424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988861" y="1419367"/>
              <a:ext cx="4336748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787857" y="2852382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4204856" y="1371601"/>
            <a:ext cx="3110344" cy="3505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68674" y="2968951"/>
            <a:ext cx="2255874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Spirit</a:t>
            </a:r>
          </a:p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 20)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762000"/>
            <a:ext cx="22558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artnership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90401" y="3034090"/>
            <a:ext cx="20671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ompassion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51965" y="3056787"/>
            <a:ext cx="198090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cceptance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23165" y="5059284"/>
            <a:ext cx="18288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86201" y="1981200"/>
            <a:ext cx="99060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05602" y="1981200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27874" y="3453820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13474" y="3993395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70254" y="3597192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58070" y="4152608"/>
            <a:ext cx="990601" cy="85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A3AD1-EA7A-2A49-8067-C86E12CD2B0F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62846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5">
            <a:extLst>
              <a:ext uri="{FF2B5EF4-FFF2-40B4-BE49-F238E27FC236}">
                <a16:creationId xmlns:a16="http://schemas.microsoft.com/office/drawing/2014/main" id="{66F27278-DFD8-4200-A2A2-F0A639100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17">
            <a:extLst>
              <a:ext uri="{FF2B5EF4-FFF2-40B4-BE49-F238E27FC236}">
                <a16:creationId xmlns:a16="http://schemas.microsoft.com/office/drawing/2014/main" id="{A8D67904-06B0-470A-AE78-4A6201476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7" y="496608"/>
            <a:ext cx="9484658" cy="883539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Processes of MI (p. 22)</a:t>
            </a:r>
          </a:p>
        </p:txBody>
      </p:sp>
      <p:sp>
        <p:nvSpPr>
          <p:cNvPr id="44" name="Freeform: Shape 19">
            <a:extLst>
              <a:ext uri="{FF2B5EF4-FFF2-40B4-BE49-F238E27FC236}">
                <a16:creationId xmlns:a16="http://schemas.microsoft.com/office/drawing/2014/main" id="{06E31665-19A0-4E95-B134-2ED00D249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287" y="1765626"/>
            <a:ext cx="2624177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28C04451-D4E5-4637-BE23-6DEB9B45A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5705" y="1599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etal cogwheel">
            <a:extLst>
              <a:ext uri="{FF2B5EF4-FFF2-40B4-BE49-F238E27FC236}">
                <a16:creationId xmlns:a16="http://schemas.microsoft.com/office/drawing/2014/main" id="{4782C09F-A6A0-F445-9298-E48287B1C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9" y="1948748"/>
            <a:ext cx="1779333" cy="1779333"/>
          </a:xfrm>
          <a:prstGeom prst="rect">
            <a:avLst/>
          </a:prstGeom>
        </p:spPr>
      </p:pic>
      <p:sp>
        <p:nvSpPr>
          <p:cNvPr id="46" name="Freeform: Shape 23">
            <a:extLst>
              <a:ext uri="{FF2B5EF4-FFF2-40B4-BE49-F238E27FC236}">
                <a16:creationId xmlns:a16="http://schemas.microsoft.com/office/drawing/2014/main" id="{F456B73C-536A-4A93-A98E-D6453129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4454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 descr="Metal cogwheel">
            <a:extLst>
              <a:ext uri="{FF2B5EF4-FFF2-40B4-BE49-F238E27FC236}">
                <a16:creationId xmlns:a16="http://schemas.microsoft.com/office/drawing/2014/main" id="{07D881B4-CAB3-DD4E-A1D7-1C0BD4222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51" y="1948747"/>
            <a:ext cx="1779334" cy="1779334"/>
          </a:xfrm>
          <a:prstGeom prst="rect">
            <a:avLst/>
          </a:prstGeom>
        </p:spPr>
      </p:pic>
      <p:sp>
        <p:nvSpPr>
          <p:cNvPr id="47" name="Freeform: Shape 25">
            <a:extLst>
              <a:ext uri="{FF2B5EF4-FFF2-40B4-BE49-F238E27FC236}">
                <a16:creationId xmlns:a16="http://schemas.microsoft.com/office/drawing/2014/main" id="{7E099ED9-A734-430F-BD23-B635E6BC9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946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Metal cogwheel">
            <a:extLst>
              <a:ext uri="{FF2B5EF4-FFF2-40B4-BE49-F238E27FC236}">
                <a16:creationId xmlns:a16="http://schemas.microsoft.com/office/drawing/2014/main" id="{9CAEF0F8-B2B8-1843-981B-15EDDEA19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60" y="1948747"/>
            <a:ext cx="1779333" cy="1779333"/>
          </a:xfrm>
          <a:prstGeom prst="rect">
            <a:avLst/>
          </a:prstGeom>
        </p:spPr>
      </p:pic>
      <p:sp>
        <p:nvSpPr>
          <p:cNvPr id="48" name="Freeform: Shape 27">
            <a:extLst>
              <a:ext uri="{FF2B5EF4-FFF2-40B4-BE49-F238E27FC236}">
                <a16:creationId xmlns:a16="http://schemas.microsoft.com/office/drawing/2014/main" id="{8123F86D-9EA2-4948-8D9A-1FFD4DD4B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2385" y="1765626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201F16FD-5C30-46D8-A7DE-FA937A2F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341704" y="2793223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etal cogwheel">
            <a:extLst>
              <a:ext uri="{FF2B5EF4-FFF2-40B4-BE49-F238E27FC236}">
                <a16:creationId xmlns:a16="http://schemas.microsoft.com/office/drawing/2014/main" id="{81D582A2-217F-C545-A47A-17A25FEB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99" y="1948748"/>
            <a:ext cx="1779333" cy="1779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87" y="3904536"/>
            <a:ext cx="2624177" cy="20604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Engaging: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Get to know the person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816BDB6-54F1-7A41-B1A8-9B8866FBACF9}"/>
              </a:ext>
            </a:extLst>
          </p:cNvPr>
          <p:cNvSpPr txBox="1">
            <a:spLocks/>
          </p:cNvSpPr>
          <p:nvPr/>
        </p:nvSpPr>
        <p:spPr>
          <a:xfrm>
            <a:off x="3229464" y="4228916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Focusing: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Identify a collaborative focus for the conversation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A4A88D46-DF92-5643-9CCF-5BF49FC5CAE8}"/>
              </a:ext>
            </a:extLst>
          </p:cNvPr>
          <p:cNvSpPr txBox="1">
            <a:spLocks/>
          </p:cNvSpPr>
          <p:nvPr/>
        </p:nvSpPr>
        <p:spPr>
          <a:xfrm>
            <a:off x="6096000" y="4228915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Evoking: 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Evoke and reinforce statements about change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053BDFA-4C69-5849-82DF-52251997EB3E}"/>
              </a:ext>
            </a:extLst>
          </p:cNvPr>
          <p:cNvSpPr txBox="1">
            <a:spLocks/>
          </p:cNvSpPr>
          <p:nvPr/>
        </p:nvSpPr>
        <p:spPr>
          <a:xfrm>
            <a:off x="8807244" y="3876992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Planning: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If appropriate, develop a plan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B04298-C7B4-D94D-BFB5-69724A34209E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487025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51" y="3658076"/>
            <a:ext cx="3467101" cy="24526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 Talk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(p. 23)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utumn leaves color progression">
            <a:extLst>
              <a:ext uri="{FF2B5EF4-FFF2-40B4-BE49-F238E27FC236}">
                <a16:creationId xmlns:a16="http://schemas.microsoft.com/office/drawing/2014/main" id="{47D2745A-EBF6-B745-A0A2-5168F00F9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2" b="30413"/>
          <a:stretch/>
        </p:blipFill>
        <p:spPr>
          <a:xfrm>
            <a:off x="20" y="-383846"/>
            <a:ext cx="12191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2910840"/>
            <a:ext cx="7485413" cy="3947160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Desire: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want to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Ability: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can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Reasons: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These are my reasons for changing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need to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will start engaging in a new behavior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Activation: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am considering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Taking Steps: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will/have started to take steps towards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D81D-710B-F34C-855F-C335215E6762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197008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35631-66F8-F14B-A227-1918D267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5" y="548640"/>
            <a:ext cx="4586143" cy="543153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 Technical Skills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(p. 25-33)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AA80-523E-BE42-8FAC-1B100992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0"/>
            <a:ext cx="6876607" cy="6858000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Avoid the Righting Reflex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Dance, don’t wrestle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 interpersonal discord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Reflections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Reflect what the person said to you in the form of a statement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Simple reflection = simple restatement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Complex reflection = additional content (reflect meaning or feeling)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Open-ended questions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Show curiosity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Affirmations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Affirm strengths, values, goals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D3927-5F52-A945-81ED-FF80C17EA436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1392404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SUThemeLight">
  <a:themeElements>
    <a:clrScheme name="WSU Color">
      <a:dk1>
        <a:sysClr val="windowText" lastClr="000000"/>
      </a:dk1>
      <a:lt1>
        <a:sysClr val="window" lastClr="FFFFFF"/>
      </a:lt1>
      <a:dk2>
        <a:srgbClr val="4D4D4D"/>
      </a:dk2>
      <a:lt2>
        <a:srgbClr val="E7E6E6"/>
      </a:lt2>
      <a:accent1>
        <a:srgbClr val="A60F2D"/>
      </a:accent1>
      <a:accent2>
        <a:srgbClr val="4D4D4D"/>
      </a:accent2>
      <a:accent3>
        <a:srgbClr val="949494"/>
      </a:accent3>
      <a:accent4>
        <a:srgbClr val="EE496A"/>
      </a:accent4>
      <a:accent5>
        <a:srgbClr val="4D4D4D"/>
      </a:accent5>
      <a:accent6>
        <a:srgbClr val="AEABAB"/>
      </a:accent6>
      <a:hlink>
        <a:srgbClr val="A60F2D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UThemeLight" id="{05C898E0-3786-4A5B-B5B3-EBE074803E84}" vid="{62971658-B53D-4050-84B7-51C669F6E0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16879</TotalTime>
  <Words>418</Words>
  <Application>Microsoft Office PowerPoint</Application>
  <PresentationFormat>Widescreen</PresentationFormat>
  <Paragraphs>102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WSUThemeLight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Processes of MI (p. 22)</vt:lpstr>
      <vt:lpstr>Change Talk (p. 23)</vt:lpstr>
      <vt:lpstr>MI Technical Skills (p. 25-33)</vt:lpstr>
      <vt:lpstr>MI in Group Settings  (p. 44)</vt:lpstr>
      <vt:lpstr>What Did We Cover?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Zena Marie</dc:creator>
  <cp:lastModifiedBy>Anya Sheftel</cp:lastModifiedBy>
  <cp:revision>796</cp:revision>
  <dcterms:created xsi:type="dcterms:W3CDTF">2023-02-20T22:30:04Z</dcterms:created>
  <dcterms:modified xsi:type="dcterms:W3CDTF">2023-08-15T23:10:50Z</dcterms:modified>
</cp:coreProperties>
</file>