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76" r:id="rId3"/>
    <p:sldMasterId id="2147483690" r:id="rId4"/>
  </p:sldMasterIdLst>
  <p:notesMasterIdLst>
    <p:notesMasterId r:id="rId11"/>
  </p:notesMasterIdLst>
  <p:sldIdLst>
    <p:sldId id="469" r:id="rId5"/>
    <p:sldId id="466" r:id="rId6"/>
    <p:sldId id="438" r:id="rId7"/>
    <p:sldId id="468" r:id="rId8"/>
    <p:sldId id="440" r:id="rId9"/>
    <p:sldId id="2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81308" autoAdjust="0"/>
  </p:normalViewPr>
  <p:slideViewPr>
    <p:cSldViewPr snapToGrid="0">
      <p:cViewPr varScale="1">
        <p:scale>
          <a:sx n="54" d="100"/>
          <a:sy n="54" d="100"/>
        </p:scale>
        <p:origin x="12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9C538-9054-4A2D-97FB-C04A1D16A2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E23134-1697-49EB-8188-70529FC32D6B}">
      <dgm:prSet phldrT="[Text]"/>
      <dgm:spPr/>
      <dgm:t>
        <a:bodyPr/>
        <a:lstStyle/>
        <a:p>
          <a:r>
            <a:rPr lang="en-US" dirty="0">
              <a:latin typeface="Calibri"/>
              <a:ea typeface="Calibri"/>
              <a:cs typeface="Calibri"/>
            </a:rPr>
            <a:t>What is motivational interviewing</a:t>
          </a:r>
        </a:p>
        <a:p>
          <a:pPr rtl="0"/>
          <a:r>
            <a:rPr lang="en-US" dirty="0">
              <a:latin typeface="Calibri"/>
              <a:ea typeface="Calibri"/>
              <a:cs typeface="Calibri"/>
            </a:rPr>
            <a:t>Motivational intervewing strategies</a:t>
          </a:r>
        </a:p>
        <a:p>
          <a:pPr rtl="0"/>
          <a:r>
            <a:rPr lang="en-US" dirty="0">
              <a:latin typeface="Calibri"/>
              <a:ea typeface="Calibri"/>
              <a:cs typeface="Calibri"/>
            </a:rPr>
            <a:t>Motivational interviewing in group settings</a:t>
          </a:r>
        </a:p>
      </dgm:t>
    </dgm:pt>
    <dgm:pt modelId="{2E0846D7-AA9F-402A-85AC-C54E6C2FE10A}" type="parTrans" cxnId="{8AC3AA37-A58D-4D3A-A3EC-1D4C88465DE2}">
      <dgm:prSet/>
      <dgm:spPr/>
      <dgm:t>
        <a:bodyPr/>
        <a:lstStyle/>
        <a:p>
          <a:endParaRPr lang="en-US"/>
        </a:p>
      </dgm:t>
    </dgm:pt>
    <dgm:pt modelId="{D3360C3D-0162-4785-B3C8-6DF6F6836E88}" type="sibTrans" cxnId="{8AC3AA37-A58D-4D3A-A3EC-1D4C88465DE2}">
      <dgm:prSet/>
      <dgm:spPr>
        <a:solidFill>
          <a:schemeClr val="accent1"/>
        </a:solidFill>
      </dgm:spPr>
      <dgm:t>
        <a:bodyPr/>
        <a:lstStyle/>
        <a:p>
          <a:endParaRPr lang="en-US"/>
        </a:p>
      </dgm:t>
    </dgm:pt>
    <dgm:pt modelId="{41949A1E-6470-4BEC-A491-E929A02B8B80}">
      <dgm:prSet phldrT="[Text]"/>
      <dgm:spPr/>
      <dgm:t>
        <a:bodyPr/>
        <a:lstStyle/>
        <a:p>
          <a:pPr rtl="0"/>
          <a:r>
            <a:rPr lang="en-US" dirty="0">
              <a:latin typeface="Calibri"/>
              <a:ea typeface="Calibri"/>
              <a:cs typeface="Calibri"/>
            </a:rPr>
            <a:t>What is science media literacy and why it matters</a:t>
          </a:r>
        </a:p>
        <a:p>
          <a:r>
            <a:rPr lang="en-US" dirty="0">
              <a:latin typeface="Calibri"/>
              <a:ea typeface="Calibri"/>
              <a:cs typeface="Calibri"/>
            </a:rPr>
            <a:t>The science behind science media literacy</a:t>
          </a:r>
        </a:p>
        <a:p>
          <a:pPr rtl="0"/>
          <a:r>
            <a:rPr lang="en-US" dirty="0">
              <a:latin typeface="Calibri"/>
              <a:ea typeface="Calibri"/>
              <a:cs typeface="Calibri"/>
            </a:rPr>
            <a:t>Applying the science media literacy infographic to real-world scenarios  </a:t>
          </a:r>
        </a:p>
      </dgm:t>
    </dgm:pt>
    <dgm:pt modelId="{BA60DF3F-8420-43EF-BA33-533C07616AC6}" type="parTrans" cxnId="{E7F3A4E8-C992-4338-B282-E4834792F177}">
      <dgm:prSet/>
      <dgm:spPr/>
      <dgm:t>
        <a:bodyPr/>
        <a:lstStyle/>
        <a:p>
          <a:endParaRPr lang="en-US"/>
        </a:p>
      </dgm:t>
    </dgm:pt>
    <dgm:pt modelId="{D3EDAB28-7325-4498-B621-895A1025196E}" type="sibTrans" cxnId="{E7F3A4E8-C992-4338-B282-E4834792F177}">
      <dgm:prSet/>
      <dgm:spPr/>
      <dgm:t>
        <a:bodyPr/>
        <a:lstStyle/>
        <a:p>
          <a:endParaRPr lang="en-US"/>
        </a:p>
      </dgm:t>
    </dgm:pt>
    <dgm:pt modelId="{C96F169F-43A0-4127-A04C-E3F22FA4D985}">
      <dgm:prSet phldrT="[Text]"/>
      <dgm:spPr/>
      <dgm:t>
        <a:bodyPr/>
        <a:lstStyle/>
        <a:p>
          <a:pPr rtl="0"/>
          <a:r>
            <a:rPr lang="en-US" dirty="0">
              <a:latin typeface="Calibri"/>
              <a:ea typeface="Calibri"/>
              <a:cs typeface="Calibri"/>
            </a:rPr>
            <a:t>Introduction to neuromarketing:  A tool for effective health communication</a:t>
          </a:r>
        </a:p>
        <a:p>
          <a:pPr rtl="0"/>
          <a:r>
            <a:rPr lang="en-US" dirty="0">
              <a:latin typeface="Calibri"/>
              <a:ea typeface="Calibri"/>
              <a:cs typeface="Calibri"/>
            </a:rPr>
            <a:t>Applied neuromarketing:  Understanding the human brain</a:t>
          </a:r>
        </a:p>
        <a:p>
          <a:pPr rtl="0"/>
          <a:r>
            <a:rPr lang="en-US" dirty="0">
              <a:latin typeface="Calibri"/>
              <a:ea typeface="Calibri"/>
              <a:cs typeface="Calibri"/>
            </a:rPr>
            <a:t>Applied neuromarketing:  Producing brain-friendly health communication</a:t>
          </a:r>
        </a:p>
      </dgm:t>
    </dgm:pt>
    <dgm:pt modelId="{1F21FA57-554C-4FD6-B5AD-87DB4B5B08BB}" type="parTrans" cxnId="{63C280AE-8A4F-47E7-A3A4-57AA3AF00138}">
      <dgm:prSet/>
      <dgm:spPr/>
      <dgm:t>
        <a:bodyPr/>
        <a:lstStyle/>
        <a:p>
          <a:endParaRPr lang="en-US"/>
        </a:p>
      </dgm:t>
    </dgm:pt>
    <dgm:pt modelId="{352E54D3-360D-4329-B230-7E95C3744C4D}" type="sibTrans" cxnId="{63C280AE-8A4F-47E7-A3A4-57AA3AF00138}">
      <dgm:prSet/>
      <dgm:spPr/>
      <dgm:t>
        <a:bodyPr/>
        <a:lstStyle/>
        <a:p>
          <a:endParaRPr lang="en-US"/>
        </a:p>
      </dgm:t>
    </dgm:pt>
    <dgm:pt modelId="{C706A106-3595-40F2-825C-C790BE5A4EA6}" type="pres">
      <dgm:prSet presAssocID="{2A09C538-9054-4A2D-97FB-C04A1D16A2FE}" presName="Name0" presStyleCnt="0">
        <dgm:presLayoutVars>
          <dgm:chMax val="7"/>
          <dgm:chPref val="7"/>
          <dgm:dir/>
        </dgm:presLayoutVars>
      </dgm:prSet>
      <dgm:spPr/>
    </dgm:pt>
    <dgm:pt modelId="{876B1AFE-184F-4A56-BA71-30B2EF815609}" type="pres">
      <dgm:prSet presAssocID="{2A09C538-9054-4A2D-97FB-C04A1D16A2FE}" presName="Name1" presStyleCnt="0"/>
      <dgm:spPr/>
    </dgm:pt>
    <dgm:pt modelId="{D0BC83B3-DEF7-4C72-BABC-40DF3EDAFC29}" type="pres">
      <dgm:prSet presAssocID="{2A09C538-9054-4A2D-97FB-C04A1D16A2FE}" presName="cycle" presStyleCnt="0"/>
      <dgm:spPr/>
    </dgm:pt>
    <dgm:pt modelId="{4A73D66D-188F-4667-9FF9-5F1C19CAF271}" type="pres">
      <dgm:prSet presAssocID="{2A09C538-9054-4A2D-97FB-C04A1D16A2FE}" presName="srcNode" presStyleLbl="node1" presStyleIdx="0" presStyleCnt="3"/>
      <dgm:spPr/>
    </dgm:pt>
    <dgm:pt modelId="{8455D02D-44D5-4BCF-B24C-8BA7E0A171F1}" type="pres">
      <dgm:prSet presAssocID="{2A09C538-9054-4A2D-97FB-C04A1D16A2FE}" presName="conn" presStyleLbl="parChTrans1D2" presStyleIdx="0" presStyleCnt="1"/>
      <dgm:spPr/>
    </dgm:pt>
    <dgm:pt modelId="{154B07DA-600C-4793-AAB0-DE7220A4DB55}" type="pres">
      <dgm:prSet presAssocID="{2A09C538-9054-4A2D-97FB-C04A1D16A2FE}" presName="extraNode" presStyleLbl="node1" presStyleIdx="0" presStyleCnt="3"/>
      <dgm:spPr/>
    </dgm:pt>
    <dgm:pt modelId="{2554B519-EBBA-47A7-8304-3BB91D19A3DB}" type="pres">
      <dgm:prSet presAssocID="{2A09C538-9054-4A2D-97FB-C04A1D16A2FE}" presName="dstNode" presStyleLbl="node1" presStyleIdx="0" presStyleCnt="3"/>
      <dgm:spPr/>
    </dgm:pt>
    <dgm:pt modelId="{192581EB-519E-40FC-A360-EEBDAFC8208A}" type="pres">
      <dgm:prSet presAssocID="{D7E23134-1697-49EB-8188-70529FC32D6B}" presName="text_1" presStyleLbl="node1" presStyleIdx="0" presStyleCnt="3">
        <dgm:presLayoutVars>
          <dgm:bulletEnabled val="1"/>
        </dgm:presLayoutVars>
      </dgm:prSet>
      <dgm:spPr/>
    </dgm:pt>
    <dgm:pt modelId="{3BFF5C70-E2CB-45FC-8C2A-CA2F72FD6254}" type="pres">
      <dgm:prSet presAssocID="{D7E23134-1697-49EB-8188-70529FC32D6B}" presName="accent_1" presStyleCnt="0"/>
      <dgm:spPr/>
    </dgm:pt>
    <dgm:pt modelId="{9ADAA9D9-DA76-4DE6-90B8-F2E066F1BD87}" type="pres">
      <dgm:prSet presAssocID="{D7E23134-1697-49EB-8188-70529FC32D6B}" presName="accentRepeatNode" presStyleLbl="solidFgAcc1" presStyleIdx="0" presStyleCnt="3"/>
      <dgm:spPr/>
    </dgm:pt>
    <dgm:pt modelId="{F7497844-3753-4114-89BC-3EFB52856FC0}" type="pres">
      <dgm:prSet presAssocID="{41949A1E-6470-4BEC-A491-E929A02B8B80}" presName="text_2" presStyleLbl="node1" presStyleIdx="1" presStyleCnt="3" custScaleY="110018">
        <dgm:presLayoutVars>
          <dgm:bulletEnabled val="1"/>
        </dgm:presLayoutVars>
      </dgm:prSet>
      <dgm:spPr/>
    </dgm:pt>
    <dgm:pt modelId="{8B572072-BA5D-41DD-9A04-86DC81B8990F}" type="pres">
      <dgm:prSet presAssocID="{41949A1E-6470-4BEC-A491-E929A02B8B80}" presName="accent_2" presStyleCnt="0"/>
      <dgm:spPr/>
    </dgm:pt>
    <dgm:pt modelId="{1F53F413-E9BF-4721-A663-C948B4A96F16}" type="pres">
      <dgm:prSet presAssocID="{41949A1E-6470-4BEC-A491-E929A02B8B80}" presName="accentRepeatNode" presStyleLbl="solidFgAcc1" presStyleIdx="1" presStyleCnt="3"/>
      <dgm:spPr/>
    </dgm:pt>
    <dgm:pt modelId="{DEA44D13-BD60-41C3-9983-79C907495C92}" type="pres">
      <dgm:prSet presAssocID="{C96F169F-43A0-4127-A04C-E3F22FA4D985}" presName="text_3" presStyleLbl="node1" presStyleIdx="2" presStyleCnt="3">
        <dgm:presLayoutVars>
          <dgm:bulletEnabled val="1"/>
        </dgm:presLayoutVars>
      </dgm:prSet>
      <dgm:spPr/>
    </dgm:pt>
    <dgm:pt modelId="{9FD0987F-9ED0-477F-94D6-55A04DE5C8C9}" type="pres">
      <dgm:prSet presAssocID="{C96F169F-43A0-4127-A04C-E3F22FA4D985}" presName="accent_3" presStyleCnt="0"/>
      <dgm:spPr/>
    </dgm:pt>
    <dgm:pt modelId="{047D40AA-D04D-4C93-8215-E106DB003CE3}" type="pres">
      <dgm:prSet presAssocID="{C96F169F-43A0-4127-A04C-E3F22FA4D985}" presName="accentRepeatNode" presStyleLbl="solidFgAcc1" presStyleIdx="2" presStyleCnt="3"/>
      <dgm:spPr/>
    </dgm:pt>
  </dgm:ptLst>
  <dgm:cxnLst>
    <dgm:cxn modelId="{7CE8560B-E288-4016-A735-65FEB9ECF91B}" type="presOf" srcId="{D3360C3D-0162-4785-B3C8-6DF6F6836E88}" destId="{8455D02D-44D5-4BCF-B24C-8BA7E0A171F1}" srcOrd="0" destOrd="0" presId="urn:microsoft.com/office/officeart/2008/layout/VerticalCurvedList"/>
    <dgm:cxn modelId="{FDA2390F-F90A-4E5F-A080-28B6685B53C0}" type="presOf" srcId="{D7E23134-1697-49EB-8188-70529FC32D6B}" destId="{192581EB-519E-40FC-A360-EEBDAFC8208A}" srcOrd="0" destOrd="0" presId="urn:microsoft.com/office/officeart/2008/layout/VerticalCurvedList"/>
    <dgm:cxn modelId="{8AC3AA37-A58D-4D3A-A3EC-1D4C88465DE2}" srcId="{2A09C538-9054-4A2D-97FB-C04A1D16A2FE}" destId="{D7E23134-1697-49EB-8188-70529FC32D6B}" srcOrd="0" destOrd="0" parTransId="{2E0846D7-AA9F-402A-85AC-C54E6C2FE10A}" sibTransId="{D3360C3D-0162-4785-B3C8-6DF6F6836E88}"/>
    <dgm:cxn modelId="{FE61F058-7F2D-4F91-9288-6F2D841ACA80}" type="presOf" srcId="{2A09C538-9054-4A2D-97FB-C04A1D16A2FE}" destId="{C706A106-3595-40F2-825C-C790BE5A4EA6}" srcOrd="0" destOrd="0" presId="urn:microsoft.com/office/officeart/2008/layout/VerticalCurvedList"/>
    <dgm:cxn modelId="{3149678B-1ABC-459A-84C6-FE755E099962}" type="presOf" srcId="{C96F169F-43A0-4127-A04C-E3F22FA4D985}" destId="{DEA44D13-BD60-41C3-9983-79C907495C92}" srcOrd="0" destOrd="0" presId="urn:microsoft.com/office/officeart/2008/layout/VerticalCurvedList"/>
    <dgm:cxn modelId="{2A1B0DA2-8927-403C-91D9-FFFBABD1DDAF}" type="presOf" srcId="{41949A1E-6470-4BEC-A491-E929A02B8B80}" destId="{F7497844-3753-4114-89BC-3EFB52856FC0}" srcOrd="0" destOrd="0" presId="urn:microsoft.com/office/officeart/2008/layout/VerticalCurvedList"/>
    <dgm:cxn modelId="{63C280AE-8A4F-47E7-A3A4-57AA3AF00138}" srcId="{2A09C538-9054-4A2D-97FB-C04A1D16A2FE}" destId="{C96F169F-43A0-4127-A04C-E3F22FA4D985}" srcOrd="2" destOrd="0" parTransId="{1F21FA57-554C-4FD6-B5AD-87DB4B5B08BB}" sibTransId="{352E54D3-360D-4329-B230-7E95C3744C4D}"/>
    <dgm:cxn modelId="{E7F3A4E8-C992-4338-B282-E4834792F177}" srcId="{2A09C538-9054-4A2D-97FB-C04A1D16A2FE}" destId="{41949A1E-6470-4BEC-A491-E929A02B8B80}" srcOrd="1" destOrd="0" parTransId="{BA60DF3F-8420-43EF-BA33-533C07616AC6}" sibTransId="{D3EDAB28-7325-4498-B621-895A1025196E}"/>
    <dgm:cxn modelId="{0B91B26C-3370-4E78-B068-E9F3FB40D15E}" type="presParOf" srcId="{C706A106-3595-40F2-825C-C790BE5A4EA6}" destId="{876B1AFE-184F-4A56-BA71-30B2EF815609}" srcOrd="0" destOrd="0" presId="urn:microsoft.com/office/officeart/2008/layout/VerticalCurvedList"/>
    <dgm:cxn modelId="{4D74953E-A9E3-48D5-94A7-D3658583D3FD}" type="presParOf" srcId="{876B1AFE-184F-4A56-BA71-30B2EF815609}" destId="{D0BC83B3-DEF7-4C72-BABC-40DF3EDAFC29}" srcOrd="0" destOrd="0" presId="urn:microsoft.com/office/officeart/2008/layout/VerticalCurvedList"/>
    <dgm:cxn modelId="{8A2CF604-19B7-426F-BCA7-B0ED383AD3D0}" type="presParOf" srcId="{D0BC83B3-DEF7-4C72-BABC-40DF3EDAFC29}" destId="{4A73D66D-188F-4667-9FF9-5F1C19CAF271}" srcOrd="0" destOrd="0" presId="urn:microsoft.com/office/officeart/2008/layout/VerticalCurvedList"/>
    <dgm:cxn modelId="{8B24F64F-52CE-45CF-BB0E-833E13F23E78}" type="presParOf" srcId="{D0BC83B3-DEF7-4C72-BABC-40DF3EDAFC29}" destId="{8455D02D-44D5-4BCF-B24C-8BA7E0A171F1}" srcOrd="1" destOrd="0" presId="urn:microsoft.com/office/officeart/2008/layout/VerticalCurvedList"/>
    <dgm:cxn modelId="{1BC36C66-1057-4F99-A0F1-8BECF506CD52}" type="presParOf" srcId="{D0BC83B3-DEF7-4C72-BABC-40DF3EDAFC29}" destId="{154B07DA-600C-4793-AAB0-DE7220A4DB55}" srcOrd="2" destOrd="0" presId="urn:microsoft.com/office/officeart/2008/layout/VerticalCurvedList"/>
    <dgm:cxn modelId="{2C5251EF-3766-4755-AD03-337B6A9F534F}" type="presParOf" srcId="{D0BC83B3-DEF7-4C72-BABC-40DF3EDAFC29}" destId="{2554B519-EBBA-47A7-8304-3BB91D19A3DB}" srcOrd="3" destOrd="0" presId="urn:microsoft.com/office/officeart/2008/layout/VerticalCurvedList"/>
    <dgm:cxn modelId="{509DA6B4-A090-47AC-81A3-8BBDECD45DCB}" type="presParOf" srcId="{876B1AFE-184F-4A56-BA71-30B2EF815609}" destId="{192581EB-519E-40FC-A360-EEBDAFC8208A}" srcOrd="1" destOrd="0" presId="urn:microsoft.com/office/officeart/2008/layout/VerticalCurvedList"/>
    <dgm:cxn modelId="{46D1439E-46E6-4A23-9F35-463BCA2A5DDA}" type="presParOf" srcId="{876B1AFE-184F-4A56-BA71-30B2EF815609}" destId="{3BFF5C70-E2CB-45FC-8C2A-CA2F72FD6254}" srcOrd="2" destOrd="0" presId="urn:microsoft.com/office/officeart/2008/layout/VerticalCurvedList"/>
    <dgm:cxn modelId="{C9F40F93-6D54-4831-A30E-39520875F2D7}" type="presParOf" srcId="{3BFF5C70-E2CB-45FC-8C2A-CA2F72FD6254}" destId="{9ADAA9D9-DA76-4DE6-90B8-F2E066F1BD87}" srcOrd="0" destOrd="0" presId="urn:microsoft.com/office/officeart/2008/layout/VerticalCurvedList"/>
    <dgm:cxn modelId="{4BE09A58-634C-4A80-8E2A-5B68235D951F}" type="presParOf" srcId="{876B1AFE-184F-4A56-BA71-30B2EF815609}" destId="{F7497844-3753-4114-89BC-3EFB52856FC0}" srcOrd="3" destOrd="0" presId="urn:microsoft.com/office/officeart/2008/layout/VerticalCurvedList"/>
    <dgm:cxn modelId="{8A9496BE-ADCD-4A53-8239-92C305973C3C}" type="presParOf" srcId="{876B1AFE-184F-4A56-BA71-30B2EF815609}" destId="{8B572072-BA5D-41DD-9A04-86DC81B8990F}" srcOrd="4" destOrd="0" presId="urn:microsoft.com/office/officeart/2008/layout/VerticalCurvedList"/>
    <dgm:cxn modelId="{E2CF2EC8-5371-4032-8E49-79AC85B683BB}" type="presParOf" srcId="{8B572072-BA5D-41DD-9A04-86DC81B8990F}" destId="{1F53F413-E9BF-4721-A663-C948B4A96F16}" srcOrd="0" destOrd="0" presId="urn:microsoft.com/office/officeart/2008/layout/VerticalCurvedList"/>
    <dgm:cxn modelId="{5B6364F2-4682-489D-9BBD-EEC34A88313B}" type="presParOf" srcId="{876B1AFE-184F-4A56-BA71-30B2EF815609}" destId="{DEA44D13-BD60-41C3-9983-79C907495C92}" srcOrd="5" destOrd="0" presId="urn:microsoft.com/office/officeart/2008/layout/VerticalCurvedList"/>
    <dgm:cxn modelId="{AAFA5C04-E6EB-4299-B941-175C88E92B06}" type="presParOf" srcId="{876B1AFE-184F-4A56-BA71-30B2EF815609}" destId="{9FD0987F-9ED0-477F-94D6-55A04DE5C8C9}" srcOrd="6" destOrd="0" presId="urn:microsoft.com/office/officeart/2008/layout/VerticalCurvedList"/>
    <dgm:cxn modelId="{64F45232-C56C-4064-A627-AFC1D626D044}" type="presParOf" srcId="{9FD0987F-9ED0-477F-94D6-55A04DE5C8C9}" destId="{047D40AA-D04D-4C93-8215-E106DB003C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5D02D-44D5-4BCF-B24C-8BA7E0A171F1}">
      <dsp:nvSpPr>
        <dsp:cNvPr id="0" name=""/>
        <dsp:cNvSpPr/>
      </dsp:nvSpPr>
      <dsp:spPr>
        <a:xfrm>
          <a:off x="-6125176" y="-937410"/>
          <a:ext cx="7293488" cy="7293488"/>
        </a:xfrm>
        <a:prstGeom prst="blockArc">
          <a:avLst>
            <a:gd name="adj1" fmla="val 18900000"/>
            <a:gd name="adj2" fmla="val 2700000"/>
            <a:gd name="adj3" fmla="val 296"/>
          </a:avLst>
        </a:prstGeom>
        <a:solidFill>
          <a:schemeClr val="accent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1EB-519E-40FC-A360-EEBDAFC8208A}">
      <dsp:nvSpPr>
        <dsp:cNvPr id="0" name=""/>
        <dsp:cNvSpPr/>
      </dsp:nvSpPr>
      <dsp:spPr>
        <a:xfrm>
          <a:off x="752110" y="5418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a:cs typeface="Calibri"/>
            </a:rPr>
            <a:t>What is motivational interviewing</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intervewing strategies</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interviewing in group settings</a:t>
          </a:r>
        </a:p>
      </dsp:txBody>
      <dsp:txXfrm>
        <a:off x="752110" y="541866"/>
        <a:ext cx="8766259" cy="1083733"/>
      </dsp:txXfrm>
    </dsp:sp>
    <dsp:sp modelId="{9ADAA9D9-DA76-4DE6-90B8-F2E066F1BD87}">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97844-3753-4114-89BC-3EFB52856FC0}">
      <dsp:nvSpPr>
        <dsp:cNvPr id="0" name=""/>
        <dsp:cNvSpPr/>
      </dsp:nvSpPr>
      <dsp:spPr>
        <a:xfrm>
          <a:off x="1146048" y="2113182"/>
          <a:ext cx="8372322" cy="1192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What is science media literacy and why it matters</a:t>
          </a:r>
        </a:p>
        <a:p>
          <a:pPr marL="0" lvl="0" indent="0" algn="l" defTabSz="800100">
            <a:lnSpc>
              <a:spcPct val="90000"/>
            </a:lnSpc>
            <a:spcBef>
              <a:spcPct val="0"/>
            </a:spcBef>
            <a:spcAft>
              <a:spcPct val="35000"/>
            </a:spcAft>
            <a:buNone/>
          </a:pPr>
          <a:r>
            <a:rPr lang="en-US" sz="1800" kern="1200" dirty="0">
              <a:latin typeface="Calibri"/>
              <a:ea typeface="Calibri"/>
              <a:cs typeface="Calibri"/>
            </a:rPr>
            <a:t>The science behind science media literacy</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Applying the science media literacy infographic to real-world scenarios  </a:t>
          </a:r>
        </a:p>
      </dsp:txBody>
      <dsp:txXfrm>
        <a:off x="1146048" y="2113182"/>
        <a:ext cx="8372322" cy="1192301"/>
      </dsp:txXfrm>
    </dsp:sp>
    <dsp:sp modelId="{1F53F413-E9BF-4721-A663-C948B4A96F1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44D13-BD60-41C3-9983-79C907495C92}">
      <dsp:nvSpPr>
        <dsp:cNvPr id="0" name=""/>
        <dsp:cNvSpPr/>
      </dsp:nvSpPr>
      <dsp:spPr>
        <a:xfrm>
          <a:off x="752110" y="37930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Introduction to neuromarketing:  A tool for effective health communication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Understanding the human brain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Producing brain-friendly health communication</a:t>
          </a:r>
        </a:p>
      </dsp:txBody>
      <dsp:txXfrm>
        <a:off x="752110" y="3793066"/>
        <a:ext cx="8766259" cy="1083733"/>
      </dsp:txXfrm>
    </dsp:sp>
    <dsp:sp modelId="{047D40AA-D04D-4C93-8215-E106DB003CE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74195-C129-48F4-BC3F-94338B2D74F6}"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10C23-3100-4735-B2C1-6FC4A23A6416}" type="slidenum">
              <a:rPr lang="en-US" smtClean="0"/>
              <a:t>‹#›</a:t>
            </a:fld>
            <a:endParaRPr lang="en-US"/>
          </a:p>
        </p:txBody>
      </p:sp>
    </p:spTree>
    <p:extLst>
      <p:ext uri="{BB962C8B-B14F-4D97-AF65-F5344CB8AC3E}">
        <p14:creationId xmlns:p14="http://schemas.microsoft.com/office/powerpoint/2010/main" val="327467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Dr. Shawn Domgaard with the Washington State University team working in collaboration with the Extension Collaborative on Immunization Teaching and Engagement, or EXCITE.  This is one of 3 Science Media Literacy modules as part of the  “Getting to the Heart and Mind of the Matter” toolkit.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3A5EFCC-A5E6-4445-8403-922E25CE2A65}" type="slidenum">
              <a:rPr lang="en-US" smtClean="0"/>
              <a:t>1</a:t>
            </a:fld>
            <a:endParaRPr lang="en-US"/>
          </a:p>
        </p:txBody>
      </p:sp>
    </p:spTree>
    <p:extLst>
      <p:ext uri="{BB962C8B-B14F-4D97-AF65-F5344CB8AC3E}">
        <p14:creationId xmlns:p14="http://schemas.microsoft.com/office/powerpoint/2010/main" val="410050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modules for you to use to help you learn from the toolkit.  You can watch any of our other videos about Motivational Interviewing, Science Media Literacy, or Neuromarketing by clicking the link to each of the modules in the description.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2FFB1-0A42-46C4-A5F2-32A93342D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29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presenting about science media literacy, and specifically this module is about applying the science media literacy infographic to real-world scenarios.  The point of this series is that we have to help people find trusted sources and trustworthy information.  We are not trying to tell anybody what to think, but we want to help you find trustworthy sources and information that can help you make decisions that are best for you.  </a:t>
            </a:r>
          </a:p>
        </p:txBody>
      </p:sp>
      <p:sp>
        <p:nvSpPr>
          <p:cNvPr id="4" name="Slide Number Placeholder 3"/>
          <p:cNvSpPr>
            <a:spLocks noGrp="1"/>
          </p:cNvSpPr>
          <p:nvPr>
            <p:ph type="sldNum" sz="quarter" idx="5"/>
          </p:nvPr>
        </p:nvSpPr>
        <p:spPr/>
        <p:txBody>
          <a:bodyPr/>
          <a:lstStyle/>
          <a:p>
            <a:fld id="{23710C23-3100-4735-B2C1-6FC4A23A6416}" type="slidenum">
              <a:rPr lang="en-US" smtClean="0"/>
              <a:t>3</a:t>
            </a:fld>
            <a:endParaRPr lang="en-US"/>
          </a:p>
        </p:txBody>
      </p:sp>
    </p:spTree>
    <p:extLst>
      <p:ext uri="{BB962C8B-B14F-4D97-AF65-F5344CB8AC3E}">
        <p14:creationId xmlns:p14="http://schemas.microsoft.com/office/powerpoint/2010/main" val="403186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science media literacy toolkit authors are myself, Dr. Shawn Domgaard, and Dr. Erica Weintraub Austin, who presents the second module in this three part series.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5</a:t>
            </a:fld>
            <a:endParaRPr lang="en-US"/>
          </a:p>
        </p:txBody>
      </p:sp>
    </p:spTree>
    <p:extLst>
      <p:ext uri="{BB962C8B-B14F-4D97-AF65-F5344CB8AC3E}">
        <p14:creationId xmlns:p14="http://schemas.microsoft.com/office/powerpoint/2010/main" val="123534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"Thank you for watching and learning with us today.  Again, I’d like to thank the EXCITE Foundation, through its Interagency Agreement with the USDA National Institute of Food and Agriculture, and the Centers for Disease Control and Prevention, for funding this project. We hope this toolkit is helpful to you and your communities. Thank you and take care!"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10C23-3100-4735-B2C1-6FC4A23A6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04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11AB-BCA4-D49B-85BA-B6A9C5072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775AAE-DC4F-1B88-08EF-45486AE69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62212-659D-B632-9A37-CDC4144DEA78}"/>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9EF5FDAB-6BFF-936D-8E32-7E7356E02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C55BC-422C-790E-B787-8B40EED19EBD}"/>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26971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86F-1FB2-C454-F373-8E7DE20719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4621D-45F4-9B70-5E69-F012CEDB2F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05D90-8AC5-BE31-5798-0639F5090C07}"/>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F30A3492-976D-E1F6-49C0-78D73D134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4D798-CBCC-4085-2BCD-95CADD007060}"/>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47998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B6DA2-3DF7-A6E2-8E63-A6E5471A5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2A5B2-42CF-D906-E43E-9BBA506C86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BBA89-DBD5-2020-7BBE-32A892270994}"/>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31BD3A83-1D46-71D4-2CB7-570656F14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43465-3C29-6296-2B7B-5F381528061A}"/>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375130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6942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9493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4429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July 12,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9709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491EE-3327-450E-9A63-2B5D30473A4B}"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C482F-7634-4832-A4CD-4AF50EC055F4}" type="slidenum">
              <a:rPr lang="en-US" smtClean="0"/>
              <a:t>‹#›</a:t>
            </a:fld>
            <a:endParaRPr lang="en-US"/>
          </a:p>
        </p:txBody>
      </p:sp>
    </p:spTree>
    <p:extLst>
      <p:ext uri="{BB962C8B-B14F-4D97-AF65-F5344CB8AC3E}">
        <p14:creationId xmlns:p14="http://schemas.microsoft.com/office/powerpoint/2010/main" val="3520749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July 12,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40208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July 12,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21502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July 12,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5766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42E9-2A8A-5FB0-882B-E159F200656E}"/>
              </a:ext>
            </a:extLst>
          </p:cNvPr>
          <p:cNvSpPr>
            <a:spLocks noGrp="1"/>
          </p:cNvSpPr>
          <p:nvPr>
            <p:ph type="title" hasCustomPrompt="1"/>
          </p:nvPr>
        </p:nvSpPr>
        <p:spPr/>
        <p:txBody>
          <a:bodyPr>
            <a:normAutofit/>
          </a:bodyPr>
          <a:lstStyle>
            <a:lvl1pPr>
              <a:defRPr lang="en-US" sz="4000" dirty="0">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dirty="0">
                <a:effectLst/>
              </a:rPr>
              <a:t> </a:t>
            </a:r>
            <a:r>
              <a:rPr lang="en-US" dirty="0"/>
              <a:t>Click to edit Master text styles</a:t>
            </a:r>
          </a:p>
        </p:txBody>
      </p:sp>
      <p:sp>
        <p:nvSpPr>
          <p:cNvPr id="3" name="Content Placeholder 2">
            <a:extLst>
              <a:ext uri="{FF2B5EF4-FFF2-40B4-BE49-F238E27FC236}">
                <a16:creationId xmlns:a16="http://schemas.microsoft.com/office/drawing/2014/main" id="{5F01936C-391D-F955-5BAE-0A9CA97F2C59}"/>
              </a:ext>
            </a:extLst>
          </p:cNvPr>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E11D70-1345-97E5-9AFF-ACDD48D11056}"/>
              </a:ext>
            </a:extLst>
          </p:cNvPr>
          <p:cNvSpPr>
            <a:spLocks noGrp="1"/>
          </p:cNvSpPr>
          <p:nvPr>
            <p:ph type="dt" sz="half" idx="10"/>
          </p:nvPr>
        </p:nvSpPr>
        <p:spPr/>
        <p:txBody>
          <a:bodyPr/>
          <a:lstStyle/>
          <a:p>
            <a:r>
              <a:rPr lang="en-US" b="0">
                <a:effectLst/>
              </a:rPr>
              <a:t> </a:t>
            </a:r>
            <a:endParaRPr lang="en-US"/>
          </a:p>
        </p:txBody>
      </p:sp>
      <p:sp>
        <p:nvSpPr>
          <p:cNvPr id="5" name="Footer Placeholder 4">
            <a:extLst>
              <a:ext uri="{FF2B5EF4-FFF2-40B4-BE49-F238E27FC236}">
                <a16:creationId xmlns:a16="http://schemas.microsoft.com/office/drawing/2014/main" id="{41A8C3EB-F615-29A2-975E-DCBC31B74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52296-F9C2-DFDC-E2E2-25DBD5A84D2C}"/>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AA32733B-94AC-7683-129A-81EEE82D6066}"/>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08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12,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93856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71296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July 12,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538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74585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93" name="Title Text"/>
          <p:cNvSpPr txBox="1">
            <a:spLocks noGrp="1"/>
          </p:cNvSpPr>
          <p:nvPr>
            <p:ph type="title"/>
          </p:nvPr>
        </p:nvSpPr>
        <p:spPr>
          <a:xfrm>
            <a:off x="454659" y="473393"/>
            <a:ext cx="11282682" cy="495383"/>
          </a:xfrm>
          <a:prstGeom prst="rect">
            <a:avLst/>
          </a:prstGeom>
        </p:spPr>
        <p:txBody>
          <a:bodyPr lIns="0" tIns="0" rIns="0" bIns="0"/>
          <a:lstStyle>
            <a:lvl1pPr>
              <a:defRPr sz="3600">
                <a:solidFill>
                  <a:srgbClr val="262626"/>
                </a:solidFill>
              </a:defRPr>
            </a:lvl1pPr>
          </a:lstStyle>
          <a:p>
            <a:r>
              <a:t>Title Text</a:t>
            </a:r>
          </a:p>
        </p:txBody>
      </p:sp>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33816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77722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11204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b="0">
                <a:effectLst/>
              </a:rPr>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EE19D783-4060-3293-53FA-3341DA6A6569}"/>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49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6C993510-1174-21E3-43CD-A51255CF27DA}"/>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063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
        <p:nvSpPr>
          <p:cNvPr id="8" name="Rectangle 7">
            <a:extLst>
              <a:ext uri="{FF2B5EF4-FFF2-40B4-BE49-F238E27FC236}">
                <a16:creationId xmlns:a16="http://schemas.microsoft.com/office/drawing/2014/main" id="{0DD3A88C-363E-E0A0-C6CB-8A6CC2E6A30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49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16AC-2F58-BD74-4599-873BC531A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50AD2-C10A-6EC0-2B12-11A246619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02126-DC46-ACCC-5EE5-742A06AA55F4}"/>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0CF7E509-102C-8489-E81C-AF96B083D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E3316-E890-8C98-1454-718DC564D0DC}"/>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CE9F6C0B-CDBE-B865-20F0-62E9E4895500}"/>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067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9218A-3552-481A-920E-F66672575578}"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95776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9218A-3552-481A-920E-F66672575578}"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433704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9218A-3552-481A-920E-F66672575578}"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AD3D1-EBC2-4753-9CE5-627C75E21278}" type="slidenum">
              <a:rPr lang="en-US" smtClean="0"/>
              <a:t>‹#›</a:t>
            </a:fld>
            <a:endParaRPr lang="en-US"/>
          </a:p>
        </p:txBody>
      </p:sp>
      <p:sp>
        <p:nvSpPr>
          <p:cNvPr id="5" name="Rectangle 4">
            <a:extLst>
              <a:ext uri="{FF2B5EF4-FFF2-40B4-BE49-F238E27FC236}">
                <a16:creationId xmlns:a16="http://schemas.microsoft.com/office/drawing/2014/main" id="{AEDEEE6F-23C9-F2B9-26D2-781229A6B36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28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644435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951380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171814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796112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131046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1202132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05401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871-BC92-E8DE-AAA0-85E1AB896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5A327-CAD8-843A-5D60-AAADD34890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F9EB5-2DC7-AFE1-5290-97151C4CB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687E4-7C82-49F8-80A3-EEE90967EC61}"/>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a:extLst>
              <a:ext uri="{FF2B5EF4-FFF2-40B4-BE49-F238E27FC236}">
                <a16:creationId xmlns:a16="http://schemas.microsoft.com/office/drawing/2014/main" id="{9919B968-68D3-F367-9C76-EF4AB841A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417F7-0D4C-3218-F341-B5E68E56D057}"/>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8" name="Rectangle 7">
            <a:extLst>
              <a:ext uri="{FF2B5EF4-FFF2-40B4-BE49-F238E27FC236}">
                <a16:creationId xmlns:a16="http://schemas.microsoft.com/office/drawing/2014/main" id="{F0E852A9-0C78-5403-8824-6DD4EEE291C8}"/>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07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bg1"/>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9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874029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Dark Gre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69E047-4A63-9E48-8C73-0842A613B283}"/>
              </a:ext>
            </a:extLst>
          </p:cNvPr>
          <p:cNvSpPr>
            <a:spLocks noGrp="1"/>
          </p:cNvSpPr>
          <p:nvPr>
            <p:ph type="pic" sz="quarter" idx="10"/>
          </p:nvPr>
        </p:nvSpPr>
        <p:spPr>
          <a:xfrm>
            <a:off x="1990516" y="1858963"/>
            <a:ext cx="4203700" cy="3140075"/>
          </a:xfrm>
        </p:spPr>
        <p:txBody>
          <a:bodyPr/>
          <a:lstStyle/>
          <a:p>
            <a:endParaRPr lang="en-US" dirty="0"/>
          </a:p>
        </p:txBody>
      </p:sp>
    </p:spTree>
    <p:extLst>
      <p:ext uri="{BB962C8B-B14F-4D97-AF65-F5344CB8AC3E}">
        <p14:creationId xmlns:p14="http://schemas.microsoft.com/office/powerpoint/2010/main" val="3306934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77225E-008F-5D47-A03D-C2707AE1C01B}"/>
              </a:ext>
            </a:extLst>
          </p:cNvPr>
          <p:cNvSpPr>
            <a:spLocks noGrp="1"/>
          </p:cNvSpPr>
          <p:nvPr>
            <p:ph type="body" sz="quarter" idx="11"/>
          </p:nvPr>
        </p:nvSpPr>
        <p:spPr>
          <a:xfrm>
            <a:off x="1363064"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1920A4AF-D039-3F43-A019-02EC95682F80}"/>
              </a:ext>
            </a:extLst>
          </p:cNvPr>
          <p:cNvSpPr>
            <a:spLocks noGrp="1"/>
          </p:cNvSpPr>
          <p:nvPr>
            <p:ph type="body" sz="quarter" idx="12"/>
          </p:nvPr>
        </p:nvSpPr>
        <p:spPr>
          <a:xfrm>
            <a:off x="6383548"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FDE25F45-F8A3-6844-84FC-70675A668A63}"/>
              </a:ext>
            </a:extLst>
          </p:cNvPr>
          <p:cNvSpPr>
            <a:spLocks noGrp="1"/>
          </p:cNvSpPr>
          <p:nvPr>
            <p:ph type="body" sz="quarter" idx="13"/>
          </p:nvPr>
        </p:nvSpPr>
        <p:spPr>
          <a:xfrm>
            <a:off x="8948512" y="4043843"/>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37E829C-18A8-8641-8915-7ED6C4703CC5}"/>
              </a:ext>
            </a:extLst>
          </p:cNvPr>
          <p:cNvSpPr>
            <a:spLocks noGrp="1"/>
          </p:cNvSpPr>
          <p:nvPr>
            <p:ph type="body" sz="quarter" idx="14"/>
          </p:nvPr>
        </p:nvSpPr>
        <p:spPr>
          <a:xfrm>
            <a:off x="3849344" y="4060166"/>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22" name="Picture Placeholder 21">
            <a:extLst>
              <a:ext uri="{FF2B5EF4-FFF2-40B4-BE49-F238E27FC236}">
                <a16:creationId xmlns:a16="http://schemas.microsoft.com/office/drawing/2014/main" id="{41A2D967-593C-7346-BF15-B1AA9A81ACBD}"/>
              </a:ext>
            </a:extLst>
          </p:cNvPr>
          <p:cNvSpPr>
            <a:spLocks noGrp="1"/>
          </p:cNvSpPr>
          <p:nvPr>
            <p:ph type="pic" sz="quarter" idx="15"/>
          </p:nvPr>
        </p:nvSpPr>
        <p:spPr>
          <a:xfrm>
            <a:off x="0" y="1"/>
            <a:ext cx="12192000" cy="2674187"/>
          </a:xfrm>
        </p:spPr>
        <p:txBody>
          <a:bodyPr/>
          <a:lstStyle/>
          <a:p>
            <a:endParaRPr lang="en-US"/>
          </a:p>
        </p:txBody>
      </p:sp>
    </p:spTree>
    <p:extLst>
      <p:ext uri="{BB962C8B-B14F-4D97-AF65-F5344CB8AC3E}">
        <p14:creationId xmlns:p14="http://schemas.microsoft.com/office/powerpoint/2010/main" val="3386598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1"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8021638" y="654290"/>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4321370" y="1028102"/>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4321370" y="654290"/>
            <a:ext cx="3657600" cy="2330450"/>
          </a:xfrm>
        </p:spPr>
        <p:txBody>
          <a:bodyPr>
            <a:normAutofit/>
          </a:bodyPr>
          <a:lstStyle>
            <a:lvl1pPr marL="0" indent="0" algn="r" defTabSz="914446" rtl="0" eaLnBrk="1" latinLnBrk="0" hangingPunct="1">
              <a:lnSpc>
                <a:spcPct val="90000"/>
              </a:lnSpc>
              <a:spcBef>
                <a:spcPts val="1000"/>
              </a:spcBef>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marL="0" lvl="0" indent="0" algn="r" defTabSz="914446" rtl="0" eaLnBrk="1" latinLnBrk="0" hangingPunct="1">
              <a:lnSpc>
                <a:spcPct val="90000"/>
              </a:lnSpc>
              <a:spcBef>
                <a:spcPts val="1000"/>
              </a:spcBef>
              <a:buFontTx/>
              <a:buNone/>
            </a:pPr>
            <a:r>
              <a:rPr lang="en-US" dirty="0"/>
              <a:t>CLICK TO EDIT MASTER TEXT STYLES</a:t>
            </a:r>
          </a:p>
        </p:txBody>
      </p:sp>
    </p:spTree>
    <p:extLst>
      <p:ext uri="{BB962C8B-B14F-4D97-AF65-F5344CB8AC3E}">
        <p14:creationId xmlns:p14="http://schemas.microsoft.com/office/powerpoint/2010/main" val="1755377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8021638"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4587934" y="711799"/>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730370" y="959090"/>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730369" y="585280"/>
            <a:ext cx="3657600" cy="2330450"/>
          </a:xfrm>
        </p:spPr>
        <p:txBody>
          <a:bodyPr>
            <a:normAutofit/>
          </a:bodyPr>
          <a:lstStyle>
            <a:lvl1pPr marL="0" indent="0" algn="r">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Tree>
    <p:extLst>
      <p:ext uri="{BB962C8B-B14F-4D97-AF65-F5344CB8AC3E}">
        <p14:creationId xmlns:p14="http://schemas.microsoft.com/office/powerpoint/2010/main" val="303960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268464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547B1-7644-6B4E-A8D9-0D369953F390}"/>
              </a:ext>
            </a:extLst>
          </p:cNvPr>
          <p:cNvSpPr/>
          <p:nvPr userDrawn="1"/>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BC4D4199-C668-CD42-8A16-B0FEAC578DE1}"/>
              </a:ext>
            </a:extLst>
          </p:cNvPr>
          <p:cNvPicPr>
            <a:picLocks noChangeAspect="1"/>
          </p:cNvPicPr>
          <p:nvPr userDrawn="1"/>
        </p:nvPicPr>
        <p:blipFill rotWithShape="1">
          <a:blip r:embed="rId2"/>
          <a:srcRect l="195" t="1549" r="16997" b="5294"/>
          <a:stretch/>
        </p:blipFill>
        <p:spPr>
          <a:xfrm>
            <a:off x="1" y="0"/>
            <a:ext cx="12192001" cy="6858000"/>
          </a:xfrm>
          <a:prstGeom prst="rect">
            <a:avLst/>
          </a:prstGeom>
          <a:ln>
            <a:noFill/>
          </a:ln>
        </p:spPr>
      </p:pic>
    </p:spTree>
    <p:extLst>
      <p:ext uri="{BB962C8B-B14F-4D97-AF65-F5344CB8AC3E}">
        <p14:creationId xmlns:p14="http://schemas.microsoft.com/office/powerpoint/2010/main" val="3592953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E89E7-CDBF-0943-A09D-D1D3A35782EC}"/>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08ED9482-1B11-B048-A8AC-CAF949837453}"/>
              </a:ext>
            </a:extLst>
          </p:cNvPr>
          <p:cNvPicPr>
            <a:picLocks noChangeAspect="1"/>
          </p:cNvPicPr>
          <p:nvPr userDrawn="1"/>
        </p:nvPicPr>
        <p:blipFill rotWithShape="1">
          <a:blip r:embed="rId2"/>
          <a:srcRect l="195" t="1549" r="16997" b="5294"/>
          <a:stretch/>
        </p:blipFill>
        <p:spPr>
          <a:xfrm>
            <a:off x="1" y="46007"/>
            <a:ext cx="12192001" cy="6858000"/>
          </a:xfrm>
          <a:prstGeom prst="rect">
            <a:avLst/>
          </a:prstGeom>
          <a:ln>
            <a:noFill/>
          </a:ln>
        </p:spPr>
      </p:pic>
    </p:spTree>
    <p:extLst>
      <p:ext uri="{BB962C8B-B14F-4D97-AF65-F5344CB8AC3E}">
        <p14:creationId xmlns:p14="http://schemas.microsoft.com/office/powerpoint/2010/main" val="2445596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1144514" y="944680"/>
            <a:ext cx="4226830" cy="4232885"/>
          </a:xfrm>
        </p:spPr>
        <p:txBody>
          <a:bodyPr/>
          <a:lstStyle/>
          <a:p>
            <a:endParaRPr lang="en-US" dirty="0"/>
          </a:p>
        </p:txBody>
      </p:sp>
      <p:sp>
        <p:nvSpPr>
          <p:cNvPr id="4" name="Text Placeholder 3">
            <a:extLst>
              <a:ext uri="{FF2B5EF4-FFF2-40B4-BE49-F238E27FC236}">
                <a16:creationId xmlns:a16="http://schemas.microsoft.com/office/drawing/2014/main" id="{76638878-0B70-5D44-92FE-DBDD7867E77F}"/>
              </a:ext>
            </a:extLst>
          </p:cNvPr>
          <p:cNvSpPr>
            <a:spLocks noGrp="1"/>
          </p:cNvSpPr>
          <p:nvPr>
            <p:ph type="body" sz="quarter" idx="11"/>
          </p:nvPr>
        </p:nvSpPr>
        <p:spPr>
          <a:xfrm>
            <a:off x="5897563" y="2428876"/>
            <a:ext cx="2095500" cy="2747963"/>
          </a:xfrm>
        </p:spPr>
        <p:txBody>
          <a:bodyPr/>
          <a:lstStyle/>
          <a:p>
            <a:pPr lvl="0"/>
            <a:r>
              <a:rPr lang="en-US" dirty="0"/>
              <a:t>Click to edit Master text styles</a:t>
            </a:r>
          </a:p>
        </p:txBody>
      </p:sp>
      <p:sp>
        <p:nvSpPr>
          <p:cNvPr id="5" name="Text Placeholder 3">
            <a:extLst>
              <a:ext uri="{FF2B5EF4-FFF2-40B4-BE49-F238E27FC236}">
                <a16:creationId xmlns:a16="http://schemas.microsoft.com/office/drawing/2014/main" id="{2BAFDFCC-C1B4-C84F-BF82-3610B35747E4}"/>
              </a:ext>
            </a:extLst>
          </p:cNvPr>
          <p:cNvSpPr>
            <a:spLocks noGrp="1"/>
          </p:cNvSpPr>
          <p:nvPr>
            <p:ph type="body" sz="quarter" idx="12"/>
          </p:nvPr>
        </p:nvSpPr>
        <p:spPr>
          <a:xfrm>
            <a:off x="8277425" y="2428876"/>
            <a:ext cx="2095500" cy="2747963"/>
          </a:xfrm>
        </p:spPr>
        <p:txBody>
          <a:bodyPr/>
          <a:lstStyle/>
          <a:p>
            <a:pPr lvl="0"/>
            <a:r>
              <a:rPr lang="en-US" dirty="0"/>
              <a:t>Click to edit Master text styles</a:t>
            </a:r>
          </a:p>
        </p:txBody>
      </p:sp>
    </p:spTree>
    <p:extLst>
      <p:ext uri="{BB962C8B-B14F-4D97-AF65-F5344CB8AC3E}">
        <p14:creationId xmlns:p14="http://schemas.microsoft.com/office/powerpoint/2010/main" val="3995284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346630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BB1C-C917-6F39-06D7-AD01E929FF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BDADFF-AA09-5C82-925E-2B625C78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3B765-F74F-3D80-EAAF-891FA2670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9E609C-B391-C976-7721-CD2B278BB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4B3A6-3EB3-FB29-418B-6C3C9D66E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DB5B2-1AE0-BD67-8B76-E02D6B6712CC}"/>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8" name="Footer Placeholder 7">
            <a:extLst>
              <a:ext uri="{FF2B5EF4-FFF2-40B4-BE49-F238E27FC236}">
                <a16:creationId xmlns:a16="http://schemas.microsoft.com/office/drawing/2014/main" id="{3B9987FE-2405-D09E-D5B6-77874CE8D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59FC18-ED3F-BD7F-F808-54408EBC5CDA}"/>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979538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3DC028F-AAA9-6047-A457-6AECFABF9DEA}"/>
              </a:ext>
            </a:extLst>
          </p:cNvPr>
          <p:cNvSpPr>
            <a:spLocks noGrp="1"/>
          </p:cNvSpPr>
          <p:nvPr>
            <p:ph type="chart" sz="quarter" idx="10"/>
          </p:nvPr>
        </p:nvSpPr>
        <p:spPr>
          <a:xfrm>
            <a:off x="5806782" y="952500"/>
            <a:ext cx="5438775" cy="4953000"/>
          </a:xfrm>
        </p:spPr>
        <p:txBody>
          <a:bodyPr/>
          <a:lstStyle/>
          <a:p>
            <a:endParaRPr lang="en-US" dirty="0"/>
          </a:p>
        </p:txBody>
      </p:sp>
      <p:sp>
        <p:nvSpPr>
          <p:cNvPr id="6" name="Picture Placeholder 5">
            <a:extLst>
              <a:ext uri="{FF2B5EF4-FFF2-40B4-BE49-F238E27FC236}">
                <a16:creationId xmlns:a16="http://schemas.microsoft.com/office/drawing/2014/main" id="{4B194767-F43A-454C-8B7C-728A710D8270}"/>
              </a:ext>
            </a:extLst>
          </p:cNvPr>
          <p:cNvSpPr>
            <a:spLocks noGrp="1"/>
          </p:cNvSpPr>
          <p:nvPr>
            <p:ph type="pic" sz="quarter" idx="11"/>
          </p:nvPr>
        </p:nvSpPr>
        <p:spPr>
          <a:xfrm>
            <a:off x="1157289" y="1004888"/>
            <a:ext cx="3984625" cy="5853112"/>
          </a:xfrm>
        </p:spPr>
        <p:txBody>
          <a:bodyPr/>
          <a:lstStyle/>
          <a:p>
            <a:endParaRPr lang="en-US"/>
          </a:p>
        </p:txBody>
      </p:sp>
    </p:spTree>
    <p:extLst>
      <p:ext uri="{BB962C8B-B14F-4D97-AF65-F5344CB8AC3E}">
        <p14:creationId xmlns:p14="http://schemas.microsoft.com/office/powerpoint/2010/main" val="201827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BC98-ED5B-9333-E861-7068BF427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95EB51-AEF5-C245-71CC-5383193091B8}"/>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4" name="Footer Placeholder 3">
            <a:extLst>
              <a:ext uri="{FF2B5EF4-FFF2-40B4-BE49-F238E27FC236}">
                <a16:creationId xmlns:a16="http://schemas.microsoft.com/office/drawing/2014/main" id="{A784E1AC-B26C-AB84-CE73-68DD89E3D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406459-A784-30C7-8003-A4C4F71A9617}"/>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34455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B57D4-A4D6-12EB-3628-19856F2671B6}"/>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3" name="Footer Placeholder 2">
            <a:extLst>
              <a:ext uri="{FF2B5EF4-FFF2-40B4-BE49-F238E27FC236}">
                <a16:creationId xmlns:a16="http://schemas.microsoft.com/office/drawing/2014/main" id="{A4D573BB-74AA-2651-9177-358051DBA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FEEE9-5A8D-6909-647C-3BDEF79A345E}"/>
              </a:ext>
            </a:extLst>
          </p:cNvPr>
          <p:cNvSpPr>
            <a:spLocks noGrp="1"/>
          </p:cNvSpPr>
          <p:nvPr>
            <p:ph type="sldNum" sz="quarter" idx="12"/>
          </p:nvPr>
        </p:nvSpPr>
        <p:spPr/>
        <p:txBody>
          <a:bodyPr/>
          <a:lstStyle/>
          <a:p>
            <a:fld id="{0F5AD3D1-EBC2-4753-9CE5-627C75E21278}" type="slidenum">
              <a:rPr lang="en-US" smtClean="0"/>
              <a:t>‹#›</a:t>
            </a:fld>
            <a:endParaRPr lang="en-US"/>
          </a:p>
        </p:txBody>
      </p:sp>
      <p:sp>
        <p:nvSpPr>
          <p:cNvPr id="5" name="Rectangle 4">
            <a:extLst>
              <a:ext uri="{FF2B5EF4-FFF2-40B4-BE49-F238E27FC236}">
                <a16:creationId xmlns:a16="http://schemas.microsoft.com/office/drawing/2014/main" id="{9355BAEB-AD97-F4C5-63CA-EDCF7F3907C9}"/>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68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3B3C-10D3-74E3-AFA8-C551D7387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6ADD3E-D41A-0254-27D8-6EB375AEF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B53B6-5900-0C5A-0401-4E1EA6CF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48B2A-89BB-E281-0256-4BA0E63A7D76}"/>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a:extLst>
              <a:ext uri="{FF2B5EF4-FFF2-40B4-BE49-F238E27FC236}">
                <a16:creationId xmlns:a16="http://schemas.microsoft.com/office/drawing/2014/main" id="{6206896A-D531-E628-7301-0033BAD82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3772E-D669-2321-0796-A7C950BD12CD}"/>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378599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A2C8-CF71-BD3E-3C51-74AE2B143A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DB46DC-88CC-6633-0BBF-14AADAE0D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1A9D20-08A3-ED53-6E4E-C72AF402A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5F50F-84E6-908D-8B62-D80DFBA01A8B}"/>
              </a:ext>
            </a:extLst>
          </p:cNvPr>
          <p:cNvSpPr>
            <a:spLocks noGrp="1"/>
          </p:cNvSpPr>
          <p:nvPr>
            <p:ph type="dt" sz="half" idx="10"/>
          </p:nvPr>
        </p:nvSpPr>
        <p:spPr/>
        <p:txBody>
          <a:bodyPr/>
          <a:lstStyle/>
          <a:p>
            <a:fld id="{5C09218A-3552-481A-920E-F66672575578}" type="datetimeFigureOut">
              <a:rPr lang="en-US" smtClean="0"/>
              <a:t>7/12/2023</a:t>
            </a:fld>
            <a:endParaRPr lang="en-US"/>
          </a:p>
        </p:txBody>
      </p:sp>
      <p:sp>
        <p:nvSpPr>
          <p:cNvPr id="6" name="Footer Placeholder 5">
            <a:extLst>
              <a:ext uri="{FF2B5EF4-FFF2-40B4-BE49-F238E27FC236}">
                <a16:creationId xmlns:a16="http://schemas.microsoft.com/office/drawing/2014/main" id="{D847CB43-76C4-50B0-BEA2-334FD8FCC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D55CC-35AE-2543-2822-CD9686A774BA}"/>
              </a:ext>
            </a:extLst>
          </p:cNvPr>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40678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8454D-0FB8-09EF-E7F4-5E1BD5AFA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EED104-7926-D71C-0A0D-194F07021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FB9F6-0CF9-619A-D2D7-E33C14A55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218A-3552-481A-920E-F66672575578}" type="datetimeFigureOut">
              <a:rPr lang="en-US" smtClean="0"/>
              <a:t>7/12/2023</a:t>
            </a:fld>
            <a:endParaRPr lang="en-US"/>
          </a:p>
        </p:txBody>
      </p:sp>
      <p:sp>
        <p:nvSpPr>
          <p:cNvPr id="5" name="Footer Placeholder 4">
            <a:extLst>
              <a:ext uri="{FF2B5EF4-FFF2-40B4-BE49-F238E27FC236}">
                <a16:creationId xmlns:a16="http://schemas.microsoft.com/office/drawing/2014/main" id="{3F599276-3691-E212-D439-B33F261A5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5036F0-BB5B-BB3E-DFA1-090D439BF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D3D1-EBC2-4753-9CE5-627C75E21278}" type="slidenum">
              <a:rPr lang="en-US" smtClean="0"/>
              <a:t>‹#›</a:t>
            </a:fld>
            <a:endParaRPr lang="en-US"/>
          </a:p>
        </p:txBody>
      </p:sp>
    </p:spTree>
    <p:extLst>
      <p:ext uri="{BB962C8B-B14F-4D97-AF65-F5344CB8AC3E}">
        <p14:creationId xmlns:p14="http://schemas.microsoft.com/office/powerpoint/2010/main" val="3202963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July 12,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0723947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218A-3552-481A-920E-F66672575578}"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D3D1-EBC2-4753-9CE5-627C75E21278}" type="slidenum">
              <a:rPr lang="en-US" smtClean="0"/>
              <a:t>‹#›</a:t>
            </a:fld>
            <a:endParaRPr lang="en-US"/>
          </a:p>
        </p:txBody>
      </p:sp>
    </p:spTree>
    <p:extLst>
      <p:ext uri="{BB962C8B-B14F-4D97-AF65-F5344CB8AC3E}">
        <p14:creationId xmlns:p14="http://schemas.microsoft.com/office/powerpoint/2010/main" val="4743594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46E6-DEEC-2841-973F-2EFA7548DA5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AE0290-5896-F84C-8A4A-7C2C01200E2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42899152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46" rtl="0" eaLnBrk="1" latinLnBrk="0" hangingPunct="1">
        <a:lnSpc>
          <a:spcPct val="90000"/>
        </a:lnSpc>
        <a:spcBef>
          <a:spcPct val="0"/>
        </a:spcBef>
        <a:buNone/>
        <a:defRPr lang="en-US" sz="4400" b="1" i="0" kern="1200" dirty="0">
          <a:solidFill>
            <a:schemeClr val="bg2"/>
          </a:solidFill>
          <a:latin typeface="Corbel" panose="020B0503020204020204" pitchFamily="34" charset="0"/>
          <a:ea typeface="+mj-ea"/>
          <a:cs typeface="+mj-cs"/>
        </a:defRPr>
      </a:lvl1pPr>
    </p:titleStyle>
    <p:bodyStyle>
      <a:lvl1pPr marL="0" indent="0" algn="l" defTabSz="914446"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emergencies/diseases/novel-coronavirus-2019/advice-for-public/myth-bust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5214323"/>
            <a:chOff x="0" y="0"/>
            <a:chExt cx="4816593" cy="2059980"/>
          </a:xfrm>
        </p:grpSpPr>
        <p:sp>
          <p:nvSpPr>
            <p:cNvPr id="3" name="Freeform 3"/>
            <p:cNvSpPr/>
            <p:nvPr/>
          </p:nvSpPr>
          <p:spPr>
            <a:xfrm>
              <a:off x="0" y="0"/>
              <a:ext cx="4816592" cy="2059979"/>
            </a:xfrm>
            <a:custGeom>
              <a:avLst/>
              <a:gdLst/>
              <a:ahLst/>
              <a:cxnLst/>
              <a:rect l="l" t="t" r="r" b="b"/>
              <a:pathLst>
                <a:path w="4816592" h="2059979">
                  <a:moveTo>
                    <a:pt x="0" y="0"/>
                  </a:moveTo>
                  <a:lnTo>
                    <a:pt x="4816592" y="0"/>
                  </a:lnTo>
                  <a:lnTo>
                    <a:pt x="4816592" y="2059979"/>
                  </a:lnTo>
                  <a:lnTo>
                    <a:pt x="0" y="2059979"/>
                  </a:lnTo>
                  <a:close/>
                </a:path>
              </a:pathLst>
            </a:custGeom>
            <a:solidFill>
              <a:srgbClr val="3F95C3"/>
            </a:solidFill>
          </p:spPr>
          <p:txBody>
            <a:bodyPr/>
            <a:lstStyle/>
            <a:p>
              <a:endParaRPr lang="en-US"/>
            </a:p>
          </p:txBody>
        </p:sp>
        <p:sp>
          <p:nvSpPr>
            <p:cNvPr id="4" name="TextBox 4"/>
            <p:cNvSpPr txBox="1"/>
            <p:nvPr/>
          </p:nvSpPr>
          <p:spPr>
            <a:xfrm>
              <a:off x="0" y="-28575"/>
              <a:ext cx="812800" cy="841375"/>
            </a:xfrm>
            <a:prstGeom prst="rect">
              <a:avLst/>
            </a:prstGeom>
          </p:spPr>
          <p:txBody>
            <a:bodyPr lIns="33867" tIns="33867" rIns="33867" bIns="33867" rtlCol="0" anchor="ctr"/>
            <a:lstStyle/>
            <a:p>
              <a:pPr algn="ctr">
                <a:lnSpc>
                  <a:spcPts val="1307"/>
                </a:lnSpc>
              </a:pPr>
              <a:endParaRPr sz="800"/>
            </a:p>
          </p:txBody>
        </p:sp>
      </p:grpSp>
      <p:grpSp>
        <p:nvGrpSpPr>
          <p:cNvPr id="5" name="Group 5"/>
          <p:cNvGrpSpPr/>
          <p:nvPr/>
        </p:nvGrpSpPr>
        <p:grpSpPr>
          <a:xfrm>
            <a:off x="4935590" y="265294"/>
            <a:ext cx="2320820" cy="2030717"/>
            <a:chOff x="0" y="0"/>
            <a:chExt cx="812800" cy="711200"/>
          </a:xfrm>
        </p:grpSpPr>
        <p:sp>
          <p:nvSpPr>
            <p:cNvPr id="6" name="Freeform 6"/>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CA1237"/>
            </a:solidFill>
          </p:spPr>
          <p:txBody>
            <a:bodyPr/>
            <a:lstStyle/>
            <a:p>
              <a:endParaRPr lang="en-US"/>
            </a:p>
          </p:txBody>
        </p:sp>
        <p:sp>
          <p:nvSpPr>
            <p:cNvPr id="7" name="TextBox 7"/>
            <p:cNvSpPr txBox="1"/>
            <p:nvPr/>
          </p:nvSpPr>
          <p:spPr>
            <a:xfrm>
              <a:off x="76200" y="22225"/>
              <a:ext cx="660400" cy="561975"/>
            </a:xfrm>
            <a:prstGeom prst="rect">
              <a:avLst/>
            </a:prstGeom>
          </p:spPr>
          <p:txBody>
            <a:bodyPr lIns="33867" tIns="33867" rIns="33867" bIns="33867" rtlCol="0" anchor="ctr"/>
            <a:lstStyle/>
            <a:p>
              <a:pPr algn="ctr">
                <a:lnSpc>
                  <a:spcPts val="1307"/>
                </a:lnSpc>
              </a:pPr>
              <a:endParaRPr sz="800"/>
            </a:p>
          </p:txBody>
        </p:sp>
      </p:grpSp>
      <p:sp>
        <p:nvSpPr>
          <p:cNvPr id="8" name="Freeform 8"/>
          <p:cNvSpPr/>
          <p:nvPr/>
        </p:nvSpPr>
        <p:spPr>
          <a:xfrm>
            <a:off x="5559818" y="745120"/>
            <a:ext cx="1072365" cy="868926"/>
          </a:xfrm>
          <a:custGeom>
            <a:avLst/>
            <a:gdLst/>
            <a:ahLst/>
            <a:cxnLst/>
            <a:rect l="l" t="t" r="r" b="b"/>
            <a:pathLst>
              <a:path w="1608547" h="1303389">
                <a:moveTo>
                  <a:pt x="0" y="0"/>
                </a:moveTo>
                <a:lnTo>
                  <a:pt x="1608548" y="0"/>
                </a:lnTo>
                <a:lnTo>
                  <a:pt x="1608548" y="1303388"/>
                </a:lnTo>
                <a:lnTo>
                  <a:pt x="0" y="1303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2157220" y="2543662"/>
            <a:ext cx="7877560" cy="1470274"/>
          </a:xfrm>
          <a:prstGeom prst="rect">
            <a:avLst/>
          </a:prstGeom>
        </p:spPr>
        <p:txBody>
          <a:bodyPr lIns="0" tIns="0" rIns="0" bIns="0" rtlCol="0" anchor="t">
            <a:spAutoFit/>
          </a:bodyPr>
          <a:lstStyle/>
          <a:p>
            <a:pPr algn="ctr">
              <a:lnSpc>
                <a:spcPts val="3952"/>
              </a:lnSpc>
            </a:pPr>
            <a:r>
              <a:rPr lang="en-US" sz="3466" spc="34">
                <a:solidFill>
                  <a:srgbClr val="FFFFFF"/>
                </a:solidFill>
                <a:latin typeface="Calibri (MS) Bold"/>
              </a:rPr>
              <a:t>GETTING TO THE HEART AND MIND OF THE MATTER: </a:t>
            </a:r>
          </a:p>
          <a:p>
            <a:pPr algn="ctr">
              <a:lnSpc>
                <a:spcPts val="3420"/>
              </a:lnSpc>
            </a:pPr>
            <a:endParaRPr lang="en-US" sz="3466" spc="34">
              <a:solidFill>
                <a:srgbClr val="FFFFFF"/>
              </a:solidFill>
              <a:latin typeface="Calibri (MS) Bold"/>
            </a:endParaRPr>
          </a:p>
        </p:txBody>
      </p:sp>
      <p:grpSp>
        <p:nvGrpSpPr>
          <p:cNvPr id="10" name="Group 10"/>
          <p:cNvGrpSpPr/>
          <p:nvPr/>
        </p:nvGrpSpPr>
        <p:grpSpPr>
          <a:xfrm>
            <a:off x="0" y="0"/>
            <a:ext cx="889564" cy="5093832"/>
            <a:chOff x="0" y="0"/>
            <a:chExt cx="478183" cy="2738178"/>
          </a:xfrm>
        </p:grpSpPr>
        <p:sp>
          <p:nvSpPr>
            <p:cNvPr id="11" name="Freeform 11"/>
            <p:cNvSpPr/>
            <p:nvPr/>
          </p:nvSpPr>
          <p:spPr>
            <a:xfrm>
              <a:off x="0" y="0"/>
              <a:ext cx="478183" cy="2738178"/>
            </a:xfrm>
            <a:custGeom>
              <a:avLst/>
              <a:gdLst/>
              <a:ahLst/>
              <a:cxnLst/>
              <a:rect l="l" t="t" r="r" b="b"/>
              <a:pathLst>
                <a:path w="478183" h="2738178">
                  <a:moveTo>
                    <a:pt x="0" y="0"/>
                  </a:moveTo>
                  <a:lnTo>
                    <a:pt x="478183" y="0"/>
                  </a:lnTo>
                  <a:lnTo>
                    <a:pt x="478183" y="2738178"/>
                  </a:lnTo>
                  <a:lnTo>
                    <a:pt x="0" y="2738178"/>
                  </a:lnTo>
                  <a:close/>
                </a:path>
              </a:pathLst>
            </a:custGeom>
            <a:solidFill>
              <a:srgbClr val="363382"/>
            </a:solidFill>
          </p:spPr>
          <p:txBody>
            <a:bodyPr/>
            <a:lstStyle/>
            <a:p>
              <a:endParaRPr lang="en-US"/>
            </a:p>
          </p:txBody>
        </p:sp>
        <p:sp>
          <p:nvSpPr>
            <p:cNvPr id="12" name="TextBox 12"/>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grpSp>
        <p:nvGrpSpPr>
          <p:cNvPr id="13" name="Group 13"/>
          <p:cNvGrpSpPr/>
          <p:nvPr/>
        </p:nvGrpSpPr>
        <p:grpSpPr>
          <a:xfrm rot="16200000">
            <a:off x="5778752" y="-1198925"/>
            <a:ext cx="634496" cy="12192000"/>
            <a:chOff x="0" y="0"/>
            <a:chExt cx="341072" cy="6553782"/>
          </a:xfrm>
        </p:grpSpPr>
        <p:sp>
          <p:nvSpPr>
            <p:cNvPr id="14" name="Freeform 14"/>
            <p:cNvSpPr/>
            <p:nvPr/>
          </p:nvSpPr>
          <p:spPr>
            <a:xfrm>
              <a:off x="0" y="0"/>
              <a:ext cx="341072" cy="6553781"/>
            </a:xfrm>
            <a:custGeom>
              <a:avLst/>
              <a:gdLst/>
              <a:ahLst/>
              <a:cxnLst/>
              <a:rect l="l" t="t" r="r" b="b"/>
              <a:pathLst>
                <a:path w="341072" h="6553781">
                  <a:moveTo>
                    <a:pt x="0" y="0"/>
                  </a:moveTo>
                  <a:lnTo>
                    <a:pt x="341072" y="0"/>
                  </a:lnTo>
                  <a:lnTo>
                    <a:pt x="341072" y="6553781"/>
                  </a:lnTo>
                  <a:lnTo>
                    <a:pt x="0" y="6553781"/>
                  </a:lnTo>
                  <a:close/>
                </a:path>
              </a:pathLst>
            </a:custGeom>
            <a:solidFill>
              <a:srgbClr val="CA1237"/>
            </a:solidFill>
          </p:spPr>
          <p:txBody>
            <a:bodyPr/>
            <a:lstStyle/>
            <a:p>
              <a:endParaRPr lang="en-US"/>
            </a:p>
          </p:txBody>
        </p:sp>
        <p:sp>
          <p:nvSpPr>
            <p:cNvPr id="15" name="TextBox 15"/>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sp>
        <p:nvSpPr>
          <p:cNvPr id="16" name="Freeform 16"/>
          <p:cNvSpPr/>
          <p:nvPr/>
        </p:nvSpPr>
        <p:spPr>
          <a:xfrm>
            <a:off x="3190161" y="5214324"/>
            <a:ext cx="2829981" cy="1853007"/>
          </a:xfrm>
          <a:custGeom>
            <a:avLst/>
            <a:gdLst/>
            <a:ahLst/>
            <a:cxnLst/>
            <a:rect l="l" t="t" r="r" b="b"/>
            <a:pathLst>
              <a:path w="4244971" h="2779511">
                <a:moveTo>
                  <a:pt x="0" y="0"/>
                </a:moveTo>
                <a:lnTo>
                  <a:pt x="4244971" y="0"/>
                </a:lnTo>
                <a:lnTo>
                  <a:pt x="4244971" y="2779510"/>
                </a:lnTo>
                <a:lnTo>
                  <a:pt x="0" y="2779510"/>
                </a:lnTo>
                <a:lnTo>
                  <a:pt x="0" y="0"/>
                </a:lnTo>
                <a:close/>
              </a:path>
            </a:pathLst>
          </a:custGeom>
          <a:blipFill>
            <a:blip r:embed="rId5"/>
            <a:stretch>
              <a:fillRect t="-23508" b="-29215"/>
            </a:stretch>
          </a:blipFill>
        </p:spPr>
        <p:txBody>
          <a:bodyPr/>
          <a:lstStyle/>
          <a:p>
            <a:endParaRPr lang="en-US"/>
          </a:p>
        </p:txBody>
      </p:sp>
      <p:sp>
        <p:nvSpPr>
          <p:cNvPr id="17" name="Freeform 17"/>
          <p:cNvSpPr/>
          <p:nvPr/>
        </p:nvSpPr>
        <p:spPr>
          <a:xfrm>
            <a:off x="6524999" y="5278945"/>
            <a:ext cx="2123701" cy="1514907"/>
          </a:xfrm>
          <a:custGeom>
            <a:avLst/>
            <a:gdLst/>
            <a:ahLst/>
            <a:cxnLst/>
            <a:rect l="l" t="t" r="r" b="b"/>
            <a:pathLst>
              <a:path w="3185552" h="2272360">
                <a:moveTo>
                  <a:pt x="0" y="0"/>
                </a:moveTo>
                <a:lnTo>
                  <a:pt x="3185551" y="0"/>
                </a:lnTo>
                <a:lnTo>
                  <a:pt x="3185551" y="2272360"/>
                </a:lnTo>
                <a:lnTo>
                  <a:pt x="0" y="2272360"/>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3827923" y="3716332"/>
            <a:ext cx="4536155" cy="563488"/>
          </a:xfrm>
          <a:prstGeom prst="rect">
            <a:avLst/>
          </a:prstGeom>
        </p:spPr>
        <p:txBody>
          <a:bodyPr lIns="0" tIns="0" rIns="0" bIns="0" rtlCol="0" anchor="t">
            <a:spAutoFit/>
          </a:bodyPr>
          <a:lstStyle/>
          <a:p>
            <a:pPr algn="ctr">
              <a:lnSpc>
                <a:spcPts val="1595"/>
              </a:lnSpc>
            </a:pPr>
            <a:r>
              <a:rPr lang="en-US" sz="1399" spc="43">
                <a:solidFill>
                  <a:srgbClr val="FFFFFF"/>
                </a:solidFill>
                <a:latin typeface="Calibri (MS)"/>
              </a:rPr>
              <a:t>A Toolkit to Build Confidence as a </a:t>
            </a:r>
          </a:p>
          <a:p>
            <a:pPr algn="ctr">
              <a:lnSpc>
                <a:spcPts val="1595"/>
              </a:lnSpc>
            </a:pPr>
            <a:r>
              <a:rPr lang="en-US" sz="1399" spc="43">
                <a:solidFill>
                  <a:srgbClr val="FFFFFF"/>
                </a:solidFill>
                <a:latin typeface="Calibri (MS)"/>
              </a:rPr>
              <a:t>Trusted Messenger of Health Information</a:t>
            </a:r>
          </a:p>
          <a:p>
            <a:pPr algn="ctr">
              <a:lnSpc>
                <a:spcPts val="1139"/>
              </a:lnSpc>
            </a:pPr>
            <a:endParaRPr lang="en-US" sz="1399" spc="43">
              <a:solidFill>
                <a:srgbClr val="FFFFFF"/>
              </a:solidFill>
              <a:latin typeface="Calibri (MS)"/>
            </a:endParaRPr>
          </a:p>
        </p:txBody>
      </p:sp>
    </p:spTree>
    <p:extLst>
      <p:ext uri="{BB962C8B-B14F-4D97-AF65-F5344CB8AC3E}">
        <p14:creationId xmlns:p14="http://schemas.microsoft.com/office/powerpoint/2010/main" val="41693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Arial" panose="020B0604020202020204"/>
                <a:ea typeface="+mn-ea"/>
                <a:cs typeface="+mn-cs"/>
              </a:rPr>
              <a:t>          </a:t>
            </a:r>
          </a:p>
        </p:txBody>
      </p:sp>
      <p:grpSp>
        <p:nvGrpSpPr>
          <p:cNvPr id="28" name="Group 27">
            <a:extLst>
              <a:ext uri="{FF2B5EF4-FFF2-40B4-BE49-F238E27FC236}">
                <a16:creationId xmlns:a16="http://schemas.microsoft.com/office/drawing/2014/main" id="{8D5A29E2-3B53-7D2F-F253-E8E40AAE93A5}"/>
              </a:ext>
            </a:extLst>
          </p:cNvPr>
          <p:cNvGrpSpPr/>
          <p:nvPr/>
        </p:nvGrpSpPr>
        <p:grpSpPr>
          <a:xfrm>
            <a:off x="915542" y="719666"/>
            <a:ext cx="9621820" cy="5418667"/>
            <a:chOff x="2007707" y="719666"/>
            <a:chExt cx="8152293" cy="5418667"/>
          </a:xfrm>
        </p:grpSpPr>
        <p:graphicFrame>
          <p:nvGraphicFramePr>
            <p:cNvPr id="29" name="Diagram 28">
              <a:extLst>
                <a:ext uri="{FF2B5EF4-FFF2-40B4-BE49-F238E27FC236}">
                  <a16:creationId xmlns:a16="http://schemas.microsoft.com/office/drawing/2014/main" id="{FAB34857-A8C5-8C04-6C07-7FC4F7B554C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EDB958D-840A-7A7F-B8F2-53A8E31FEBE0}"/>
                </a:ext>
              </a:extLst>
            </p:cNvPr>
            <p:cNvSpPr txBox="1"/>
            <p:nvPr/>
          </p:nvSpPr>
          <p:spPr>
            <a:xfrm>
              <a:off x="2007707" y="1451545"/>
              <a:ext cx="13550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Motivational Interviewing</a:t>
              </a:r>
            </a:p>
          </p:txBody>
        </p:sp>
      </p:grpSp>
      <p:pic>
        <p:nvPicPr>
          <p:cNvPr id="35" name="Picture 2">
            <a:extLst>
              <a:ext uri="{FF2B5EF4-FFF2-40B4-BE49-F238E27FC236}">
                <a16:creationId xmlns:a16="http://schemas.microsoft.com/office/drawing/2014/main" id="{05197F21-E74B-0E63-7481-DCB2F06FEF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7660" y="5474398"/>
            <a:ext cx="1556285" cy="11190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icture containing text, sign&#10;&#10;Description automatically generated">
            <a:extLst>
              <a:ext uri="{FF2B5EF4-FFF2-40B4-BE49-F238E27FC236}">
                <a16:creationId xmlns:a16="http://schemas.microsoft.com/office/drawing/2014/main" id="{B27DA3D9-BB56-0941-5B78-3D6836F1110F}"/>
              </a:ext>
            </a:extLst>
          </p:cNvPr>
          <p:cNvPicPr>
            <a:picLocks noChangeAspect="1"/>
          </p:cNvPicPr>
          <p:nvPr/>
        </p:nvPicPr>
        <p:blipFill>
          <a:blip r:embed="rId10"/>
          <a:stretch>
            <a:fillRect/>
          </a:stretch>
        </p:blipFill>
        <p:spPr>
          <a:xfrm>
            <a:off x="6416002" y="5866403"/>
            <a:ext cx="3450064" cy="681387"/>
          </a:xfrm>
          <a:prstGeom prst="rect">
            <a:avLst/>
          </a:prstGeom>
        </p:spPr>
      </p:pic>
      <p:sp>
        <p:nvSpPr>
          <p:cNvPr id="3" name="TextBox 2">
            <a:extLst>
              <a:ext uri="{FF2B5EF4-FFF2-40B4-BE49-F238E27FC236}">
                <a16:creationId xmlns:a16="http://schemas.microsoft.com/office/drawing/2014/main" id="{3257FE1C-A57C-F7D0-EADC-6082BD8F8F4B}"/>
              </a:ext>
            </a:extLst>
          </p:cNvPr>
          <p:cNvSpPr txBox="1"/>
          <p:nvPr/>
        </p:nvSpPr>
        <p:spPr>
          <a:xfrm>
            <a:off x="1246935" y="2986972"/>
            <a:ext cx="17963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Literacy</a:t>
            </a:r>
          </a:p>
        </p:txBody>
      </p:sp>
      <p:sp>
        <p:nvSpPr>
          <p:cNvPr id="4" name="TextBox 3">
            <a:extLst>
              <a:ext uri="{FF2B5EF4-FFF2-40B4-BE49-F238E27FC236}">
                <a16:creationId xmlns:a16="http://schemas.microsoft.com/office/drawing/2014/main" id="{984B5893-C18A-7A74-0EFB-618FF58445F7}"/>
              </a:ext>
            </a:extLst>
          </p:cNvPr>
          <p:cNvSpPr txBox="1"/>
          <p:nvPr/>
        </p:nvSpPr>
        <p:spPr>
          <a:xfrm>
            <a:off x="816988" y="4685763"/>
            <a:ext cx="17963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Neuro-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marketing</a:t>
            </a:r>
          </a:p>
        </p:txBody>
      </p:sp>
      <p:sp>
        <p:nvSpPr>
          <p:cNvPr id="5" name="TextBox 4">
            <a:extLst>
              <a:ext uri="{FF2B5EF4-FFF2-40B4-BE49-F238E27FC236}">
                <a16:creationId xmlns:a16="http://schemas.microsoft.com/office/drawing/2014/main" id="{20AE11E1-2F36-ADBB-E08F-5958CB583F11}"/>
              </a:ext>
            </a:extLst>
          </p:cNvPr>
          <p:cNvSpPr txBox="1"/>
          <p:nvPr/>
        </p:nvSpPr>
        <p:spPr>
          <a:xfrm>
            <a:off x="435583" y="105654"/>
            <a:ext cx="1145999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A60F2D"/>
                </a:solidFill>
                <a:effectLst/>
                <a:uLnTx/>
                <a:uFillTx/>
                <a:latin typeface="Calibri"/>
                <a:ea typeface="Calibri" panose="020F0502020204030204" pitchFamily="34" charset="0"/>
                <a:cs typeface="Calibri"/>
              </a:rPr>
              <a:t>Toolkit Workshops &amp; Learning Modules</a:t>
            </a:r>
          </a:p>
        </p:txBody>
      </p:sp>
    </p:spTree>
    <p:extLst>
      <p:ext uri="{BB962C8B-B14F-4D97-AF65-F5344CB8AC3E}">
        <p14:creationId xmlns:p14="http://schemas.microsoft.com/office/powerpoint/2010/main" val="359343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46F7-9819-9F67-7605-CB49619E64A9}"/>
              </a:ext>
            </a:extLst>
          </p:cNvPr>
          <p:cNvSpPr>
            <a:spLocks noGrp="1"/>
          </p:cNvSpPr>
          <p:nvPr>
            <p:ph type="title"/>
          </p:nvPr>
        </p:nvSpPr>
        <p:spPr/>
        <p:txBody>
          <a:bodyPr>
            <a:normAutofit/>
          </a:bodyPr>
          <a:lstStyle/>
          <a:p>
            <a:r>
              <a:rPr lang="en-US" b="1" dirty="0">
                <a:solidFill>
                  <a:srgbClr val="A60F2D"/>
                </a:solidFill>
                <a:latin typeface="Corbel" panose="020B0503020204020204" pitchFamily="34" charset="0"/>
              </a:rPr>
              <a:t>This is part 1 of a 3-part series you can view in any order</a:t>
            </a:r>
          </a:p>
        </p:txBody>
      </p:sp>
      <p:sp>
        <p:nvSpPr>
          <p:cNvPr id="3" name="Content Placeholder 2">
            <a:extLst>
              <a:ext uri="{FF2B5EF4-FFF2-40B4-BE49-F238E27FC236}">
                <a16:creationId xmlns:a16="http://schemas.microsoft.com/office/drawing/2014/main" id="{CD6E0355-2201-1FFB-7DAF-63CD2AD816D0}"/>
              </a:ext>
            </a:extLst>
          </p:cNvPr>
          <p:cNvSpPr>
            <a:spLocks noGrp="1"/>
          </p:cNvSpPr>
          <p:nvPr>
            <p:ph idx="1"/>
          </p:nvPr>
        </p:nvSpPr>
        <p:spPr>
          <a:xfrm>
            <a:off x="1447800" y="1690688"/>
            <a:ext cx="10515600" cy="1653403"/>
          </a:xfrm>
        </p:spPr>
        <p:txBody>
          <a:bodyPr>
            <a:noAutofit/>
          </a:bodyPr>
          <a:lstStyle/>
          <a:p>
            <a:r>
              <a:rPr lang="en-US" sz="2400" dirty="0"/>
              <a:t>Module 1: What is science media literacy and why it matters</a:t>
            </a:r>
          </a:p>
          <a:p>
            <a:r>
              <a:rPr lang="en-US" sz="2400" dirty="0"/>
              <a:t>Module 2: The science behind science media literacy</a:t>
            </a:r>
          </a:p>
          <a:p>
            <a:r>
              <a:rPr lang="en-US" sz="2400" dirty="0"/>
              <a:t>Module 3: Applying the science media literacy infographic to real-world scenarios</a:t>
            </a:r>
          </a:p>
          <a:p>
            <a:endParaRPr lang="en-US" dirty="0"/>
          </a:p>
          <a:p>
            <a:pPr marL="0" indent="0">
              <a:buNone/>
            </a:pPr>
            <a:endParaRPr lang="en-US" dirty="0"/>
          </a:p>
        </p:txBody>
      </p:sp>
      <p:sp>
        <p:nvSpPr>
          <p:cNvPr id="4" name="Title 1">
            <a:extLst>
              <a:ext uri="{FF2B5EF4-FFF2-40B4-BE49-F238E27FC236}">
                <a16:creationId xmlns:a16="http://schemas.microsoft.com/office/drawing/2014/main" id="{64E907CC-C7C2-7428-D198-214A76BC0594}"/>
              </a:ext>
            </a:extLst>
          </p:cNvPr>
          <p:cNvSpPr txBox="1">
            <a:spLocks/>
          </p:cNvSpPr>
          <p:nvPr/>
        </p:nvSpPr>
        <p:spPr>
          <a:xfrm>
            <a:off x="838200" y="3086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dirty="0">
                <a:solidFill>
                  <a:schemeClr val="tx1"/>
                </a:solidFill>
                <a:latin typeface="+mn-lt"/>
                <a:ea typeface="+mj-ea"/>
                <a:cs typeface="+mj-cs"/>
              </a:defRPr>
            </a:lvl1pPr>
          </a:lstStyle>
          <a:p>
            <a:r>
              <a:rPr lang="en-US" b="1" dirty="0">
                <a:solidFill>
                  <a:srgbClr val="A60F2D"/>
                </a:solidFill>
                <a:latin typeface="Corbel" panose="020B0503020204020204" pitchFamily="34" charset="0"/>
              </a:rPr>
              <a:t>What is in the Toolkit?</a:t>
            </a:r>
          </a:p>
        </p:txBody>
      </p:sp>
      <p:sp>
        <p:nvSpPr>
          <p:cNvPr id="5" name="Content Placeholder 2">
            <a:extLst>
              <a:ext uri="{FF2B5EF4-FFF2-40B4-BE49-F238E27FC236}">
                <a16:creationId xmlns:a16="http://schemas.microsoft.com/office/drawing/2014/main" id="{5B69A1A9-87C2-0C17-E0F2-B7520AFF1EC7}"/>
              </a:ext>
            </a:extLst>
          </p:cNvPr>
          <p:cNvSpPr txBox="1">
            <a:spLocks/>
          </p:cNvSpPr>
          <p:nvPr/>
        </p:nvSpPr>
        <p:spPr>
          <a:xfrm>
            <a:off x="1447800" y="4154580"/>
            <a:ext cx="10165422" cy="1653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Brief self-guided lessons</a:t>
            </a:r>
          </a:p>
          <a:p>
            <a:r>
              <a:rPr lang="en-US" sz="2400" dirty="0"/>
              <a:t>Examples for practicing your skills</a:t>
            </a:r>
          </a:p>
          <a:p>
            <a:r>
              <a:rPr lang="en-US" sz="2400" dirty="0"/>
              <a:t>Handouts to share with others</a:t>
            </a:r>
          </a:p>
          <a:p>
            <a:r>
              <a:rPr lang="en-US" sz="2400" dirty="0"/>
              <a:t>References and sources for more information</a:t>
            </a:r>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5506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85800" y="489355"/>
            <a:ext cx="9686109" cy="615553"/>
          </a:xfrm>
          <a:prstGeom prst="rect">
            <a:avLst/>
          </a:prstGeom>
        </p:spPr>
        <p:txBody>
          <a:bodyPr wrap="square" lIns="0" tIns="0" rIns="0" bIns="0" rtlCol="0" anchor="t">
            <a:spAutoFit/>
          </a:bodyPr>
          <a:lstStyle/>
          <a:p>
            <a:pPr marL="0" marR="0" lvl="0" indent="0" algn="l" defTabSz="914400" rtl="0" eaLnBrk="1" fontAlgn="auto" latinLnBrk="0" hangingPunct="1">
              <a:lnSpc>
                <a:spcPts val="484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A60F2D"/>
                </a:solidFill>
                <a:effectLst/>
                <a:uLnTx/>
                <a:uFillTx/>
                <a:latin typeface="Calibri Light" panose="020F0302020204030204"/>
                <a:ea typeface="+mn-ea"/>
                <a:cs typeface="+mn-cs"/>
              </a:rPr>
              <a:t>Science media literacy toolkit authors:</a:t>
            </a:r>
          </a:p>
        </p:txBody>
      </p:sp>
      <p:sp>
        <p:nvSpPr>
          <p:cNvPr id="9" name="TextBox 9"/>
          <p:cNvSpPr txBox="1"/>
          <p:nvPr/>
        </p:nvSpPr>
        <p:spPr>
          <a:xfrm>
            <a:off x="685800" y="1465446"/>
            <a:ext cx="4267199" cy="4308872"/>
          </a:xfrm>
          <a:prstGeom prst="rect">
            <a:avLst/>
          </a:prstGeom>
        </p:spPr>
        <p:txBody>
          <a:bodyPr wrap="square" lIns="0" tIns="0" rIns="0" bIns="0" rtlCol="0" anchor="t">
            <a:spAutoFit/>
          </a:bodyPr>
          <a:lstStyle/>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Erica Weintraub Austin, PhD</a:t>
            </a:r>
          </a:p>
          <a:p>
            <a:pPr marL="0" marR="0" lvl="0" indent="0" algn="l" defTabSz="914400" rtl="0" eaLnBrk="1" fontAlgn="auto" latinLnBrk="0" hangingPunct="1">
              <a:lnSpc>
                <a:spcPts val="2787"/>
              </a:lnSpc>
              <a:spcBef>
                <a:spcPts val="0"/>
              </a:spcBef>
              <a:spcAft>
                <a:spcPts val="0"/>
              </a:spcAft>
              <a:buClrTx/>
              <a:buSzTx/>
              <a:buFontTx/>
              <a:buNone/>
              <a:tabLst/>
              <a:defRPr/>
            </a:pPr>
            <a:endPar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 of the Edward R. Murrow Center for Media &amp; Health Promotion Research</a:t>
            </a:r>
          </a:p>
          <a:p>
            <a:pPr marL="0" marR="0" lvl="0" indent="0" algn="l" defTabSz="914400" rtl="0" eaLnBrk="1" fontAlgn="auto" latinLnBrk="0" hangingPunct="1">
              <a:lnSpc>
                <a:spcPts val="2787"/>
              </a:lnSpc>
              <a:spcBef>
                <a:spcPts val="0"/>
              </a:spcBef>
              <a:spcAft>
                <a:spcPts val="0"/>
              </a:spcAft>
              <a:buClrTx/>
              <a:buSzTx/>
              <a:buFontTx/>
              <a:buNone/>
              <a:tabLst/>
              <a:defRPr/>
            </a:pPr>
            <a:endPar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Shawn Domgaard, PhD</a:t>
            </a:r>
          </a:p>
          <a:p>
            <a:pPr marL="0" marR="0" lvl="0" indent="0" algn="l" defTabSz="914400" rtl="0" eaLnBrk="1" fontAlgn="auto" latinLnBrk="0" hangingPunct="1">
              <a:lnSpc>
                <a:spcPts val="2787"/>
              </a:lnSpc>
              <a:spcBef>
                <a:spcPts val="0"/>
              </a:spcBef>
              <a:spcAft>
                <a:spcPts val="0"/>
              </a:spcAft>
              <a:buClrTx/>
              <a:buSzTx/>
              <a:buFontTx/>
              <a:buNone/>
              <a:tabLst/>
              <a:defRPr/>
            </a:pPr>
            <a:endPar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Researcher in:</a:t>
            </a: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Media Literacy</a:t>
            </a: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Communication</a:t>
            </a:r>
          </a:p>
          <a:p>
            <a:pPr marL="0" marR="0" lvl="0" indent="0" algn="l" defTabSz="914400" rtl="0" eaLnBrk="1" fontAlgn="auto" latinLnBrk="0" hangingPunct="1">
              <a:lnSpc>
                <a:spcPts val="2787"/>
              </a:lnSpc>
              <a:spcBef>
                <a:spcPts val="0"/>
              </a:spcBef>
              <a:spcAft>
                <a:spcPts val="0"/>
              </a:spcAft>
              <a:buClrTx/>
              <a:buSzTx/>
              <a:buFontTx/>
              <a:buNone/>
              <a:tabLst/>
              <a:defRPr/>
            </a:pPr>
            <a:r>
              <a:rPr kumimoji="0" lang="en-US" sz="2533"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Misinformation</a:t>
            </a:r>
          </a:p>
        </p:txBody>
      </p:sp>
      <p:pic>
        <p:nvPicPr>
          <p:cNvPr id="5" name="Picture 4" descr="A person wearing glasses and a purple jacket&#10;&#10;Description automatically generated with low confidence">
            <a:extLst>
              <a:ext uri="{FF2B5EF4-FFF2-40B4-BE49-F238E27FC236}">
                <a16:creationId xmlns:a16="http://schemas.microsoft.com/office/drawing/2014/main" id="{CA9E2E2D-2A7D-45C7-F971-2200143A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977" y="1528068"/>
            <a:ext cx="3184910" cy="2809960"/>
          </a:xfrm>
          <a:prstGeom prst="rect">
            <a:avLst/>
          </a:prstGeom>
        </p:spPr>
      </p:pic>
      <p:pic>
        <p:nvPicPr>
          <p:cNvPr id="11" name="Picture 10" descr="Shawn Domgaard">
            <a:extLst>
              <a:ext uri="{FF2B5EF4-FFF2-40B4-BE49-F238E27FC236}">
                <a16:creationId xmlns:a16="http://schemas.microsoft.com/office/drawing/2014/main" id="{08003593-BDE5-80D0-D973-8E9C267064A7}"/>
              </a:ext>
            </a:extLst>
          </p:cNvPr>
          <p:cNvPicPr>
            <a:picLocks noChangeAspect="1"/>
          </p:cNvPicPr>
          <p:nvPr/>
        </p:nvPicPr>
        <p:blipFill rotWithShape="1">
          <a:blip r:embed="rId4">
            <a:extLst>
              <a:ext uri="{28A0092B-C50C-407E-A947-70E740481C1C}">
                <a14:useLocalDpi xmlns:a14="http://schemas.microsoft.com/office/drawing/2010/main" val="0"/>
              </a:ext>
            </a:extLst>
          </a:blip>
          <a:srcRect t="2886" r="6985" b="32307"/>
          <a:stretch/>
        </p:blipFill>
        <p:spPr>
          <a:xfrm>
            <a:off x="8182152" y="2775226"/>
            <a:ext cx="3548294" cy="3714596"/>
          </a:xfrm>
          <a:prstGeom prst="ellipse">
            <a:avLst/>
          </a:prstGeom>
        </p:spPr>
      </p:pic>
    </p:spTree>
    <p:extLst>
      <p:ext uri="{BB962C8B-B14F-4D97-AF65-F5344CB8AC3E}">
        <p14:creationId xmlns:p14="http://schemas.microsoft.com/office/powerpoint/2010/main" val="2013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01" y="2625700"/>
            <a:ext cx="3662296" cy="1089529"/>
          </a:xfrm>
        </p:spPr>
        <p:txBody>
          <a:bodyPr>
            <a:normAutofit fontScale="90000"/>
          </a:bodyPr>
          <a:lstStyle/>
          <a:p>
            <a:r>
              <a:rPr lang="en-US" sz="3600" dirty="0">
                <a:solidFill>
                  <a:srgbClr val="A60F2D"/>
                </a:solidFill>
                <a:latin typeface="Calibri" panose="020F0502020204030204" pitchFamily="34" charset="0"/>
                <a:cs typeface="Calibri" panose="020F0502020204030204" pitchFamily="34" charset="0"/>
              </a:rPr>
              <a:t> The Science Media Literacy Infographic</a:t>
            </a:r>
          </a:p>
        </p:txBody>
      </p:sp>
      <p:sp>
        <p:nvSpPr>
          <p:cNvPr id="7" name="TextBox 6">
            <a:extLst>
              <a:ext uri="{FF2B5EF4-FFF2-40B4-BE49-F238E27FC236}">
                <a16:creationId xmlns:a16="http://schemas.microsoft.com/office/drawing/2014/main" id="{3E0FB3BC-0C6C-4B46-9B35-125A9570E6A4}"/>
              </a:ext>
            </a:extLst>
          </p:cNvPr>
          <p:cNvSpPr txBox="1"/>
          <p:nvPr/>
        </p:nvSpPr>
        <p:spPr>
          <a:xfrm>
            <a:off x="4338918" y="6231026"/>
            <a:ext cx="7416480" cy="276999"/>
          </a:xfrm>
          <a:prstGeom prst="rect">
            <a:avLst/>
          </a:prstGeom>
          <a:noFill/>
        </p:spPr>
        <p:txBody>
          <a:bodyPr wrap="square">
            <a:spAutoFit/>
          </a:bodyPr>
          <a:lstStyle/>
          <a:p>
            <a:r>
              <a:rPr lang="en-US" sz="1200" dirty="0">
                <a:solidFill>
                  <a:schemeClr val="bg2"/>
                </a:solidFill>
                <a:hlinkClick r:id="rId3">
                  <a:extLst>
                    <a:ext uri="{A12FA001-AC4F-418D-AE19-62706E023703}">
                      <ahyp:hlinkClr xmlns:ahyp="http://schemas.microsoft.com/office/drawing/2018/hyperlinkcolor" val="tx"/>
                    </a:ext>
                  </a:extLst>
                </a:hlinkClick>
              </a:rPr>
              <a:t>https://www.who.int/emergencies/diseases/novel-coronavirus-2019/advice-for-public/myth-busters</a:t>
            </a:r>
            <a:r>
              <a:rPr lang="en-US" sz="1200" dirty="0">
                <a:solidFill>
                  <a:schemeClr val="bg2"/>
                </a:solidFill>
              </a:rPr>
              <a:t> </a:t>
            </a:r>
          </a:p>
        </p:txBody>
      </p:sp>
      <p:pic>
        <p:nvPicPr>
          <p:cNvPr id="5" name="Picture 4">
            <a:extLst>
              <a:ext uri="{FF2B5EF4-FFF2-40B4-BE49-F238E27FC236}">
                <a16:creationId xmlns:a16="http://schemas.microsoft.com/office/drawing/2014/main" id="{34DBA417-1D74-C7DE-69E2-F66287C4D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739" y="0"/>
            <a:ext cx="4600838" cy="6858000"/>
          </a:xfrm>
          <a:prstGeom prst="rect">
            <a:avLst/>
          </a:prstGeom>
        </p:spPr>
      </p:pic>
    </p:spTree>
    <p:extLst>
      <p:ext uri="{BB962C8B-B14F-4D97-AF65-F5344CB8AC3E}">
        <p14:creationId xmlns:p14="http://schemas.microsoft.com/office/powerpoint/2010/main" val="224708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39D9D-FC4C-E940-8B08-FA7259CCD86E}"/>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Shape&#10;&#10;Description automatically generated with medium confidence">
            <a:extLst>
              <a:ext uri="{FF2B5EF4-FFF2-40B4-BE49-F238E27FC236}">
                <a16:creationId xmlns:a16="http://schemas.microsoft.com/office/drawing/2014/main" id="{6C851823-471B-3F48-8195-59848A967A4C}"/>
              </a:ext>
            </a:extLst>
          </p:cNvPr>
          <p:cNvPicPr>
            <a:picLocks noChangeAspect="1"/>
          </p:cNvPicPr>
          <p:nvPr/>
        </p:nvPicPr>
        <p:blipFill rotWithShape="1">
          <a:blip r:embed="rId3"/>
          <a:srcRect t="-2545" r="2319" b="2320"/>
          <a:stretch/>
        </p:blipFill>
        <p:spPr>
          <a:xfrm>
            <a:off x="0" y="-178676"/>
            <a:ext cx="12192000" cy="7036676"/>
          </a:xfrm>
          <a:prstGeom prst="rect">
            <a:avLst/>
          </a:prstGeom>
        </p:spPr>
      </p:pic>
      <p:pic>
        <p:nvPicPr>
          <p:cNvPr id="6" name="Picture 5">
            <a:extLst>
              <a:ext uri="{FF2B5EF4-FFF2-40B4-BE49-F238E27FC236}">
                <a16:creationId xmlns:a16="http://schemas.microsoft.com/office/drawing/2014/main" id="{E7B70816-7DB1-9944-9BBB-77B9182A6131}"/>
              </a:ext>
            </a:extLst>
          </p:cNvPr>
          <p:cNvPicPr>
            <a:picLocks noChangeAspect="1"/>
          </p:cNvPicPr>
          <p:nvPr/>
        </p:nvPicPr>
        <p:blipFill>
          <a:blip r:embed="rId4"/>
          <a:stretch>
            <a:fillRect/>
          </a:stretch>
        </p:blipFill>
        <p:spPr>
          <a:xfrm>
            <a:off x="4856068" y="2262857"/>
            <a:ext cx="2013269" cy="1998132"/>
          </a:xfrm>
          <a:prstGeom prst="rect">
            <a:avLst/>
          </a:prstGeom>
        </p:spPr>
      </p:pic>
    </p:spTree>
    <p:extLst>
      <p:ext uri="{BB962C8B-B14F-4D97-AF65-F5344CB8AC3E}">
        <p14:creationId xmlns:p14="http://schemas.microsoft.com/office/powerpoint/2010/main" val="203832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SUThemeLight">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ThemeLight" id="{05C898E0-3786-4A5B-B5B3-EBE074803E84}" vid="{62971658-B53D-4050-84B7-51C669F6E033}"/>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4.xml><?xml version="1.0" encoding="utf-8"?>
<a:theme xmlns:a="http://schemas.openxmlformats.org/drawingml/2006/main" name="2_Office Theme">
  <a:themeElements>
    <a:clrScheme name="WSU Powerpoint">
      <a:dk1>
        <a:srgbClr val="919191"/>
      </a:dk1>
      <a:lt1>
        <a:srgbClr val="FFFFFF"/>
      </a:lt1>
      <a:dk2>
        <a:srgbClr val="EAEAEA"/>
      </a:dk2>
      <a:lt2>
        <a:srgbClr val="424242"/>
      </a:lt2>
      <a:accent1>
        <a:srgbClr val="C93446"/>
      </a:accent1>
      <a:accent2>
        <a:srgbClr val="FEFFFF"/>
      </a:accent2>
      <a:accent3>
        <a:srgbClr val="A4283F"/>
      </a:accent3>
      <a:accent4>
        <a:srgbClr val="515151"/>
      </a:accent4>
      <a:accent5>
        <a:srgbClr val="D5D5D5"/>
      </a:accent5>
      <a:accent6>
        <a:srgbClr val="FEFFFF"/>
      </a:accent6>
      <a:hlink>
        <a:srgbClr val="929292"/>
      </a:hlink>
      <a:folHlink>
        <a:srgbClr val="4242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21546</TotalTime>
  <Words>516</Words>
  <Application>Microsoft Office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Calibri (MS)</vt:lpstr>
      <vt:lpstr>Calibri (MS) Bold</vt:lpstr>
      <vt:lpstr>Calibri Light</vt:lpstr>
      <vt:lpstr>Corbel</vt:lpstr>
      <vt:lpstr>Office Theme</vt:lpstr>
      <vt:lpstr>WSUThemeLight</vt:lpstr>
      <vt:lpstr>1_Office Theme</vt:lpstr>
      <vt:lpstr>2_Office Theme</vt:lpstr>
      <vt:lpstr>PowerPoint Presentation</vt:lpstr>
      <vt:lpstr>PowerPoint Presentation</vt:lpstr>
      <vt:lpstr>This is part 1 of a 3-part series you can view in any order</vt:lpstr>
      <vt:lpstr>PowerPoint Presentation</vt:lpstr>
      <vt:lpstr> The Science Media Literacy Infographic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Austin</dc:creator>
  <cp:lastModifiedBy>Shawn Domgaard</cp:lastModifiedBy>
  <cp:revision>98</cp:revision>
  <dcterms:created xsi:type="dcterms:W3CDTF">2023-02-17T23:40:06Z</dcterms:created>
  <dcterms:modified xsi:type="dcterms:W3CDTF">2023-07-14T00:51:17Z</dcterms:modified>
</cp:coreProperties>
</file>