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3" r:id="rId1"/>
  </p:sldMasterIdLst>
  <p:notesMasterIdLst>
    <p:notesMasterId r:id="rId15"/>
  </p:notesMasterIdLst>
  <p:sldIdLst>
    <p:sldId id="276" r:id="rId2"/>
    <p:sldId id="299" r:id="rId3"/>
    <p:sldId id="282" r:id="rId4"/>
    <p:sldId id="283" r:id="rId5"/>
    <p:sldId id="279" r:id="rId6"/>
    <p:sldId id="308" r:id="rId7"/>
    <p:sldId id="310" r:id="rId8"/>
    <p:sldId id="274" r:id="rId9"/>
    <p:sldId id="311" r:id="rId10"/>
    <p:sldId id="312" r:id="rId11"/>
    <p:sldId id="313" r:id="rId12"/>
    <p:sldId id="289" r:id="rId13"/>
    <p:sldId id="28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58B808-B31A-470A-9D55-6DA125919932}" v="173" dt="2023-08-15T17:20:04.554"/>
    <p1510:client id="{8EE0EC02-67BF-416B-A60A-A42414F64E91}" v="61" dt="2023-08-16T13:23:30.6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3" autoAdjust="0"/>
    <p:restoredTop sz="70147" autoAdjust="0"/>
  </p:normalViewPr>
  <p:slideViewPr>
    <p:cSldViewPr snapToGrid="0">
      <p:cViewPr varScale="1">
        <p:scale>
          <a:sx n="47" d="100"/>
          <a:sy n="47" d="100"/>
        </p:scale>
        <p:origin x="1424" y="36"/>
      </p:cViewPr>
      <p:guideLst/>
    </p:cSldViewPr>
  </p:slideViewPr>
  <p:notesTextViewPr>
    <p:cViewPr>
      <p:scale>
        <a:sx n="1" d="1"/>
        <a:sy n="1" d="1"/>
      </p:scale>
      <p:origin x="0" y="0"/>
    </p:cViewPr>
  </p:notesTextViewPr>
  <p:sorterViewPr>
    <p:cViewPr>
      <p:scale>
        <a:sx n="100" d="100"/>
        <a:sy n="100" d="100"/>
      </p:scale>
      <p:origin x="0" y="-41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l, Stephen D." userId="19960e7b-17a9-487a-a240-af8563d9dcdb" providerId="ADAL" clId="{8BBB32CE-C26D-4CE1-AE27-D7A677E265F3}"/>
    <pc:docChg chg="modSld">
      <pc:chgData name="Ball, Stephen D." userId="19960e7b-17a9-487a-a240-af8563d9dcdb" providerId="ADAL" clId="{8BBB32CE-C26D-4CE1-AE27-D7A677E265F3}" dt="2023-08-16T16:45:47.248" v="46" actId="20577"/>
      <pc:docMkLst>
        <pc:docMk/>
      </pc:docMkLst>
      <pc:sldChg chg="modSp mod">
        <pc:chgData name="Ball, Stephen D." userId="19960e7b-17a9-487a-a240-af8563d9dcdb" providerId="ADAL" clId="{8BBB32CE-C26D-4CE1-AE27-D7A677E265F3}" dt="2023-08-16T16:45:47.248" v="46" actId="20577"/>
        <pc:sldMkLst>
          <pc:docMk/>
          <pc:sldMk cId="1904416715" sldId="299"/>
        </pc:sldMkLst>
        <pc:spChg chg="mod">
          <ac:chgData name="Ball, Stephen D." userId="19960e7b-17a9-487a-a240-af8563d9dcdb" providerId="ADAL" clId="{8BBB32CE-C26D-4CE1-AE27-D7A677E265F3}" dt="2023-08-16T16:45:47.248" v="46" actId="20577"/>
          <ac:spMkLst>
            <pc:docMk/>
            <pc:sldMk cId="1904416715" sldId="299"/>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959CF-4FD4-424D-97D9-7FA0BA25ECF0}" type="datetimeFigureOut">
              <a:rPr lang="en-US" smtClean="0"/>
              <a:t>8/16/2023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687D05-2175-43ED-A98C-354CE3AB5A77}" type="slidenum">
              <a:rPr lang="en-US" smtClean="0"/>
              <a:t>‹#›</a:t>
            </a:fld>
            <a:endParaRPr lang="en-US"/>
          </a:p>
        </p:txBody>
      </p:sp>
    </p:spTree>
    <p:extLst>
      <p:ext uri="{BB962C8B-B14F-4D97-AF65-F5344CB8AC3E}">
        <p14:creationId xmlns:p14="http://schemas.microsoft.com/office/powerpoint/2010/main" val="48757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endParaRPr lang="en-US" baseline="0" dirty="0"/>
          </a:p>
          <a:p>
            <a:endParaRPr lang="en-US" b="1" dirty="0"/>
          </a:p>
        </p:txBody>
      </p:sp>
      <p:sp>
        <p:nvSpPr>
          <p:cNvPr id="4" name="Slide Number Placeholder 3"/>
          <p:cNvSpPr>
            <a:spLocks noGrp="1"/>
          </p:cNvSpPr>
          <p:nvPr>
            <p:ph type="sldNum" sz="quarter" idx="10"/>
          </p:nvPr>
        </p:nvSpPr>
        <p:spPr/>
        <p:txBody>
          <a:bodyPr/>
          <a:lstStyle/>
          <a:p>
            <a:fld id="{16DFEA11-E1F5-442D-BC8F-DBDAD6511D7F}" type="slidenum">
              <a:rPr lang="en-US" smtClean="0"/>
              <a:t>1</a:t>
            </a:fld>
            <a:endParaRPr lang="en-US"/>
          </a:p>
        </p:txBody>
      </p:sp>
    </p:spTree>
    <p:extLst>
      <p:ext uri="{BB962C8B-B14F-4D97-AF65-F5344CB8AC3E}">
        <p14:creationId xmlns:p14="http://schemas.microsoft.com/office/powerpoint/2010/main" val="1601801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Miller – poster # 47</a:t>
            </a:r>
          </a:p>
          <a:p>
            <a:r>
              <a:rPr lang="en-US" dirty="0"/>
              <a:t>We followed the original randomized controlled trial participants and had them fill out 3, 6, 9, and 12 month follow-up surveys about their exercise habits after taking their 1</a:t>
            </a:r>
            <a:r>
              <a:rPr lang="en-US" baseline="30000" dirty="0"/>
              <a:t>st</a:t>
            </a:r>
            <a:r>
              <a:rPr lang="en-US" dirty="0"/>
              <a:t> SSSH class.</a:t>
            </a:r>
          </a:p>
          <a:p>
            <a:r>
              <a:rPr lang="en-US" dirty="0"/>
              <a:t>24 older adults completed all surveys</a:t>
            </a:r>
          </a:p>
          <a:p>
            <a:endParaRPr lang="en-US" dirty="0"/>
          </a:p>
        </p:txBody>
      </p:sp>
      <p:sp>
        <p:nvSpPr>
          <p:cNvPr id="4" name="Slide Number Placeholder 3"/>
          <p:cNvSpPr>
            <a:spLocks noGrp="1"/>
          </p:cNvSpPr>
          <p:nvPr>
            <p:ph type="sldNum" sz="quarter" idx="5"/>
          </p:nvPr>
        </p:nvSpPr>
        <p:spPr/>
        <p:txBody>
          <a:bodyPr/>
          <a:lstStyle/>
          <a:p>
            <a:fld id="{CF687D05-2175-43ED-A98C-354CE3AB5A77}" type="slidenum">
              <a:rPr lang="en-US" smtClean="0"/>
              <a:t>11</a:t>
            </a:fld>
            <a:endParaRPr lang="en-US"/>
          </a:p>
        </p:txBody>
      </p:sp>
    </p:spTree>
    <p:extLst>
      <p:ext uri="{BB962C8B-B14F-4D97-AF65-F5344CB8AC3E}">
        <p14:creationId xmlns:p14="http://schemas.microsoft.com/office/powerpoint/2010/main" val="3972001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 video</a:t>
            </a:r>
          </a:p>
          <a:p>
            <a:r>
              <a:rPr lang="en-US" dirty="0"/>
              <a:t>Kent </a:t>
            </a:r>
            <a:r>
              <a:rPr lang="en-US" dirty="0" err="1"/>
              <a:t>faddis</a:t>
            </a:r>
            <a:r>
              <a:rPr lang="en-US" dirty="0"/>
              <a:t> MU</a:t>
            </a:r>
            <a:r>
              <a:rPr lang="en-US" baseline="0" dirty="0"/>
              <a:t> EXT video from beginning. </a:t>
            </a:r>
            <a:endParaRPr lang="en-US" dirty="0"/>
          </a:p>
        </p:txBody>
      </p:sp>
      <p:sp>
        <p:nvSpPr>
          <p:cNvPr id="4" name="Slide Number Placeholder 3"/>
          <p:cNvSpPr>
            <a:spLocks noGrp="1"/>
          </p:cNvSpPr>
          <p:nvPr>
            <p:ph type="sldNum" sz="quarter" idx="10"/>
          </p:nvPr>
        </p:nvSpPr>
        <p:spPr/>
        <p:txBody>
          <a:bodyPr/>
          <a:lstStyle/>
          <a:p>
            <a:fld id="{CF687D05-2175-43ED-A98C-354CE3AB5A77}" type="slidenum">
              <a:rPr lang="en-US" smtClean="0"/>
              <a:t>12</a:t>
            </a:fld>
            <a:endParaRPr lang="en-US"/>
          </a:p>
        </p:txBody>
      </p:sp>
    </p:spTree>
    <p:extLst>
      <p:ext uri="{BB962C8B-B14F-4D97-AF65-F5344CB8AC3E}">
        <p14:creationId xmlns:p14="http://schemas.microsoft.com/office/powerpoint/2010/main" val="2840229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j-lt"/>
              </a:rPr>
              <a:t>ADL’s=activities of daily living</a:t>
            </a:r>
          </a:p>
          <a:p>
            <a:r>
              <a:rPr lang="en-US" sz="1100" dirty="0">
                <a:latin typeface="+mj-lt"/>
              </a:rPr>
              <a:t>SSSH is based on the results of extensive scientific strengthen training research studies.</a:t>
            </a:r>
          </a:p>
          <a:p>
            <a:pPr lvl="1">
              <a:spcBef>
                <a:spcPct val="0"/>
              </a:spcBef>
              <a:buFont typeface="Arial" panose="020B0604020202020204" pitchFamily="34" charset="0"/>
              <a:buChar char="•"/>
            </a:pPr>
            <a:r>
              <a:rPr lang="en-US" altLang="en-US" sz="1100" b="1" dirty="0">
                <a:latin typeface="+mj-lt"/>
                <a:cs typeface="Arial" panose="020B0604020202020204" pitchFamily="34" charset="0"/>
              </a:rPr>
              <a:t>33% of those 65 years + will fall annually</a:t>
            </a:r>
          </a:p>
          <a:p>
            <a:pPr lvl="2">
              <a:spcBef>
                <a:spcPct val="0"/>
              </a:spcBef>
              <a:buFont typeface="Arial" panose="020B0604020202020204" pitchFamily="34" charset="0"/>
              <a:buChar char="•"/>
            </a:pPr>
            <a:r>
              <a:rPr lang="en-US" altLang="en-US" sz="1100" dirty="0">
                <a:latin typeface="+mj-lt"/>
                <a:cs typeface="Arial" panose="020B0604020202020204" pitchFamily="34" charset="0"/>
              </a:rPr>
              <a:t>Major reason for nursing home admission/in-home care</a:t>
            </a:r>
          </a:p>
          <a:p>
            <a:pPr lvl="2">
              <a:spcBef>
                <a:spcPct val="0"/>
              </a:spcBef>
              <a:buFont typeface="Arial" panose="020B0604020202020204" pitchFamily="34" charset="0"/>
              <a:buChar char="•"/>
            </a:pPr>
            <a:r>
              <a:rPr lang="en-US" altLang="en-US" sz="1100" dirty="0">
                <a:latin typeface="+mj-lt"/>
                <a:cs typeface="Arial" panose="020B0604020202020204" pitchFamily="34" charset="0"/>
              </a:rPr>
              <a:t>Are more likely to develop osteoporosis</a:t>
            </a:r>
          </a:p>
          <a:p>
            <a:pPr lvl="2">
              <a:spcBef>
                <a:spcPct val="0"/>
              </a:spcBef>
              <a:buFont typeface="Arial" panose="020B0604020202020204" pitchFamily="34" charset="0"/>
              <a:buChar char="•"/>
            </a:pPr>
            <a:r>
              <a:rPr lang="en-US" altLang="en-US" sz="1100" dirty="0">
                <a:latin typeface="+mj-lt"/>
                <a:cs typeface="Arial" panose="020B0604020202020204" pitchFamily="34" charset="0"/>
              </a:rPr>
              <a:t>Affects 55% of those 50 year +</a:t>
            </a:r>
          </a:p>
          <a:p>
            <a:pPr lvl="3">
              <a:spcBef>
                <a:spcPct val="0"/>
              </a:spcBef>
              <a:buFont typeface="Arial" panose="020B0604020202020204" pitchFamily="34" charset="0"/>
              <a:buChar char="•"/>
            </a:pPr>
            <a:endParaRPr lang="en-US" altLang="en-US" sz="1100" dirty="0">
              <a:latin typeface="+mj-lt"/>
              <a:cs typeface="Arial" panose="020B0604020202020204" pitchFamily="34" charset="0"/>
            </a:endParaRPr>
          </a:p>
          <a:p>
            <a:pPr lvl="1">
              <a:spcBef>
                <a:spcPct val="0"/>
              </a:spcBef>
              <a:buFont typeface="Arial" panose="020B0604020202020204" pitchFamily="34" charset="0"/>
              <a:buChar char="•"/>
            </a:pPr>
            <a:r>
              <a:rPr lang="en-US" altLang="en-US" sz="1100" b="1" dirty="0">
                <a:latin typeface="+mj-lt"/>
                <a:cs typeface="Arial" panose="020B0604020202020204" pitchFamily="34" charset="0"/>
              </a:rPr>
              <a:t>Those enrolled in a fall-prevention exercise program experience fewer falls and improved cognitive function</a:t>
            </a:r>
          </a:p>
          <a:p>
            <a:pPr lvl="2">
              <a:spcBef>
                <a:spcPct val="0"/>
              </a:spcBef>
              <a:buFont typeface="Arial" panose="020B0604020202020204" pitchFamily="34" charset="0"/>
              <a:buChar char="•"/>
            </a:pPr>
            <a:r>
              <a:rPr lang="en-US" altLang="en-US" sz="1100" dirty="0">
                <a:latin typeface="+mj-lt"/>
                <a:cs typeface="Arial" panose="020B0604020202020204" pitchFamily="34" charset="0"/>
              </a:rPr>
              <a:t>Dementia is a major reason for nursing home admission/in-home care</a:t>
            </a:r>
          </a:p>
          <a:p>
            <a:pPr lvl="2">
              <a:spcBef>
                <a:spcPct val="0"/>
              </a:spcBef>
              <a:buFont typeface="Arial" panose="020B0604020202020204" pitchFamily="34" charset="0"/>
              <a:buChar char="•"/>
            </a:pPr>
            <a:endParaRPr lang="en-US" altLang="en-US" sz="1100" dirty="0">
              <a:latin typeface="+mj-lt"/>
              <a:cs typeface="Arial" panose="020B0604020202020204" pitchFamily="34" charset="0"/>
            </a:endParaRPr>
          </a:p>
          <a:p>
            <a:pPr lvl="1">
              <a:spcBef>
                <a:spcPct val="0"/>
              </a:spcBef>
              <a:buFont typeface="Arial" panose="020B0604020202020204" pitchFamily="34" charset="0"/>
              <a:buChar char="•"/>
            </a:pPr>
            <a:r>
              <a:rPr lang="en-US" altLang="en-US" sz="1100" b="1" dirty="0">
                <a:latin typeface="+mj-lt"/>
                <a:cs typeface="Arial" panose="020B0604020202020204" pitchFamily="34" charset="0"/>
              </a:rPr>
              <a:t>Healthy People 2010/2020  report  indicates:</a:t>
            </a:r>
          </a:p>
          <a:p>
            <a:pPr lvl="2">
              <a:spcBef>
                <a:spcPct val="0"/>
              </a:spcBef>
              <a:buFont typeface="Arial" panose="020B0604020202020204" pitchFamily="34" charset="0"/>
              <a:buChar char="•"/>
            </a:pPr>
            <a:r>
              <a:rPr lang="en-US" altLang="en-US" sz="1100" dirty="0">
                <a:latin typeface="+mj-lt"/>
                <a:cs typeface="Arial" panose="020B0604020202020204" pitchFamily="34" charset="0"/>
              </a:rPr>
              <a:t> only 14% of those 45-64</a:t>
            </a:r>
          </a:p>
          <a:p>
            <a:pPr lvl="2">
              <a:spcBef>
                <a:spcPct val="0"/>
              </a:spcBef>
              <a:buFont typeface="Arial" panose="020B0604020202020204" pitchFamily="34" charset="0"/>
              <a:buChar char="•"/>
            </a:pPr>
            <a:r>
              <a:rPr lang="en-US" altLang="en-US" sz="1100" dirty="0">
                <a:latin typeface="+mj-lt"/>
                <a:cs typeface="Arial" panose="020B0604020202020204" pitchFamily="34" charset="0"/>
              </a:rPr>
              <a:t>10% of those 65-74</a:t>
            </a:r>
          </a:p>
          <a:p>
            <a:pPr lvl="2">
              <a:spcBef>
                <a:spcPct val="0"/>
              </a:spcBef>
              <a:buFont typeface="Arial" panose="020B0604020202020204" pitchFamily="34" charset="0"/>
              <a:buChar char="•"/>
            </a:pPr>
            <a:r>
              <a:rPr lang="en-US" altLang="en-US" sz="1100" dirty="0">
                <a:latin typeface="+mj-lt"/>
                <a:cs typeface="Arial" panose="020B0604020202020204" pitchFamily="34" charset="0"/>
              </a:rPr>
              <a:t>7%  of those 75+</a:t>
            </a:r>
          </a:p>
          <a:p>
            <a:pPr lvl="2">
              <a:spcBef>
                <a:spcPct val="0"/>
              </a:spcBef>
            </a:pPr>
            <a:r>
              <a:rPr lang="en-US" altLang="en-US" sz="1100" dirty="0">
                <a:latin typeface="+mj-lt"/>
                <a:cs typeface="Arial" panose="020B0604020202020204" pitchFamily="34" charset="0"/>
              </a:rPr>
              <a:t>…are involved in exercise that enhances/maintains muscle</a:t>
            </a:r>
          </a:p>
          <a:p>
            <a:pPr lvl="2">
              <a:spcBef>
                <a:spcPct val="0"/>
              </a:spcBef>
            </a:pPr>
            <a:r>
              <a:rPr lang="en-US" altLang="en-US" sz="1100" dirty="0">
                <a:latin typeface="+mj-lt"/>
                <a:cs typeface="Arial" panose="020B0604020202020204" pitchFamily="34" charset="0"/>
              </a:rPr>
              <a:t>	 strength/endurance</a:t>
            </a:r>
          </a:p>
          <a:p>
            <a:endParaRPr lang="en-US" dirty="0"/>
          </a:p>
          <a:p>
            <a:endParaRPr lang="en-US" dirty="0"/>
          </a:p>
          <a:p>
            <a:endParaRPr lang="en-US" b="1" dirty="0"/>
          </a:p>
        </p:txBody>
      </p:sp>
      <p:sp>
        <p:nvSpPr>
          <p:cNvPr id="4" name="Slide Number Placeholder 3"/>
          <p:cNvSpPr>
            <a:spLocks noGrp="1"/>
          </p:cNvSpPr>
          <p:nvPr>
            <p:ph type="sldNum" sz="quarter" idx="10"/>
          </p:nvPr>
        </p:nvSpPr>
        <p:spPr/>
        <p:txBody>
          <a:bodyPr/>
          <a:lstStyle/>
          <a:p>
            <a:fld id="{16DFEA11-E1F5-442D-BC8F-DBDAD6511D7F}" type="slidenum">
              <a:rPr lang="en-US" smtClean="0"/>
              <a:t>3</a:t>
            </a:fld>
            <a:endParaRPr lang="en-US"/>
          </a:p>
        </p:txBody>
      </p:sp>
    </p:spTree>
    <p:extLst>
      <p:ext uri="{BB962C8B-B14F-4D97-AF65-F5344CB8AC3E}">
        <p14:creationId xmlns:p14="http://schemas.microsoft.com/office/powerpoint/2010/main" val="279676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Steve</a:t>
            </a:r>
          </a:p>
          <a:p>
            <a:endParaRPr lang="en-US" b="1" dirty="0"/>
          </a:p>
          <a:p>
            <a:r>
              <a:rPr lang="en-US" b="1" dirty="0"/>
              <a:t>Stay Strong, Stay Healthy </a:t>
            </a:r>
            <a:r>
              <a:rPr lang="en-US" dirty="0"/>
              <a:t>is an evidence based eight-week exercise program for older adults that meets the recommendation for healthy muscle strengthening activities. Over the eight weeks, participants learn the exercises and begin to improve strength and balance. After eight weeks, participants are encouraged to continue this program at home or with a community group. </a:t>
            </a:r>
          </a:p>
          <a:p>
            <a:endParaRPr lang="en-US" dirty="0"/>
          </a:p>
          <a:p>
            <a:r>
              <a:rPr lang="en-US" dirty="0"/>
              <a:t>Signature program that meets the </a:t>
            </a:r>
            <a:r>
              <a:rPr lang="en-US" dirty="0" err="1"/>
              <a:t>misson</a:t>
            </a:r>
            <a:r>
              <a:rPr lang="en-US" baseline="0" dirty="0"/>
              <a:t> of the land grant university</a:t>
            </a:r>
            <a:endParaRPr lang="en-US" dirty="0"/>
          </a:p>
          <a:p>
            <a:endParaRPr lang="en-US" dirty="0"/>
          </a:p>
        </p:txBody>
      </p:sp>
      <p:sp>
        <p:nvSpPr>
          <p:cNvPr id="4" name="Slide Number Placeholder 3"/>
          <p:cNvSpPr>
            <a:spLocks noGrp="1"/>
          </p:cNvSpPr>
          <p:nvPr>
            <p:ph type="sldNum" sz="quarter" idx="10"/>
          </p:nvPr>
        </p:nvSpPr>
        <p:spPr/>
        <p:txBody>
          <a:bodyPr/>
          <a:lstStyle/>
          <a:p>
            <a:fld id="{16DFEA11-E1F5-442D-BC8F-DBDAD6511D7F}" type="slidenum">
              <a:rPr lang="en-US" smtClean="0"/>
              <a:t>4</a:t>
            </a:fld>
            <a:endParaRPr lang="en-US"/>
          </a:p>
        </p:txBody>
      </p:sp>
    </p:spTree>
    <p:extLst>
      <p:ext uri="{BB962C8B-B14F-4D97-AF65-F5344CB8AC3E}">
        <p14:creationId xmlns:p14="http://schemas.microsoft.com/office/powerpoint/2010/main" val="316085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0" dirty="0"/>
              <a:t>Ask someone from audience</a:t>
            </a:r>
            <a:r>
              <a:rPr lang="en-US" altLang="en-US" b="0" baseline="0" dirty="0"/>
              <a:t> to lead a cardio warmup?</a:t>
            </a:r>
          </a:p>
          <a:p>
            <a:pPr defTabSz="931774">
              <a:defRPr/>
            </a:pPr>
            <a:endParaRPr lang="en-US" altLang="en-US" b="0" baseline="0" dirty="0"/>
          </a:p>
          <a:p>
            <a:pPr>
              <a:buFontTx/>
              <a:buNone/>
            </a:pPr>
            <a:r>
              <a:rPr lang="en-US" altLang="en-US" b="0" baseline="0" dirty="0"/>
              <a:t>Those with signed consent forms </a:t>
            </a:r>
          </a:p>
          <a:p>
            <a:pPr>
              <a:buFontTx/>
              <a:buNone/>
            </a:pPr>
            <a:r>
              <a:rPr lang="en-US" altLang="en-US" b="1" baseline="0" dirty="0"/>
              <a:t>Demo Class</a:t>
            </a:r>
          </a:p>
          <a:p>
            <a:pPr defTabSz="931774">
              <a:defRPr/>
            </a:pPr>
            <a:r>
              <a:rPr lang="en-US" altLang="en-US" b="0" baseline="0" dirty="0"/>
              <a:t>Warm Up</a:t>
            </a:r>
          </a:p>
          <a:p>
            <a:pPr>
              <a:buFontTx/>
              <a:buNone/>
            </a:pPr>
            <a:r>
              <a:rPr lang="en-US" altLang="en-US" b="0" baseline="0" dirty="0"/>
              <a:t>Scarves</a:t>
            </a:r>
          </a:p>
          <a:p>
            <a:pPr>
              <a:buFontTx/>
              <a:buNone/>
            </a:pPr>
            <a:r>
              <a:rPr lang="en-US" altLang="en-US" b="0" baseline="0" dirty="0"/>
              <a:t>Chair hamstring stretch</a:t>
            </a:r>
          </a:p>
          <a:p>
            <a:pPr>
              <a:buFontTx/>
              <a:buNone/>
            </a:pPr>
            <a:r>
              <a:rPr lang="en-US" altLang="en-US" b="0" baseline="0" dirty="0"/>
              <a:t>Deltoid Stretch </a:t>
            </a:r>
          </a:p>
          <a:p>
            <a:pPr>
              <a:buFontTx/>
              <a:buNone/>
            </a:pPr>
            <a:endParaRPr lang="en-US" altLang="en-US" b="0" baseline="0" dirty="0"/>
          </a:p>
          <a:p>
            <a:pPr>
              <a:buFontTx/>
              <a:buNone/>
            </a:pPr>
            <a:r>
              <a:rPr lang="en-US" altLang="en-US" b="0" baseline="0" dirty="0"/>
              <a:t>3 Exercises</a:t>
            </a:r>
          </a:p>
          <a:p>
            <a:pPr>
              <a:buFontTx/>
              <a:buNone/>
            </a:pPr>
            <a:r>
              <a:rPr lang="en-US" altLang="en-US" b="0" dirty="0"/>
              <a:t> Wide leg squat</a:t>
            </a:r>
          </a:p>
          <a:p>
            <a:pPr>
              <a:buFontTx/>
              <a:buNone/>
            </a:pPr>
            <a:r>
              <a:rPr lang="en-US" altLang="en-US" b="0" dirty="0"/>
              <a:t> Glute</a:t>
            </a:r>
            <a:r>
              <a:rPr lang="en-US" altLang="en-US" b="0" baseline="0" dirty="0"/>
              <a:t> Extension</a:t>
            </a:r>
          </a:p>
          <a:p>
            <a:pPr>
              <a:buFontTx/>
              <a:buNone/>
            </a:pPr>
            <a:r>
              <a:rPr lang="en-US" altLang="en-US" b="0" baseline="0" dirty="0"/>
              <a:t> Overhead Press</a:t>
            </a:r>
          </a:p>
          <a:p>
            <a:pPr>
              <a:buFontTx/>
              <a:buNone/>
            </a:pPr>
            <a:endParaRPr lang="en-US" altLang="en-US" b="0" baseline="0" dirty="0"/>
          </a:p>
          <a:p>
            <a:pPr>
              <a:buFontTx/>
              <a:buNone/>
            </a:pPr>
            <a:r>
              <a:rPr lang="en-US" altLang="en-US" b="0" baseline="0" dirty="0"/>
              <a:t>Cool Down</a:t>
            </a:r>
          </a:p>
          <a:p>
            <a:pPr>
              <a:buFontTx/>
              <a:buNone/>
            </a:pPr>
            <a:r>
              <a:rPr lang="en-US" altLang="en-US" b="0" baseline="0" dirty="0"/>
              <a:t>  calf stretch </a:t>
            </a:r>
          </a:p>
          <a:p>
            <a:pPr>
              <a:buFontTx/>
              <a:buNone/>
            </a:pPr>
            <a:r>
              <a:rPr lang="en-US" altLang="en-US" b="0" baseline="0" dirty="0"/>
              <a:t>  zipper stretch</a:t>
            </a:r>
          </a:p>
          <a:p>
            <a:pPr>
              <a:buFontTx/>
              <a:buNone/>
            </a:pPr>
            <a:r>
              <a:rPr lang="en-US" altLang="en-US" b="0" baseline="0" dirty="0"/>
              <a:t>Breathing</a:t>
            </a:r>
          </a:p>
          <a:p>
            <a:pPr>
              <a:buFontTx/>
              <a:buNone/>
            </a:pPr>
            <a:endParaRPr lang="en-US" altLang="en-US" b="0" dirty="0"/>
          </a:p>
        </p:txBody>
      </p:sp>
      <p:sp>
        <p:nvSpPr>
          <p:cNvPr id="4" name="Slide Number Placeholder 3"/>
          <p:cNvSpPr>
            <a:spLocks noGrp="1"/>
          </p:cNvSpPr>
          <p:nvPr>
            <p:ph type="sldNum" sz="quarter" idx="10"/>
          </p:nvPr>
        </p:nvSpPr>
        <p:spPr/>
        <p:txBody>
          <a:bodyPr/>
          <a:lstStyle/>
          <a:p>
            <a:fld id="{16DFEA11-E1F5-442D-BC8F-DBDAD6511D7F}" type="slidenum">
              <a:rPr lang="en-US" smtClean="0"/>
              <a:t>5</a:t>
            </a:fld>
            <a:endParaRPr lang="en-US"/>
          </a:p>
        </p:txBody>
      </p:sp>
    </p:spTree>
    <p:extLst>
      <p:ext uri="{BB962C8B-B14F-4D97-AF65-F5344CB8AC3E}">
        <p14:creationId xmlns:p14="http://schemas.microsoft.com/office/powerpoint/2010/main" val="373955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87D05-2175-43ED-A98C-354CE3AB5A77}" type="slidenum">
              <a:rPr lang="en-US" smtClean="0"/>
              <a:t>6</a:t>
            </a:fld>
            <a:endParaRPr lang="en-US"/>
          </a:p>
        </p:txBody>
      </p:sp>
    </p:spTree>
    <p:extLst>
      <p:ext uri="{BB962C8B-B14F-4D97-AF65-F5344CB8AC3E}">
        <p14:creationId xmlns:p14="http://schemas.microsoft.com/office/powerpoint/2010/main" val="23578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87D05-2175-43ED-A98C-354CE3AB5A77}" type="slidenum">
              <a:rPr lang="en-US" smtClean="0"/>
              <a:t>7</a:t>
            </a:fld>
            <a:endParaRPr lang="en-US"/>
          </a:p>
        </p:txBody>
      </p:sp>
    </p:spTree>
    <p:extLst>
      <p:ext uri="{BB962C8B-B14F-4D97-AF65-F5344CB8AC3E}">
        <p14:creationId xmlns:p14="http://schemas.microsoft.com/office/powerpoint/2010/main" val="3251273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Kelsey Talk about RCT: </a:t>
            </a:r>
          </a:p>
          <a:p>
            <a:r>
              <a:rPr lang="en-US" dirty="0"/>
              <a:t>Single Blind</a:t>
            </a:r>
          </a:p>
          <a:p>
            <a:r>
              <a:rPr lang="en-US" sz="1200" kern="1200" dirty="0">
                <a:solidFill>
                  <a:schemeClr val="tx1"/>
                </a:solidFill>
                <a:effectLst/>
                <a:latin typeface="+mn-lt"/>
                <a:ea typeface="+mn-ea"/>
                <a:cs typeface="+mn-cs"/>
              </a:rPr>
              <a:t>An active control population allows differentiation of the effects of exercise in general versus the effects of a specific exercise intervention such as SSSH. </a:t>
            </a:r>
            <a:endParaRPr lang="en-US" dirty="0"/>
          </a:p>
          <a:p>
            <a:endParaRPr lang="en-US" dirty="0"/>
          </a:p>
          <a:p>
            <a:r>
              <a:rPr lang="en-US" dirty="0"/>
              <a:t>SSSH </a:t>
            </a:r>
          </a:p>
          <a:p>
            <a:r>
              <a:rPr lang="en-US" dirty="0"/>
              <a:t>Recruitment strategies: </a:t>
            </a:r>
          </a:p>
          <a:p>
            <a:r>
              <a:rPr lang="en-US" dirty="0"/>
              <a:t>Did</a:t>
            </a:r>
            <a:r>
              <a:rPr lang="en-US" baseline="0" dirty="0"/>
              <a:t> balance assessments at senior living facilities over lunch hours. Made announcements at places where seniors gather. Incentives free DXA, Free SSSH class at the end of the study, and 100 dollars.  </a:t>
            </a:r>
            <a:endParaRPr lang="en-US" dirty="0"/>
          </a:p>
          <a:p>
            <a:r>
              <a:rPr lang="en-US" dirty="0"/>
              <a:t>After</a:t>
            </a:r>
            <a:r>
              <a:rPr lang="en-US" baseline="0" dirty="0"/>
              <a:t> all 60 people had signed consent forms we had an outside individual complete randomization and students helped call and set up appointments</a:t>
            </a:r>
          </a:p>
          <a:p>
            <a:r>
              <a:rPr lang="en-US" baseline="0" dirty="0"/>
              <a:t>Appointments from 6AM to 12PM, volunteer students to help escort people from parking lot to </a:t>
            </a:r>
            <a:r>
              <a:rPr lang="en-US" baseline="0" dirty="0" err="1"/>
              <a:t>gwynn</a:t>
            </a:r>
            <a:r>
              <a:rPr lang="en-US" baseline="0" dirty="0"/>
              <a:t> to </a:t>
            </a:r>
            <a:r>
              <a:rPr lang="en-US" baseline="0" dirty="0" err="1"/>
              <a:t>mckee</a:t>
            </a:r>
            <a:r>
              <a:rPr lang="en-US" baseline="0" dirty="0"/>
              <a:t>. </a:t>
            </a:r>
          </a:p>
          <a:p>
            <a:r>
              <a:rPr lang="en-US" baseline="0" dirty="0"/>
              <a:t>The participants were very happy to have a DXA and learn about their results. </a:t>
            </a:r>
            <a:endParaRPr lang="en-US" dirty="0"/>
          </a:p>
          <a:p>
            <a:r>
              <a:rPr lang="en-US" dirty="0"/>
              <a:t>Assessments: DXA,</a:t>
            </a:r>
            <a:r>
              <a:rPr lang="en-US" baseline="0" dirty="0"/>
              <a:t> Cognition, Sleep, balance, flexibility, and strength</a:t>
            </a:r>
            <a:endParaRPr lang="en-US" dirty="0"/>
          </a:p>
        </p:txBody>
      </p:sp>
      <p:sp>
        <p:nvSpPr>
          <p:cNvPr id="4" name="Slide Number Placeholder 3"/>
          <p:cNvSpPr>
            <a:spLocks noGrp="1"/>
          </p:cNvSpPr>
          <p:nvPr>
            <p:ph type="sldNum" sz="quarter" idx="10"/>
          </p:nvPr>
        </p:nvSpPr>
        <p:spPr/>
        <p:txBody>
          <a:bodyPr/>
          <a:lstStyle/>
          <a:p>
            <a:fld id="{CF687D05-2175-43ED-A98C-354CE3AB5A77}" type="slidenum">
              <a:rPr lang="en-US" smtClean="0"/>
              <a:t>8</a:t>
            </a:fld>
            <a:endParaRPr lang="en-US"/>
          </a:p>
        </p:txBody>
      </p:sp>
    </p:spTree>
    <p:extLst>
      <p:ext uri="{BB962C8B-B14F-4D97-AF65-F5344CB8AC3E}">
        <p14:creationId xmlns:p14="http://schemas.microsoft.com/office/powerpoint/2010/main" val="194226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Measured with 30s STS, TUG, Sit and Reach, Back Scratch, 10 MWT, PSQI</a:t>
            </a:r>
          </a:p>
          <a:p>
            <a:pPr>
              <a:lnSpc>
                <a:spcPct val="90000"/>
              </a:lnSpc>
            </a:pPr>
            <a:r>
              <a:rPr lang="en-US" sz="1300" dirty="0"/>
              <a:t>SSSH </a:t>
            </a:r>
          </a:p>
          <a:p>
            <a:pPr lvl="1">
              <a:lnSpc>
                <a:spcPct val="90000"/>
              </a:lnSpc>
            </a:pPr>
            <a:r>
              <a:rPr lang="en-US" sz="1300" dirty="0"/>
              <a:t>Significantly improved </a:t>
            </a:r>
          </a:p>
          <a:p>
            <a:pPr lvl="2">
              <a:lnSpc>
                <a:spcPct val="90000"/>
              </a:lnSpc>
            </a:pPr>
            <a:r>
              <a:rPr lang="en-US" sz="1300" dirty="0"/>
              <a:t>sit to stand performance, upper and lower body flexibility, sleep scores, auxiliary physical activity </a:t>
            </a:r>
          </a:p>
          <a:p>
            <a:pPr lvl="1">
              <a:lnSpc>
                <a:spcPct val="90000"/>
              </a:lnSpc>
            </a:pPr>
            <a:r>
              <a:rPr lang="en-US" sz="1300" dirty="0"/>
              <a:t>Interestingly, dynamic balance and coordination tasks (30STS and TUG) improved while static balances tasks (CDC) did not consistently change in this study</a:t>
            </a:r>
          </a:p>
          <a:p>
            <a:pPr lvl="2">
              <a:lnSpc>
                <a:spcPct val="90000"/>
              </a:lnSpc>
            </a:pPr>
            <a:r>
              <a:rPr lang="en-US" sz="1300" dirty="0"/>
              <a:t>Most falls/trips occur during dynamic movements, CDC sensitivity </a:t>
            </a:r>
          </a:p>
          <a:p>
            <a:pPr>
              <a:lnSpc>
                <a:spcPct val="90000"/>
              </a:lnSpc>
            </a:pPr>
            <a:r>
              <a:rPr lang="en-US" sz="1300" dirty="0"/>
              <a:t>Walking</a:t>
            </a:r>
          </a:p>
          <a:p>
            <a:pPr lvl="1">
              <a:lnSpc>
                <a:spcPct val="90000"/>
              </a:lnSpc>
            </a:pPr>
            <a:r>
              <a:rPr lang="en-US" sz="1300" dirty="0"/>
              <a:t>Slight improvement in sit to stand </a:t>
            </a:r>
          </a:p>
          <a:p>
            <a:pPr lvl="1">
              <a:lnSpc>
                <a:spcPct val="90000"/>
              </a:lnSpc>
            </a:pPr>
            <a:r>
              <a:rPr lang="en-US" sz="1300" dirty="0"/>
              <a:t>No improvement</a:t>
            </a:r>
          </a:p>
          <a:p>
            <a:pPr lvl="2">
              <a:lnSpc>
                <a:spcPct val="90000"/>
              </a:lnSpc>
            </a:pPr>
            <a:r>
              <a:rPr lang="en-US" sz="1300" dirty="0"/>
              <a:t>Sleep scores, auxiliary physical activity</a:t>
            </a:r>
          </a:p>
          <a:p>
            <a:pPr lvl="1">
              <a:lnSpc>
                <a:spcPct val="90000"/>
              </a:lnSpc>
            </a:pPr>
            <a:r>
              <a:rPr lang="en-US" sz="1300" dirty="0"/>
              <a:t>Lost upper body flexibility </a:t>
            </a:r>
          </a:p>
          <a:p>
            <a:pPr>
              <a:lnSpc>
                <a:spcPct val="90000"/>
              </a:lnSpc>
            </a:pPr>
            <a:r>
              <a:rPr lang="en-US" sz="1300" dirty="0"/>
              <a:t>Control</a:t>
            </a:r>
          </a:p>
          <a:p>
            <a:pPr lvl="1">
              <a:lnSpc>
                <a:spcPct val="90000"/>
              </a:lnSpc>
            </a:pPr>
            <a:r>
              <a:rPr lang="en-US" sz="1300" dirty="0"/>
              <a:t>Sleep scores declined</a:t>
            </a:r>
          </a:p>
          <a:p>
            <a:pPr lvl="1">
              <a:lnSpc>
                <a:spcPct val="90000"/>
              </a:lnSpc>
            </a:pPr>
            <a:r>
              <a:rPr lang="en-US" sz="1300" dirty="0"/>
              <a:t>No improvement or slight decline</a:t>
            </a:r>
          </a:p>
          <a:p>
            <a:pPr lvl="2">
              <a:lnSpc>
                <a:spcPct val="90000"/>
              </a:lnSpc>
            </a:pPr>
            <a:r>
              <a:rPr lang="en-US" sz="1300" dirty="0"/>
              <a:t>physical performance assessments, auxiliary physical activity</a:t>
            </a:r>
          </a:p>
          <a:p>
            <a:pPr>
              <a:lnSpc>
                <a:spcPct val="90000"/>
              </a:lnSpc>
            </a:pPr>
            <a:r>
              <a:rPr lang="en-US" sz="1300" dirty="0"/>
              <a:t>No change in body composition: bone muscle or fat, grip strength, cognition</a:t>
            </a:r>
          </a:p>
          <a:p>
            <a:endParaRPr lang="en-US" dirty="0"/>
          </a:p>
        </p:txBody>
      </p:sp>
      <p:sp>
        <p:nvSpPr>
          <p:cNvPr id="4" name="Slide Number Placeholder 3"/>
          <p:cNvSpPr>
            <a:spLocks noGrp="1"/>
          </p:cNvSpPr>
          <p:nvPr>
            <p:ph type="sldNum" sz="quarter" idx="5"/>
          </p:nvPr>
        </p:nvSpPr>
        <p:spPr/>
        <p:txBody>
          <a:bodyPr/>
          <a:lstStyle/>
          <a:p>
            <a:fld id="{CF687D05-2175-43ED-A98C-354CE3AB5A77}" type="slidenum">
              <a:rPr lang="en-US" smtClean="0"/>
              <a:t>9</a:t>
            </a:fld>
            <a:endParaRPr lang="en-US"/>
          </a:p>
        </p:txBody>
      </p:sp>
    </p:spTree>
    <p:extLst>
      <p:ext uri="{BB962C8B-B14F-4D97-AF65-F5344CB8AC3E}">
        <p14:creationId xmlns:p14="http://schemas.microsoft.com/office/powerpoint/2010/main" val="3756606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87D05-2175-43ED-A98C-354CE3AB5A77}" type="slidenum">
              <a:rPr lang="en-US" smtClean="0"/>
              <a:t>10</a:t>
            </a:fld>
            <a:endParaRPr lang="en-US"/>
          </a:p>
        </p:txBody>
      </p:sp>
    </p:spTree>
    <p:extLst>
      <p:ext uri="{BB962C8B-B14F-4D97-AF65-F5344CB8AC3E}">
        <p14:creationId xmlns:p14="http://schemas.microsoft.com/office/powerpoint/2010/main" val="47897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09A81E-5D95-4EAB-B1FF-427A749FA4CE}"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08FF96F-1ED2-496A-9532-868514AE3EF8}" type="slidenum">
              <a:rPr lang="en-US" smtClean="0"/>
              <a:t>‹#›</a:t>
            </a:fld>
            <a:endParaRPr lang="en-US" dirty="0"/>
          </a:p>
        </p:txBody>
      </p:sp>
    </p:spTree>
    <p:extLst>
      <p:ext uri="{BB962C8B-B14F-4D97-AF65-F5344CB8AC3E}">
        <p14:creationId xmlns:p14="http://schemas.microsoft.com/office/powerpoint/2010/main" val="375626440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09A81E-5D95-4EAB-B1FF-427A749FA4CE}"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08FF96F-1ED2-496A-9532-868514AE3EF8}" type="slidenum">
              <a:rPr lang="en-US" smtClean="0"/>
              <a:t>‹#›</a:t>
            </a:fld>
            <a:endParaRPr lang="en-US" dirty="0"/>
          </a:p>
        </p:txBody>
      </p:sp>
    </p:spTree>
    <p:extLst>
      <p:ext uri="{BB962C8B-B14F-4D97-AF65-F5344CB8AC3E}">
        <p14:creationId xmlns:p14="http://schemas.microsoft.com/office/powerpoint/2010/main" val="356750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09A81E-5D95-4EAB-B1FF-427A749FA4CE}"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08FF96F-1ED2-496A-9532-868514AE3EF8}"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2244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B09A81E-5D95-4EAB-B1FF-427A749FA4CE}"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08FF96F-1ED2-496A-9532-868514AE3EF8}" type="slidenum">
              <a:rPr lang="en-US" smtClean="0"/>
              <a:t>‹#›</a:t>
            </a:fld>
            <a:endParaRPr lang="en-US" dirty="0"/>
          </a:p>
        </p:txBody>
      </p:sp>
    </p:spTree>
    <p:extLst>
      <p:ext uri="{BB962C8B-B14F-4D97-AF65-F5344CB8AC3E}">
        <p14:creationId xmlns:p14="http://schemas.microsoft.com/office/powerpoint/2010/main" val="1631255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B09A81E-5D95-4EAB-B1FF-427A749FA4CE}"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08FF96F-1ED2-496A-9532-868514AE3EF8}" type="slidenum">
              <a:rPr lang="en-US" smtClean="0"/>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05636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B09A81E-5D95-4EAB-B1FF-427A749FA4CE}"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08FF96F-1ED2-496A-9532-868514AE3EF8}" type="slidenum">
              <a:rPr lang="en-US" smtClean="0"/>
              <a:t>‹#›</a:t>
            </a:fld>
            <a:endParaRPr lang="en-US" dirty="0"/>
          </a:p>
        </p:txBody>
      </p:sp>
    </p:spTree>
    <p:extLst>
      <p:ext uri="{BB962C8B-B14F-4D97-AF65-F5344CB8AC3E}">
        <p14:creationId xmlns:p14="http://schemas.microsoft.com/office/powerpoint/2010/main" val="1078669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09A81E-5D95-4EAB-B1FF-427A749FA4CE}"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08FF96F-1ED2-496A-9532-868514AE3EF8}" type="slidenum">
              <a:rPr lang="en-US" smtClean="0"/>
              <a:t>‹#›</a:t>
            </a:fld>
            <a:endParaRPr lang="en-US" dirty="0"/>
          </a:p>
        </p:txBody>
      </p:sp>
    </p:spTree>
    <p:extLst>
      <p:ext uri="{BB962C8B-B14F-4D97-AF65-F5344CB8AC3E}">
        <p14:creationId xmlns:p14="http://schemas.microsoft.com/office/powerpoint/2010/main" val="657308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09A81E-5D95-4EAB-B1FF-427A749FA4CE}"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08FF96F-1ED2-496A-9532-868514AE3EF8}" type="slidenum">
              <a:rPr lang="en-US" smtClean="0"/>
              <a:t>‹#›</a:t>
            </a:fld>
            <a:endParaRPr lang="en-US" dirty="0"/>
          </a:p>
        </p:txBody>
      </p:sp>
    </p:spTree>
    <p:extLst>
      <p:ext uri="{BB962C8B-B14F-4D97-AF65-F5344CB8AC3E}">
        <p14:creationId xmlns:p14="http://schemas.microsoft.com/office/powerpoint/2010/main" val="2747983639"/>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with Pictures">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9911304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09A81E-5D95-4EAB-B1FF-427A749FA4CE}"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08FF96F-1ED2-496A-9532-868514AE3EF8}" type="slidenum">
              <a:rPr lang="en-US" smtClean="0"/>
              <a:t>‹#›</a:t>
            </a:fld>
            <a:endParaRPr lang="en-US" dirty="0"/>
          </a:p>
        </p:txBody>
      </p:sp>
    </p:spTree>
    <p:extLst>
      <p:ext uri="{BB962C8B-B14F-4D97-AF65-F5344CB8AC3E}">
        <p14:creationId xmlns:p14="http://schemas.microsoft.com/office/powerpoint/2010/main" val="368510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09A81E-5D95-4EAB-B1FF-427A749FA4CE}" type="datetimeFigureOut">
              <a:rPr lang="en-US" smtClean="0"/>
              <a:t>8/16/2023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08FF96F-1ED2-496A-9532-868514AE3EF8}" type="slidenum">
              <a:rPr lang="en-US" smtClean="0"/>
              <a:t>‹#›</a:t>
            </a:fld>
            <a:endParaRPr lang="en-US" dirty="0"/>
          </a:p>
        </p:txBody>
      </p:sp>
    </p:spTree>
    <p:extLst>
      <p:ext uri="{BB962C8B-B14F-4D97-AF65-F5344CB8AC3E}">
        <p14:creationId xmlns:p14="http://schemas.microsoft.com/office/powerpoint/2010/main" val="327944321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09A81E-5D95-4EAB-B1FF-427A749FA4CE}"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08FF96F-1ED2-496A-9532-868514AE3EF8}" type="slidenum">
              <a:rPr lang="en-US" smtClean="0"/>
              <a:t>‹#›</a:t>
            </a:fld>
            <a:endParaRPr lang="en-US" dirty="0"/>
          </a:p>
        </p:txBody>
      </p:sp>
    </p:spTree>
    <p:extLst>
      <p:ext uri="{BB962C8B-B14F-4D97-AF65-F5344CB8AC3E}">
        <p14:creationId xmlns:p14="http://schemas.microsoft.com/office/powerpoint/2010/main" val="421110271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09A81E-5D95-4EAB-B1FF-427A749FA4CE}" type="datetimeFigureOut">
              <a:rPr lang="en-US" smtClean="0"/>
              <a:t>8/16/2023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08FF96F-1ED2-496A-9532-868514AE3EF8}" type="slidenum">
              <a:rPr lang="en-US" smtClean="0"/>
              <a:t>‹#›</a:t>
            </a:fld>
            <a:endParaRPr lang="en-US" dirty="0"/>
          </a:p>
        </p:txBody>
      </p:sp>
    </p:spTree>
    <p:extLst>
      <p:ext uri="{BB962C8B-B14F-4D97-AF65-F5344CB8AC3E}">
        <p14:creationId xmlns:p14="http://schemas.microsoft.com/office/powerpoint/2010/main" val="16081771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09A81E-5D95-4EAB-B1FF-427A749FA4CE}" type="datetimeFigureOut">
              <a:rPr lang="en-US" smtClean="0"/>
              <a:t>8/16/2023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08FF96F-1ED2-496A-9532-868514AE3EF8}" type="slidenum">
              <a:rPr lang="en-US" smtClean="0"/>
              <a:t>‹#›</a:t>
            </a:fld>
            <a:endParaRPr lang="en-US" dirty="0"/>
          </a:p>
        </p:txBody>
      </p:sp>
    </p:spTree>
    <p:extLst>
      <p:ext uri="{BB962C8B-B14F-4D97-AF65-F5344CB8AC3E}">
        <p14:creationId xmlns:p14="http://schemas.microsoft.com/office/powerpoint/2010/main" val="141938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9A81E-5D95-4EAB-B1FF-427A749FA4CE}" type="datetimeFigureOut">
              <a:rPr lang="en-US" smtClean="0"/>
              <a:t>8/16/2023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08FF96F-1ED2-496A-9532-868514AE3EF8}" type="slidenum">
              <a:rPr lang="en-US" smtClean="0"/>
              <a:t>‹#›</a:t>
            </a:fld>
            <a:endParaRPr lang="en-US" dirty="0"/>
          </a:p>
        </p:txBody>
      </p:sp>
    </p:spTree>
    <p:extLst>
      <p:ext uri="{BB962C8B-B14F-4D97-AF65-F5344CB8AC3E}">
        <p14:creationId xmlns:p14="http://schemas.microsoft.com/office/powerpoint/2010/main" val="106333073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09A81E-5D95-4EAB-B1FF-427A749FA4CE}"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08FF96F-1ED2-496A-9532-868514AE3EF8}" type="slidenum">
              <a:rPr lang="en-US" smtClean="0"/>
              <a:t>‹#›</a:t>
            </a:fld>
            <a:endParaRPr lang="en-US" dirty="0"/>
          </a:p>
        </p:txBody>
      </p:sp>
    </p:spTree>
    <p:extLst>
      <p:ext uri="{BB962C8B-B14F-4D97-AF65-F5344CB8AC3E}">
        <p14:creationId xmlns:p14="http://schemas.microsoft.com/office/powerpoint/2010/main" val="208597546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B09A81E-5D95-4EAB-B1FF-427A749FA4CE}" type="datetimeFigureOut">
              <a:rPr lang="en-US" smtClean="0"/>
              <a:t>8/16/2023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08FF96F-1ED2-496A-9532-868514AE3EF8}" type="slidenum">
              <a:rPr lang="en-US" smtClean="0"/>
              <a:t>‹#›</a:t>
            </a:fld>
            <a:endParaRPr lang="en-US" dirty="0"/>
          </a:p>
        </p:txBody>
      </p:sp>
    </p:spTree>
    <p:extLst>
      <p:ext uri="{BB962C8B-B14F-4D97-AF65-F5344CB8AC3E}">
        <p14:creationId xmlns:p14="http://schemas.microsoft.com/office/powerpoint/2010/main" val="102070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B09A81E-5D95-4EAB-B1FF-427A749FA4CE}" type="datetimeFigureOut">
              <a:rPr lang="en-US" smtClean="0"/>
              <a:t>8/16/2023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08FF96F-1ED2-496A-9532-868514AE3EF8}" type="slidenum">
              <a:rPr lang="en-US" smtClean="0"/>
              <a:t>‹#›</a:t>
            </a:fld>
            <a:endParaRPr lang="en-US" dirty="0"/>
          </a:p>
        </p:txBody>
      </p:sp>
    </p:spTree>
    <p:extLst>
      <p:ext uri="{BB962C8B-B14F-4D97-AF65-F5344CB8AC3E}">
        <p14:creationId xmlns:p14="http://schemas.microsoft.com/office/powerpoint/2010/main" val="2254984886"/>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 id="2147484088" r:id="rId15"/>
    <p:sldLayoutId id="2147484089" r:id="rId16"/>
    <p:sldLayoutId id="2147484090"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frontiersin.org/articles/10.3389/fragi.2022.86713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doi.org/10.1177/233372141559646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MissouriMOCAN/videos/94275519612497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hyperlink" Target="https://extension.missouri.edu/programs/stay-strong-stay-healthy/" TargetMode="External"/><Relationship Id="rId2" Type="http://schemas.openxmlformats.org/officeDocument/2006/relationships/hyperlink" Target="mailto:muextsssh@missouri.edu"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www.frontiersin.org/articles/10.3389/fragi.2022.86713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oi.org/10.1177/233372141559646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rontiersin.org/articles/10.3389/fragi.2022.86713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doi.org/10.1177/2333721415596462"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z9uFw78oSQY?feature=oembed" TargetMode="Externa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520124" cy="1127050"/>
          </a:xfrm>
          <a:prstGeom prst="rect">
            <a:avLst/>
          </a:prstGeom>
          <a:solidFill>
            <a:srgbClr val="9933FF"/>
          </a:solidFill>
        </p:spPr>
      </p:pic>
      <p:sp>
        <p:nvSpPr>
          <p:cNvPr id="13" name="TextBox 12"/>
          <p:cNvSpPr txBox="1"/>
          <p:nvPr/>
        </p:nvSpPr>
        <p:spPr>
          <a:xfrm>
            <a:off x="9024834" y="2961075"/>
            <a:ext cx="2592331" cy="660281"/>
          </a:xfrm>
          <a:prstGeom prst="rect">
            <a:avLst/>
          </a:prstGeom>
          <a:noFill/>
          <a:ln>
            <a:noFill/>
          </a:ln>
        </p:spPr>
        <p:txBody>
          <a:bodyPr wrap="square" rtlCol="0">
            <a:spAutoFit/>
          </a:bodyPr>
          <a:lstStyle/>
          <a:p>
            <a:pPr algn="ctr"/>
            <a:r>
              <a:rPr lang="en-US" sz="3600" b="1" dirty="0">
                <a:solidFill>
                  <a:prstClr val="white"/>
                </a:solidFill>
              </a:rPr>
              <a:t>Flexibility</a:t>
            </a:r>
          </a:p>
        </p:txBody>
      </p:sp>
      <p:sp>
        <p:nvSpPr>
          <p:cNvPr id="15" name="TextBox 14"/>
          <p:cNvSpPr txBox="1"/>
          <p:nvPr/>
        </p:nvSpPr>
        <p:spPr>
          <a:xfrm>
            <a:off x="2368626" y="3795841"/>
            <a:ext cx="3206017"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April 17, 2019</a:t>
            </a:r>
          </a:p>
        </p:txBody>
      </p:sp>
      <p:sp>
        <p:nvSpPr>
          <p:cNvPr id="2" name="TextBox 1"/>
          <p:cNvSpPr txBox="1"/>
          <p:nvPr/>
        </p:nvSpPr>
        <p:spPr>
          <a:xfrm>
            <a:off x="305476" y="2261290"/>
            <a:ext cx="11886524" cy="1754326"/>
          </a:xfrm>
          <a:prstGeom prst="rect">
            <a:avLst/>
          </a:prstGeom>
          <a:noFill/>
        </p:spPr>
        <p:txBody>
          <a:bodyPr wrap="square" rtlCol="0">
            <a:spAutoFit/>
          </a:bodyPr>
          <a:lstStyle/>
          <a:p>
            <a:pPr algn="ctr"/>
            <a:r>
              <a:rPr lang="en-US" sz="5400" b="1" dirty="0"/>
              <a:t>Impact and Future of </a:t>
            </a:r>
          </a:p>
          <a:p>
            <a:pPr algn="ctr"/>
            <a:r>
              <a:rPr lang="en-US" sz="5400" b="1" dirty="0"/>
              <a:t>Stay Strong, Stay Healthy </a:t>
            </a:r>
            <a:endParaRPr lang="en-US" sz="9600" b="1" dirty="0">
              <a:solidFill>
                <a:srgbClr val="00000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0474" y="88523"/>
            <a:ext cx="1911612" cy="1162499"/>
          </a:xfrm>
          <a:prstGeom prst="rect">
            <a:avLst/>
          </a:prstGeom>
        </p:spPr>
      </p:pic>
      <p:sp>
        <p:nvSpPr>
          <p:cNvPr id="4" name="TextBox 3"/>
          <p:cNvSpPr txBox="1"/>
          <p:nvPr/>
        </p:nvSpPr>
        <p:spPr>
          <a:xfrm>
            <a:off x="0" y="5819707"/>
            <a:ext cx="8176437" cy="923330"/>
          </a:xfrm>
          <a:prstGeom prst="rect">
            <a:avLst/>
          </a:prstGeom>
          <a:noFill/>
        </p:spPr>
        <p:txBody>
          <a:bodyPr wrap="square" lIns="91440" tIns="45720" rIns="91440" bIns="45720" rtlCol="0" anchor="t">
            <a:spAutoFit/>
          </a:bodyPr>
          <a:lstStyle/>
          <a:p>
            <a:r>
              <a:rPr lang="en-US" dirty="0"/>
              <a:t>Presented By: </a:t>
            </a:r>
          </a:p>
          <a:p>
            <a:r>
              <a:rPr lang="en-US" dirty="0"/>
              <a:t>Steve Ball, PhD, Professor, University of Missouri </a:t>
            </a:r>
          </a:p>
          <a:p>
            <a:r>
              <a:rPr lang="en-US" dirty="0"/>
              <a:t>Kelsey Weitzel, M.S., Associate Extension Professor, University of Missouri</a:t>
            </a:r>
          </a:p>
        </p:txBody>
      </p:sp>
    </p:spTree>
    <p:extLst>
      <p:ext uri="{BB962C8B-B14F-4D97-AF65-F5344CB8AC3E}">
        <p14:creationId xmlns:p14="http://schemas.microsoft.com/office/powerpoint/2010/main" val="336048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45FB-3123-BC11-2EF9-485B13B1C850}"/>
              </a:ext>
            </a:extLst>
          </p:cNvPr>
          <p:cNvSpPr>
            <a:spLocks noGrp="1"/>
          </p:cNvSpPr>
          <p:nvPr>
            <p:ph type="title"/>
          </p:nvPr>
        </p:nvSpPr>
        <p:spPr>
          <a:xfrm>
            <a:off x="2592925" y="624110"/>
            <a:ext cx="8911687" cy="855774"/>
          </a:xfrm>
        </p:spPr>
        <p:txBody>
          <a:bodyPr/>
          <a:lstStyle/>
          <a:p>
            <a:r>
              <a:rPr lang="en-US" b="1" dirty="0"/>
              <a:t>Current Body Evidence</a:t>
            </a:r>
          </a:p>
        </p:txBody>
      </p:sp>
      <p:sp>
        <p:nvSpPr>
          <p:cNvPr id="3" name="Content Placeholder 2">
            <a:extLst>
              <a:ext uri="{FF2B5EF4-FFF2-40B4-BE49-F238E27FC236}">
                <a16:creationId xmlns:a16="http://schemas.microsoft.com/office/drawing/2014/main" id="{F7EA3C9D-90AA-C98E-F82C-0EE56E6C3625}"/>
              </a:ext>
            </a:extLst>
          </p:cNvPr>
          <p:cNvSpPr>
            <a:spLocks noGrp="1"/>
          </p:cNvSpPr>
          <p:nvPr>
            <p:ph idx="1"/>
          </p:nvPr>
        </p:nvSpPr>
        <p:spPr>
          <a:xfrm>
            <a:off x="2592924" y="1479883"/>
            <a:ext cx="8911687" cy="4993105"/>
          </a:xfrm>
        </p:spPr>
        <p:txBody>
          <a:bodyPr numCol="2">
            <a:normAutofit fontScale="25000" lnSpcReduction="20000"/>
          </a:bodyPr>
          <a:lstStyle/>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Ball S.D., Miller K., Weitzel K.J., &amp; Baker B.S. (2023) How to Build and Sustain a Transdisciplinary Community-based Exercise Program for Older Adults.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Accepted at the Journal of Extension</a:t>
            </a: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Spokely N.J.,</a:t>
            </a:r>
            <a:r>
              <a:rPr lang="en-US" sz="48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Weitzel K.J., Novaes Oliveira M., Miller K., Ball S.D., and Baker B.S. (2023)</a:t>
            </a:r>
            <a:r>
              <a:rPr lang="en-US" sz="4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Improving Older Adults’ Functional Health Using the Progressive Stay Strong, Stay Healthy Program.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Accepted Journal of Applied Gerontology</a:t>
            </a: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Royse L.A., Baker B.S., Warne-Griggs M.D., Miller K., Weitzel K.J., Ball S.D., and Duren D.L. (2023) “It’s Not Time for Us to Sit Down Yet”: How Group Exercise Programs Can Motivate Physical Activity and Overcome Barriers in Inactive Older Adults.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Journal of Qualitative Studies on Health and Well-being</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18:1, DOI: 10.1080/17482631.2023.2216034</a:t>
            </a:r>
          </a:p>
          <a:p>
            <a:pPr marL="0" marR="0" indent="0">
              <a:spcBef>
                <a:spcPts val="0"/>
              </a:spcBef>
              <a:spcAft>
                <a:spcPts val="0"/>
              </a:spcAft>
              <a:buNone/>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8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Miller K., Weitzel K.J., Bliss R.A., Duren D.L., Ball S.D., and Baker, B.S. (2023) Eight weeks of resistance training sparks previously sedentary older adults to adopt long-term positive exercise habits despite COVID-19 restrictions</a:t>
            </a:r>
            <a:r>
              <a:rPr lang="en-US" sz="80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Journal of Sports Sciences. </a:t>
            </a:r>
            <a:r>
              <a:rPr lang="en-US" sz="8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DOI:10.1080/02640414.2022.2140912</a:t>
            </a:r>
          </a:p>
          <a:p>
            <a:pPr marL="0" marR="0" indent="0">
              <a:spcBef>
                <a:spcPts val="0"/>
              </a:spcBef>
              <a:spcAft>
                <a:spcPts val="0"/>
              </a:spcAft>
              <a:buNone/>
            </a:pPr>
            <a:r>
              <a:rPr lang="en-US" sz="4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Abreu, E. L., Vance, A., Cheng, A.-L., &amp; Brotto, M. (2022). </a:t>
            </a:r>
            <a:r>
              <a:rPr lang="en-US" sz="4800"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Musculoskeletal biomarkers response to exercise in older adults</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Frontiers in Aging, 3</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DOI:10.3389/fragi.2022.867137</a:t>
            </a:r>
          </a:p>
          <a:p>
            <a:pPr marL="0" marR="0" indent="0">
              <a:spcBef>
                <a:spcPts val="0"/>
              </a:spcBef>
              <a:spcAft>
                <a:spcPts val="0"/>
              </a:spcAft>
              <a:buNone/>
            </a:pPr>
            <a:endPar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Syed-Abdul, M., McClellan, C., Parks, E., Ball, S. (2022). Effects of a resistance training</a:t>
            </a:r>
            <a:r>
              <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community program in older adults. Ageing &amp; Society, 42(8), 1863-1878. DOI:10.1017/S144686X2001786</a:t>
            </a:r>
            <a:endPar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Baker, B.S., Syed-Abdul, M.M., Weitzel, K.J., &amp; Ball, S.D. (2021) Acute Resistance Training</a:t>
            </a:r>
            <a:r>
              <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May Have Lasting Benefit to Middle-Aged Adults.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Gerontology and Geriatric Medicine, </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7:1-5</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DOI: 10.1177/23337214211022592</a:t>
            </a:r>
          </a:p>
          <a:p>
            <a:pPr marL="0" marR="0" indent="0">
              <a:spcBef>
                <a:spcPts val="0"/>
              </a:spcBef>
              <a:spcAft>
                <a:spcPts val="0"/>
              </a:spcAft>
              <a:buNone/>
            </a:pP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Baker, B.S., Miller K., Weitzel, K.J., Duren, D.L., and Ball, S.D. (2021) Resistance Training in Older Adults Reduces Age- and Geography-Related Physical Function Discrepancies.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Gerontology and Geriatric Medicine, </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7:1-9. DOI: 10.1177/2333721421992251</a:t>
            </a:r>
          </a:p>
          <a:p>
            <a:pPr marL="0" marR="0" indent="0">
              <a:spcBef>
                <a:spcPts val="0"/>
              </a:spcBef>
              <a:spcAft>
                <a:spcPts val="0"/>
              </a:spcAft>
              <a:buNone/>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Baker, B.S., Weitzel, K.J., Miller, K, Royse, L.A., Guess, T.M., Ball, S.D., and Duren, D.L. (2021) Efficacy of an Eight-week Resistance Training Program in Older Adults: A Randomized Controlled Trial.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Journal of Aging and Physical Activity</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29(1):121-129 DOI:10.1123/japa.2020-0078</a:t>
            </a:r>
          </a:p>
          <a:p>
            <a:pPr marL="0" marR="0">
              <a:spcBef>
                <a:spcPts val="0"/>
              </a:spcBef>
              <a:spcAft>
                <a:spcPts val="0"/>
              </a:spcAft>
            </a:pP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Crowe, E. M., &amp; Ball S. D. (2015). </a:t>
            </a:r>
            <a:r>
              <a:rPr lang="en-US" sz="4800"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Effectiveness of advanced Stay Strong, Stay Healthy in community settings.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Gerontology and Geriatric Medicine, </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3(1). </a:t>
            </a:r>
          </a:p>
          <a:p>
            <a:pPr marL="0" marR="0">
              <a:spcBef>
                <a:spcPts val="0"/>
              </a:spcBef>
              <a:spcAft>
                <a:spcPts val="0"/>
              </a:spcAft>
            </a:pP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Abreu, E. L., Cheng, A.-L., Kelly, P. J., Chertoff, K., Brotto, L., Griffith, E., et al. (2014). Skeletal Muscle Troponin as a Novel Biomarker to Enhance Assessment of the Impact of Strength Training on Fall Prevention in the Older Adults. </a:t>
            </a:r>
            <a:r>
              <a:rPr lang="en-US" sz="4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Nurs</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Res. 63(2), 75–82. DOI:10.1097/NNR.0000000000000018</a:t>
            </a:r>
          </a:p>
          <a:p>
            <a:pPr marL="0" marR="0">
              <a:spcBef>
                <a:spcPts val="0"/>
              </a:spcBef>
              <a:spcAft>
                <a:spcPts val="0"/>
              </a:spcAft>
            </a:pP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Ball, S. D., Gammon, R., Kelly, P. J., Cheng, A., Chertoff, K., </a:t>
            </a:r>
            <a:r>
              <a:rPr lang="en-US" sz="4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Kaume</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 Abreu, E. L., &amp; Brotto, M. (201</a:t>
            </a:r>
            <a:r>
              <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Outcomes of Stay Strong Stay Healthy in Community Settings.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Journal of Aging and Health</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25(8), 1388–1397.</a:t>
            </a: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4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30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7" end="1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9" end="1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21" end="2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3" end="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BD30EA2-8070-48EC-BC41-2869CA1A9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4927CA-D44A-2AFC-C9CD-C701DA82F15A}"/>
              </a:ext>
            </a:extLst>
          </p:cNvPr>
          <p:cNvSpPr>
            <a:spLocks noGrp="1"/>
          </p:cNvSpPr>
          <p:nvPr>
            <p:ph type="title"/>
          </p:nvPr>
        </p:nvSpPr>
        <p:spPr>
          <a:xfrm>
            <a:off x="649224" y="645106"/>
            <a:ext cx="3650279" cy="1259894"/>
          </a:xfrm>
        </p:spPr>
        <p:txBody>
          <a:bodyPr>
            <a:normAutofit/>
          </a:bodyPr>
          <a:lstStyle/>
          <a:p>
            <a:pPr>
              <a:lnSpc>
                <a:spcPct val="90000"/>
              </a:lnSpc>
            </a:pPr>
            <a:r>
              <a:rPr lang="en-US" sz="3200" dirty="0"/>
              <a:t>Significant Findings</a:t>
            </a:r>
          </a:p>
        </p:txBody>
      </p:sp>
      <p:sp>
        <p:nvSpPr>
          <p:cNvPr id="14" name="Rectangle 13">
            <a:extLst>
              <a:ext uri="{FF2B5EF4-FFF2-40B4-BE49-F238E27FC236}">
                <a16:creationId xmlns:a16="http://schemas.microsoft.com/office/drawing/2014/main" id="{BF40D12C-3EB2-43EA-A6B2-81D132519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5A0E5CC0-795B-C919-8014-2F34C7ADBCF5}"/>
              </a:ext>
            </a:extLst>
          </p:cNvPr>
          <p:cNvSpPr>
            <a:spLocks noGrp="1"/>
          </p:cNvSpPr>
          <p:nvPr>
            <p:ph idx="1"/>
          </p:nvPr>
        </p:nvSpPr>
        <p:spPr>
          <a:xfrm>
            <a:off x="649225" y="2133600"/>
            <a:ext cx="3650278" cy="3759253"/>
          </a:xfrm>
        </p:spPr>
        <p:txBody>
          <a:bodyPr>
            <a:normAutofit/>
          </a:bodyPr>
          <a:lstStyle/>
          <a:p>
            <a:r>
              <a:rPr lang="en-US" sz="1800" dirty="0"/>
              <a:t>12 months after SSSH 1 participation, older adults increased their participation in not just resistance training but also aerobic exercise, balance and flexibility training.</a:t>
            </a:r>
            <a:endParaRPr lang="en-US" dirty="0"/>
          </a:p>
        </p:txBody>
      </p:sp>
      <p:pic>
        <p:nvPicPr>
          <p:cNvPr id="5" name="Content Placeholder 4" descr="A collage of images of people running&#10;&#10;Description automatically generated">
            <a:extLst>
              <a:ext uri="{FF2B5EF4-FFF2-40B4-BE49-F238E27FC236}">
                <a16:creationId xmlns:a16="http://schemas.microsoft.com/office/drawing/2014/main" id="{43FACEE8-D897-DEEF-7BCD-E7BF6CFEDFD6}"/>
              </a:ext>
            </a:extLst>
          </p:cNvPr>
          <p:cNvPicPr>
            <a:picLocks noChangeAspect="1"/>
          </p:cNvPicPr>
          <p:nvPr/>
        </p:nvPicPr>
        <p:blipFill rotWithShape="1">
          <a:blip r:embed="rId3">
            <a:extLst>
              <a:ext uri="{28A0092B-C50C-407E-A947-70E740481C1C}">
                <a14:useLocalDpi xmlns:a14="http://schemas.microsoft.com/office/drawing/2010/main" val="0"/>
              </a:ext>
            </a:extLst>
          </a:blip>
          <a:srcRect b="8713"/>
          <a:stretch/>
        </p:blipFill>
        <p:spPr>
          <a:xfrm>
            <a:off x="4619543" y="640080"/>
            <a:ext cx="6953577" cy="5252773"/>
          </a:xfrm>
          <a:prstGeom prst="rect">
            <a:avLst/>
          </a:prstGeom>
        </p:spPr>
      </p:pic>
      <p:sp>
        <p:nvSpPr>
          <p:cNvPr id="16" name="Freeform 11">
            <a:extLst>
              <a:ext uri="{FF2B5EF4-FFF2-40B4-BE49-F238E27FC236}">
                <a16:creationId xmlns:a16="http://schemas.microsoft.com/office/drawing/2014/main" id="{A796071E-2EB3-4DB7-AC56-CCD9693498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539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478" y="637078"/>
            <a:ext cx="8911687" cy="1280890"/>
          </a:xfrm>
        </p:spPr>
        <p:txBody>
          <a:bodyPr/>
          <a:lstStyle/>
          <a:p>
            <a:r>
              <a:rPr lang="en-US" b="1" dirty="0"/>
              <a:t>Awards</a:t>
            </a:r>
            <a:r>
              <a:rPr lang="en-US" dirty="0"/>
              <a:t> </a:t>
            </a:r>
          </a:p>
        </p:txBody>
      </p:sp>
      <p:sp>
        <p:nvSpPr>
          <p:cNvPr id="3" name="Content Placeholder 2"/>
          <p:cNvSpPr>
            <a:spLocks noGrp="1"/>
          </p:cNvSpPr>
          <p:nvPr>
            <p:ph idx="1"/>
          </p:nvPr>
        </p:nvSpPr>
        <p:spPr>
          <a:xfrm>
            <a:off x="1905000" y="1044889"/>
            <a:ext cx="10075478" cy="4128142"/>
          </a:xfrm>
        </p:spPr>
        <p:txBody>
          <a:bodyPr/>
          <a:lstStyle/>
          <a:p>
            <a:pPr marL="0" indent="0">
              <a:buNone/>
            </a:pPr>
            <a:endParaRPr lang="en-US" dirty="0"/>
          </a:p>
          <a:p>
            <a:r>
              <a:rPr lang="en-US" dirty="0"/>
              <a:t>NEAFCS Multi state Collaboration Award 2018</a:t>
            </a:r>
          </a:p>
          <a:p>
            <a:r>
              <a:rPr lang="en-US" dirty="0"/>
              <a:t>National Health Outreach Award </a:t>
            </a:r>
            <a:r>
              <a:rPr lang="en-US" dirty="0" err="1"/>
              <a:t>Priester</a:t>
            </a:r>
            <a:r>
              <a:rPr lang="en-US" dirty="0"/>
              <a:t> 2009</a:t>
            </a:r>
            <a:endParaRPr lang="en-US" dirty="0">
              <a:solidFill>
                <a:srgbClr val="FF0000"/>
              </a:solidFill>
            </a:endParaRPr>
          </a:p>
          <a:p>
            <a:r>
              <a:rPr lang="en-US" dirty="0"/>
              <a:t>MU Team engagement Award 2019 </a:t>
            </a:r>
          </a:p>
          <a:p>
            <a:r>
              <a:rPr lang="en-US" dirty="0"/>
              <a:t>MOCAN Healthcare Pre-professional Student Award “Excellence in Connecting Health to Community” </a:t>
            </a:r>
          </a:p>
          <a:p>
            <a:pPr lvl="1"/>
            <a:r>
              <a:rPr lang="en-US" dirty="0"/>
              <a:t>Daniel </a:t>
            </a:r>
            <a:r>
              <a:rPr lang="en-US" dirty="0" err="1"/>
              <a:t>Bicklein</a:t>
            </a:r>
            <a:endParaRPr lang="en-US" dirty="0"/>
          </a:p>
          <a:p>
            <a:pPr lvl="1"/>
            <a:r>
              <a:rPr lang="en-US" dirty="0">
                <a:hlinkClick r:id="rId3"/>
              </a:rPr>
              <a:t>Video</a:t>
            </a:r>
            <a:endParaRPr lang="en-US" dirty="0"/>
          </a:p>
          <a:p>
            <a:endParaRPr lang="en-US" dirty="0"/>
          </a:p>
        </p:txBody>
      </p:sp>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harpenSoften amount="10000"/>
                    </a14:imgEffect>
                    <a14:imgEffect>
                      <a14:colorTemperature colorTemp="5774"/>
                    </a14:imgEffect>
                    <a14:imgEffect>
                      <a14:saturation sat="84000"/>
                    </a14:imgEffect>
                    <a14:imgEffect>
                      <a14:brightnessContrast bright="22000" contrast="16000"/>
                    </a14:imgEffect>
                  </a14:imgLayer>
                </a14:imgProps>
              </a:ext>
              <a:ext uri="{28A0092B-C50C-407E-A947-70E740481C1C}">
                <a14:useLocalDpi xmlns:a14="http://schemas.microsoft.com/office/drawing/2010/main" val="0"/>
              </a:ext>
            </a:extLst>
          </a:blip>
          <a:srcRect l="12500" t="6297" r="11111" b="7778"/>
          <a:stretch/>
        </p:blipFill>
        <p:spPr>
          <a:xfrm>
            <a:off x="8808720" y="3976123"/>
            <a:ext cx="3383280" cy="2854258"/>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6423" y="4071936"/>
            <a:ext cx="4953004" cy="2786064"/>
          </a:xfrm>
          <a:prstGeom prst="rect">
            <a:avLst/>
          </a:prstGeom>
        </p:spPr>
      </p:pic>
    </p:spTree>
    <p:extLst>
      <p:ext uri="{BB962C8B-B14F-4D97-AF65-F5344CB8AC3E}">
        <p14:creationId xmlns:p14="http://schemas.microsoft.com/office/powerpoint/2010/main" val="2570203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1" name="Rectangle 40">
            <a:extLst>
              <a:ext uri="{FF2B5EF4-FFF2-40B4-BE49-F238E27FC236}">
                <a16:creationId xmlns:a16="http://schemas.microsoft.com/office/drawing/2014/main" id="{A692209D-B607-46C3-8560-07AF72291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94874638-CF15-4908-BC4B-4908744D0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40279" y="967417"/>
            <a:ext cx="3778870" cy="3943250"/>
          </a:xfrm>
        </p:spPr>
        <p:txBody>
          <a:bodyPr vert="horz" lIns="91440" tIns="45720" rIns="91440" bIns="45720" rtlCol="0" anchor="b">
            <a:normAutofit/>
          </a:bodyPr>
          <a:lstStyle/>
          <a:p>
            <a:pPr>
              <a:lnSpc>
                <a:spcPct val="90000"/>
              </a:lnSpc>
            </a:pPr>
            <a:r>
              <a:rPr lang="en-US" sz="2200" b="1" dirty="0">
                <a:solidFill>
                  <a:srgbClr val="FEFFFF"/>
                </a:solidFill>
              </a:rPr>
              <a:t>Questions? </a:t>
            </a:r>
            <a:br>
              <a:rPr lang="en-US" sz="2200" b="1" dirty="0">
                <a:solidFill>
                  <a:srgbClr val="FEFFFF"/>
                </a:solidFill>
              </a:rPr>
            </a:br>
            <a:br>
              <a:rPr lang="en-US" sz="2200" b="1" dirty="0">
                <a:solidFill>
                  <a:srgbClr val="FEFFFF"/>
                </a:solidFill>
              </a:rPr>
            </a:br>
            <a:r>
              <a:rPr lang="en-US" sz="2200" b="1" dirty="0">
                <a:solidFill>
                  <a:srgbClr val="FEFFFF"/>
                </a:solidFill>
                <a:hlinkClick r:id="rId2"/>
              </a:rPr>
              <a:t>muextsssh@missouri.edu</a:t>
            </a:r>
            <a:br>
              <a:rPr lang="en-US" sz="2200" b="1" dirty="0">
                <a:solidFill>
                  <a:srgbClr val="FEFFFF"/>
                </a:solidFill>
              </a:rPr>
            </a:br>
            <a:br>
              <a:rPr lang="en-US" sz="2200" b="1" dirty="0">
                <a:solidFill>
                  <a:srgbClr val="FEFFFF"/>
                </a:solidFill>
              </a:rPr>
            </a:br>
            <a:r>
              <a:rPr lang="en-US" sz="2200" dirty="0">
                <a:solidFill>
                  <a:srgbClr val="FEFFFF"/>
                </a:solidFill>
                <a:hlinkClick r:id="rId3"/>
              </a:rPr>
              <a:t>https://extension.missouri.edu/programs/stay-strong-stay-healthy/</a:t>
            </a:r>
            <a:br>
              <a:rPr lang="en-US" sz="2200" dirty="0">
                <a:solidFill>
                  <a:srgbClr val="FEFFFF"/>
                </a:solidFill>
              </a:rPr>
            </a:br>
            <a:br>
              <a:rPr lang="en-US" sz="2200" b="1" dirty="0">
                <a:solidFill>
                  <a:srgbClr val="FEFFFF"/>
                </a:solidFill>
              </a:rPr>
            </a:br>
            <a:br>
              <a:rPr lang="en-US" sz="2200" b="1" dirty="0">
                <a:solidFill>
                  <a:srgbClr val="FEFFFF"/>
                </a:solidFill>
              </a:rPr>
            </a:br>
            <a:r>
              <a:rPr lang="en-US" sz="2200" b="1" dirty="0">
                <a:solidFill>
                  <a:srgbClr val="FEFFFF"/>
                </a:solidFill>
              </a:rPr>
              <a:t>#StayStrong                           </a:t>
            </a:r>
            <a:br>
              <a:rPr lang="en-US" sz="2200" dirty="0">
                <a:solidFill>
                  <a:srgbClr val="FEFFFF"/>
                </a:solidFill>
              </a:rPr>
            </a:br>
            <a:br>
              <a:rPr lang="en-US" sz="2200" dirty="0">
                <a:solidFill>
                  <a:srgbClr val="FEFFFF"/>
                </a:solidFill>
              </a:rPr>
            </a:br>
            <a:endParaRPr lang="en-US" sz="2200" b="1" dirty="0">
              <a:solidFill>
                <a:srgbClr val="FEFFFF"/>
              </a:solidFill>
            </a:endParaRPr>
          </a:p>
        </p:txBody>
      </p:sp>
      <p:sp>
        <p:nvSpPr>
          <p:cNvPr id="45" name="Freeform 5">
            <a:extLst>
              <a:ext uri="{FF2B5EF4-FFF2-40B4-BE49-F238E27FC236}">
                <a16:creationId xmlns:a16="http://schemas.microsoft.com/office/drawing/2014/main" id="{5F1B8348-CD6E-4561-A704-C232D9A2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descr="A qr code with dots&#10;&#10;Description automatically generated">
            <a:extLst>
              <a:ext uri="{FF2B5EF4-FFF2-40B4-BE49-F238E27FC236}">
                <a16:creationId xmlns:a16="http://schemas.microsoft.com/office/drawing/2014/main" id="{26F2A11A-A7C6-C533-E97B-F828E88A7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011" y="967417"/>
            <a:ext cx="4930468" cy="4930468"/>
          </a:xfrm>
          <a:prstGeom prst="rect">
            <a:avLst/>
          </a:prstGeom>
        </p:spPr>
      </p:pic>
    </p:spTree>
    <p:extLst>
      <p:ext uri="{BB962C8B-B14F-4D97-AF65-F5344CB8AC3E}">
        <p14:creationId xmlns:p14="http://schemas.microsoft.com/office/powerpoint/2010/main" val="189481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Overview</a:t>
            </a:r>
          </a:p>
        </p:txBody>
      </p:sp>
      <p:sp>
        <p:nvSpPr>
          <p:cNvPr id="8" name="Content Placeholder 7"/>
          <p:cNvSpPr>
            <a:spLocks noGrp="1"/>
          </p:cNvSpPr>
          <p:nvPr>
            <p:ph idx="1"/>
          </p:nvPr>
        </p:nvSpPr>
        <p:spPr/>
        <p:txBody>
          <a:bodyPr vert="horz" lIns="91440" tIns="45720" rIns="91440" bIns="45720" rtlCol="0" anchor="t">
            <a:normAutofit/>
          </a:bodyPr>
          <a:lstStyle/>
          <a:p>
            <a:r>
              <a:rPr lang="en-US" sz="2800"/>
              <a:t>Introduction </a:t>
            </a:r>
            <a:endParaRPr lang="en-US" sz="2800" dirty="0"/>
          </a:p>
          <a:p>
            <a:r>
              <a:rPr lang="en-US" sz="2800" dirty="0"/>
              <a:t>History </a:t>
            </a:r>
          </a:p>
          <a:p>
            <a:r>
              <a:rPr lang="en-US" sz="2800" dirty="0"/>
              <a:t>Research</a:t>
            </a:r>
          </a:p>
          <a:p>
            <a:r>
              <a:rPr lang="en-US" sz="2800" dirty="0"/>
              <a:t>Future Directions</a:t>
            </a:r>
          </a:p>
          <a:p>
            <a:pPr marL="0" indent="0">
              <a:buNone/>
            </a:pPr>
            <a:endParaRPr lang="en-US" sz="2800" dirty="0"/>
          </a:p>
          <a:p>
            <a:endParaRPr lang="en-US" sz="2800" dirty="0"/>
          </a:p>
          <a:p>
            <a:endParaRPr lang="en-US" sz="2800" dirty="0"/>
          </a:p>
          <a:p>
            <a:endParaRPr lang="en-US" dirty="0"/>
          </a:p>
          <a:p>
            <a:endParaRPr lang="en-US" dirty="0"/>
          </a:p>
        </p:txBody>
      </p:sp>
    </p:spTree>
    <p:extLst>
      <p:ext uri="{BB962C8B-B14F-4D97-AF65-F5344CB8AC3E}">
        <p14:creationId xmlns:p14="http://schemas.microsoft.com/office/powerpoint/2010/main" val="1904416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368800" y="178225"/>
            <a:ext cx="7823200" cy="1352157"/>
          </a:xfrm>
          <a:prstGeom prst="rect">
            <a:avLst/>
          </a:prstGeom>
        </p:spPr>
      </p:pic>
      <p:sp>
        <p:nvSpPr>
          <p:cNvPr id="6" name="TextBox 5"/>
          <p:cNvSpPr txBox="1"/>
          <p:nvPr/>
        </p:nvSpPr>
        <p:spPr>
          <a:xfrm>
            <a:off x="2232552" y="1740580"/>
            <a:ext cx="9054147" cy="310854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dirty="0">
                <a:solidFill>
                  <a:srgbClr val="000000"/>
                </a:solidFill>
              </a:rPr>
              <a:t>SSSH-1, established in 2005</a:t>
            </a:r>
          </a:p>
          <a:p>
            <a:pPr marL="457200" indent="-457200">
              <a:buFont typeface="Arial" panose="020B0604020202020204" pitchFamily="34" charset="0"/>
              <a:buChar char="•"/>
            </a:pPr>
            <a:r>
              <a:rPr lang="en-US" sz="2800" dirty="0">
                <a:solidFill>
                  <a:srgbClr val="000000"/>
                </a:solidFill>
              </a:rPr>
              <a:t>SSSH-2, established in 2014</a:t>
            </a:r>
          </a:p>
          <a:p>
            <a:pPr marL="457200" indent="-457200">
              <a:buFont typeface="Arial" panose="020B0604020202020204" pitchFamily="34" charset="0"/>
              <a:buChar char="•"/>
            </a:pPr>
            <a:r>
              <a:rPr lang="en-US" sz="2800" dirty="0">
                <a:solidFill>
                  <a:srgbClr val="000000"/>
                </a:solidFill>
              </a:rPr>
              <a:t>Publications of positive results </a:t>
            </a:r>
          </a:p>
          <a:p>
            <a:pPr marL="457200" indent="-457200">
              <a:buFont typeface="Arial" panose="020B0604020202020204" pitchFamily="34" charset="0"/>
              <a:buChar char="•"/>
            </a:pPr>
            <a:r>
              <a:rPr lang="en-US" sz="2800" dirty="0">
                <a:solidFill>
                  <a:srgbClr val="000000"/>
                </a:solidFill>
              </a:rPr>
              <a:t>Adopting organizations (MO, KS, NV, TN, OK)</a:t>
            </a:r>
          </a:p>
          <a:p>
            <a:pPr marL="457200" indent="-457200">
              <a:buFont typeface="Arial" panose="020B0604020202020204" pitchFamily="34" charset="0"/>
              <a:buChar char="•"/>
            </a:pPr>
            <a:r>
              <a:rPr lang="en-US" sz="2800" dirty="0">
                <a:solidFill>
                  <a:srgbClr val="000000"/>
                </a:solidFill>
              </a:rPr>
              <a:t>SNAP-Ed Toolkit</a:t>
            </a:r>
          </a:p>
          <a:p>
            <a:pPr marL="457200" indent="-457200">
              <a:buFont typeface="Arial" panose="020B0604020202020204" pitchFamily="34" charset="0"/>
              <a:buChar char="•"/>
            </a:pPr>
            <a:r>
              <a:rPr lang="en-US" sz="2800" dirty="0">
                <a:solidFill>
                  <a:srgbClr val="000000"/>
                </a:solidFill>
              </a:rPr>
              <a:t>Over 20,000 participants </a:t>
            </a:r>
          </a:p>
          <a:p>
            <a:pPr marL="457200" indent="-457200">
              <a:buFont typeface="Arial" panose="020B0604020202020204" pitchFamily="34" charset="0"/>
              <a:buChar char="•"/>
            </a:pPr>
            <a:r>
              <a:rPr lang="en-US" sz="2800" dirty="0">
                <a:solidFill>
                  <a:srgbClr val="000000"/>
                </a:solidFill>
              </a:rPr>
              <a:t>Goal: Help more people! </a:t>
            </a:r>
          </a:p>
        </p:txBody>
      </p:sp>
      <p:sp>
        <p:nvSpPr>
          <p:cNvPr id="7" name="TextBox 6"/>
          <p:cNvSpPr txBox="1"/>
          <p:nvPr/>
        </p:nvSpPr>
        <p:spPr>
          <a:xfrm>
            <a:off x="1699280" y="645122"/>
            <a:ext cx="2132939" cy="769441"/>
          </a:xfrm>
          <a:prstGeom prst="rect">
            <a:avLst/>
          </a:prstGeom>
          <a:noFill/>
        </p:spPr>
        <p:txBody>
          <a:bodyPr wrap="square" rtlCol="0">
            <a:spAutoFit/>
          </a:bodyPr>
          <a:lstStyle/>
          <a:p>
            <a:r>
              <a:rPr lang="en-US" sz="4400" b="1" dirty="0">
                <a:solidFill>
                  <a:srgbClr val="000000"/>
                </a:solidFill>
              </a:rPr>
              <a:t>History</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7889" y="5345071"/>
            <a:ext cx="1787883" cy="989520"/>
          </a:xfrm>
          <a:prstGeom prst="rect">
            <a:avLst/>
          </a:prstGeom>
        </p:spPr>
      </p:pic>
      <p:pic>
        <p:nvPicPr>
          <p:cNvPr id="8" name="Picture 7"/>
          <p:cNvPicPr>
            <a:picLocks noChangeAspect="1"/>
          </p:cNvPicPr>
          <p:nvPr/>
        </p:nvPicPr>
        <p:blipFill>
          <a:blip r:embed="rId5"/>
          <a:stretch>
            <a:fillRect/>
          </a:stretch>
        </p:blipFill>
        <p:spPr>
          <a:xfrm>
            <a:off x="6949165" y="5875653"/>
            <a:ext cx="2333585" cy="458938"/>
          </a:xfrm>
          <a:prstGeom prst="rect">
            <a:avLst/>
          </a:prstGeom>
        </p:spPr>
      </p:pic>
      <p:pic>
        <p:nvPicPr>
          <p:cNvPr id="10" name="Picture 4" descr="Cooperative Extension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1215" y="5490209"/>
            <a:ext cx="2136906" cy="808560"/>
          </a:xfrm>
          <a:prstGeom prst="rect">
            <a:avLst/>
          </a:prstGeom>
          <a:solidFill>
            <a:srgbClr val="000066"/>
          </a:solidFill>
        </p:spPr>
      </p:pic>
      <p:pic>
        <p:nvPicPr>
          <p:cNvPr id="11" name="Picture 10"/>
          <p:cNvPicPr>
            <a:picLocks noChangeAspect="1"/>
          </p:cNvPicPr>
          <p:nvPr/>
        </p:nvPicPr>
        <p:blipFill>
          <a:blip r:embed="rId7"/>
          <a:stretch>
            <a:fillRect/>
          </a:stretch>
        </p:blipFill>
        <p:spPr>
          <a:xfrm>
            <a:off x="490509" y="5432740"/>
            <a:ext cx="1501937" cy="909539"/>
          </a:xfrm>
          <a:prstGeom prst="rect">
            <a:avLst/>
          </a:prstGeom>
        </p:spPr>
      </p:pic>
      <p:pic>
        <p:nvPicPr>
          <p:cNvPr id="4" name="Picture 3" descr="A logo of a company&#10;&#10;Description automatically generated with medium confidence">
            <a:extLst>
              <a:ext uri="{FF2B5EF4-FFF2-40B4-BE49-F238E27FC236}">
                <a16:creationId xmlns:a16="http://schemas.microsoft.com/office/drawing/2014/main" id="{8932EAC3-0C52-B4CA-3F96-0A840D90C4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03794" y="5432740"/>
            <a:ext cx="1810078" cy="1018169"/>
          </a:xfrm>
          <a:prstGeom prst="rect">
            <a:avLst/>
          </a:prstGeom>
        </p:spPr>
      </p:pic>
    </p:spTree>
    <p:extLst>
      <p:ext uri="{BB962C8B-B14F-4D97-AF65-F5344CB8AC3E}">
        <p14:creationId xmlns:p14="http://schemas.microsoft.com/office/powerpoint/2010/main" val="381113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213" y="2305980"/>
            <a:ext cx="3617642" cy="2657548"/>
          </a:xfrm>
          <a:prstGeom prst="rect">
            <a:avLst/>
          </a:prstGeom>
          <a:effectLst>
            <a:softEdge rad="63500"/>
          </a:effectLst>
        </p:spPr>
      </p:pic>
      <p:sp>
        <p:nvSpPr>
          <p:cNvPr id="5" name="TextBox 4"/>
          <p:cNvSpPr txBox="1"/>
          <p:nvPr/>
        </p:nvSpPr>
        <p:spPr>
          <a:xfrm>
            <a:off x="1944766" y="2395240"/>
            <a:ext cx="6527902" cy="3600986"/>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dirty="0">
                <a:solidFill>
                  <a:srgbClr val="000000"/>
                </a:solidFill>
              </a:rPr>
              <a:t>8 weeks,16 classes (1 hour) 2x/week</a:t>
            </a:r>
          </a:p>
          <a:p>
            <a:pPr marL="457200" indent="-457200">
              <a:buFont typeface="Arial" panose="020B0604020202020204" pitchFamily="34" charset="0"/>
              <a:buChar char="•"/>
            </a:pPr>
            <a:r>
              <a:rPr lang="en-US" sz="2800" dirty="0">
                <a:solidFill>
                  <a:srgbClr val="000000"/>
                </a:solidFill>
              </a:rPr>
              <a:t>Hand &amp; ankle weights provided</a:t>
            </a:r>
          </a:p>
          <a:p>
            <a:pPr marL="457200" indent="-457200">
              <a:buFont typeface="Arial" panose="020B0604020202020204" pitchFamily="34" charset="0"/>
              <a:buChar char="•"/>
            </a:pPr>
            <a:r>
              <a:rPr lang="en-US" sz="2800" dirty="0">
                <a:solidFill>
                  <a:srgbClr val="000000"/>
                </a:solidFill>
              </a:rPr>
              <a:t>Pre/post fitness assessments &amp; surveys</a:t>
            </a:r>
          </a:p>
          <a:p>
            <a:pPr marL="457200" indent="-457200">
              <a:buFont typeface="Arial" panose="020B0604020202020204" pitchFamily="34" charset="0"/>
              <a:buChar char="•"/>
            </a:pPr>
            <a:r>
              <a:rPr lang="en-US" sz="2800" dirty="0">
                <a:solidFill>
                  <a:srgbClr val="000000"/>
                </a:solidFill>
              </a:rPr>
              <a:t>Led by certified instructor</a:t>
            </a:r>
          </a:p>
          <a:p>
            <a:pPr marL="457200" indent="-457200">
              <a:buFont typeface="Arial" panose="020B0604020202020204" pitchFamily="34" charset="0"/>
              <a:buChar char="•"/>
            </a:pPr>
            <a:r>
              <a:rPr lang="en-US" sz="2800" dirty="0">
                <a:solidFill>
                  <a:srgbClr val="000000"/>
                </a:solidFill>
              </a:rPr>
              <a:t>Affordable and accessible</a:t>
            </a:r>
          </a:p>
          <a:p>
            <a:pPr marL="457200" indent="-457200">
              <a:buFont typeface="Arial" panose="020B0604020202020204" pitchFamily="34" charset="0"/>
              <a:buChar char="•"/>
            </a:pPr>
            <a:endParaRPr lang="en-US" sz="3200" dirty="0"/>
          </a:p>
        </p:txBody>
      </p:sp>
      <p:pic>
        <p:nvPicPr>
          <p:cNvPr id="6" name="Picture 5"/>
          <p:cNvPicPr>
            <a:picLocks noChangeAspect="1"/>
          </p:cNvPicPr>
          <p:nvPr/>
        </p:nvPicPr>
        <p:blipFill>
          <a:blip r:embed="rId4"/>
          <a:stretch>
            <a:fillRect/>
          </a:stretch>
        </p:blipFill>
        <p:spPr>
          <a:xfrm>
            <a:off x="5633275" y="133642"/>
            <a:ext cx="6235700" cy="1077774"/>
          </a:xfrm>
          <a:prstGeom prst="rect">
            <a:avLst/>
          </a:prstGeom>
        </p:spPr>
      </p:pic>
      <p:sp>
        <p:nvSpPr>
          <p:cNvPr id="8" name="TextBox 7"/>
          <p:cNvSpPr txBox="1"/>
          <p:nvPr/>
        </p:nvSpPr>
        <p:spPr>
          <a:xfrm>
            <a:off x="769971" y="1389716"/>
            <a:ext cx="4863304" cy="769441"/>
          </a:xfrm>
          <a:prstGeom prst="rect">
            <a:avLst/>
          </a:prstGeom>
          <a:noFill/>
        </p:spPr>
        <p:txBody>
          <a:bodyPr wrap="square" rtlCol="0">
            <a:spAutoFit/>
          </a:bodyPr>
          <a:lstStyle/>
          <a:p>
            <a:r>
              <a:rPr lang="en-US" sz="4400" b="1" dirty="0">
                <a:solidFill>
                  <a:srgbClr val="000000"/>
                </a:solidFill>
              </a:rPr>
              <a:t>Program Details</a:t>
            </a:r>
          </a:p>
        </p:txBody>
      </p:sp>
      <p:pic>
        <p:nvPicPr>
          <p:cNvPr id="3" name="Picture 2"/>
          <p:cNvPicPr>
            <a:picLocks noChangeAspect="1"/>
          </p:cNvPicPr>
          <p:nvPr/>
        </p:nvPicPr>
        <p:blipFill>
          <a:blip r:embed="rId5"/>
          <a:stretch>
            <a:fillRect/>
          </a:stretch>
        </p:blipFill>
        <p:spPr>
          <a:xfrm>
            <a:off x="10497312" y="5555440"/>
            <a:ext cx="1572768" cy="958318"/>
          </a:xfrm>
          <a:prstGeom prst="rect">
            <a:avLst/>
          </a:prstGeom>
        </p:spPr>
      </p:pic>
    </p:spTree>
    <p:extLst>
      <p:ext uri="{BB962C8B-B14F-4D97-AF65-F5344CB8AC3E}">
        <p14:creationId xmlns:p14="http://schemas.microsoft.com/office/powerpoint/2010/main" val="133384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7738" t="4882" r="3540" b="5080"/>
          <a:stretch/>
        </p:blipFill>
        <p:spPr>
          <a:xfrm>
            <a:off x="1553327" y="460595"/>
            <a:ext cx="4440173" cy="5609264"/>
          </a:xfrm>
          <a:prstGeom prst="rect">
            <a:avLst/>
          </a:prstGeom>
        </p:spPr>
      </p:pic>
      <p:pic>
        <p:nvPicPr>
          <p:cNvPr id="2" name="Picture 1"/>
          <p:cNvPicPr>
            <a:picLocks noChangeAspect="1"/>
          </p:cNvPicPr>
          <p:nvPr/>
        </p:nvPicPr>
        <p:blipFill>
          <a:blip r:embed="rId4"/>
          <a:stretch>
            <a:fillRect/>
          </a:stretch>
        </p:blipFill>
        <p:spPr>
          <a:xfrm>
            <a:off x="11133025" y="6232991"/>
            <a:ext cx="1025749" cy="625009"/>
          </a:xfrm>
          <a:prstGeom prst="rect">
            <a:avLst/>
          </a:prstGeom>
        </p:spPr>
      </p:pic>
      <p:pic>
        <p:nvPicPr>
          <p:cNvPr id="3" name="Picture 2"/>
          <p:cNvPicPr>
            <a:picLocks noChangeAspect="1"/>
          </p:cNvPicPr>
          <p:nvPr/>
        </p:nvPicPr>
        <p:blipFill rotWithShape="1">
          <a:blip r:embed="rId5"/>
          <a:srcRect l="3290" b="7413"/>
          <a:stretch/>
        </p:blipFill>
        <p:spPr>
          <a:xfrm>
            <a:off x="6303338" y="242550"/>
            <a:ext cx="5342561" cy="5608623"/>
          </a:xfrm>
          <a:prstGeom prst="rect">
            <a:avLst/>
          </a:prstGeom>
        </p:spPr>
      </p:pic>
    </p:spTree>
    <p:extLst>
      <p:ext uri="{BB962C8B-B14F-4D97-AF65-F5344CB8AC3E}">
        <p14:creationId xmlns:p14="http://schemas.microsoft.com/office/powerpoint/2010/main" val="258916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45FB-3123-BC11-2EF9-485B13B1C850}"/>
              </a:ext>
            </a:extLst>
          </p:cNvPr>
          <p:cNvSpPr>
            <a:spLocks noGrp="1"/>
          </p:cNvSpPr>
          <p:nvPr>
            <p:ph type="title"/>
          </p:nvPr>
        </p:nvSpPr>
        <p:spPr>
          <a:xfrm>
            <a:off x="2592925" y="624110"/>
            <a:ext cx="8911687" cy="855774"/>
          </a:xfrm>
        </p:spPr>
        <p:txBody>
          <a:bodyPr/>
          <a:lstStyle/>
          <a:p>
            <a:r>
              <a:rPr lang="en-US" b="1" dirty="0"/>
              <a:t>Current Body Evidence</a:t>
            </a:r>
          </a:p>
        </p:txBody>
      </p:sp>
      <p:sp>
        <p:nvSpPr>
          <p:cNvPr id="3" name="Content Placeholder 2">
            <a:extLst>
              <a:ext uri="{FF2B5EF4-FFF2-40B4-BE49-F238E27FC236}">
                <a16:creationId xmlns:a16="http://schemas.microsoft.com/office/drawing/2014/main" id="{F7EA3C9D-90AA-C98E-F82C-0EE56E6C3625}"/>
              </a:ext>
            </a:extLst>
          </p:cNvPr>
          <p:cNvSpPr>
            <a:spLocks noGrp="1"/>
          </p:cNvSpPr>
          <p:nvPr>
            <p:ph idx="1"/>
          </p:nvPr>
        </p:nvSpPr>
        <p:spPr>
          <a:xfrm>
            <a:off x="2592924" y="1479883"/>
            <a:ext cx="8911687" cy="4993105"/>
          </a:xfrm>
        </p:spPr>
        <p:txBody>
          <a:bodyPr numCol="2">
            <a:normAutofit fontScale="25000" lnSpcReduction="20000"/>
          </a:bodyPr>
          <a:lstStyle/>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Ball S.D., Miller K., Weitzel K.J., &amp; Baker B.S. (2023) How to Build and Sustain a Transdisciplinary Community-based Exercise Program for Older Adults.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Accepted at the Journal of Extension</a:t>
            </a: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Spokely N.J.,</a:t>
            </a:r>
            <a:r>
              <a:rPr lang="en-US" sz="48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Weitzel K.J., Novaes Oliveira M., Miller K., Ball S.D., and Baker B.S. (2023)</a:t>
            </a:r>
            <a:r>
              <a:rPr lang="en-US" sz="4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Improving Older Adults’ Functional Health Using the Progressive Stay Strong, Stay Healthy Program.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Accepted Journal of Applied Gerontology</a:t>
            </a: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Royse L.A., Baker B.S., Warne-Griggs M.D., Miller K., Weitzel K.J., Ball S.D., and Duren D.L. (2023) “It’s Not Time for Us to Sit Down Yet”: How Group Exercise Programs Can Motivate Physical Activity and Overcome Barriers in Inactive Older Adults.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Journal of Qualitative Studies on Health and Well-being</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18:1, DOI: 10.1080/17482631.2023.2216034</a:t>
            </a:r>
          </a:p>
          <a:p>
            <a:pPr marL="0" marR="0" indent="0">
              <a:spcBef>
                <a:spcPts val="0"/>
              </a:spcBef>
              <a:spcAft>
                <a:spcPts val="0"/>
              </a:spcAft>
              <a:buNone/>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Miller K., Weitzel K.J., Bliss R.A., Duren D.L., Ball S.D., and Baker, B.S. (2023) Eight weeks of resistance training sparks previously sedentary older adults to adopt long-term positive exercise habits despite COVID-19 restrictions</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Journal of Sports Sciences. </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DOI:10.1080/02640414.2022.2140912</a:t>
            </a:r>
          </a:p>
          <a:p>
            <a:pPr marL="0" marR="0" indent="0">
              <a:spcBef>
                <a:spcPts val="0"/>
              </a:spcBef>
              <a:spcAft>
                <a:spcPts val="0"/>
              </a:spcAft>
              <a:buNone/>
            </a:pPr>
            <a:r>
              <a:rPr lang="en-US" sz="4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Abreu, E. L., Vance, A., Cheng, A.-L., &amp; Brotto, M. (2022). </a:t>
            </a:r>
            <a:r>
              <a:rPr lang="en-US" sz="4800"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Musculoskeletal biomarkers response to exercise in older adults</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Frontiers in Aging, 3</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DOI:10.3389/fragi.2022.867137</a:t>
            </a:r>
          </a:p>
          <a:p>
            <a:pPr marL="0" marR="0">
              <a:spcBef>
                <a:spcPts val="0"/>
              </a:spcBef>
              <a:spcAft>
                <a:spcPts val="0"/>
              </a:spcAft>
            </a:pPr>
            <a:endPar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Syed-Abdul, M., McClellan, C., Parks, E., Ball, S. (2022). Effects of a resistance training</a:t>
            </a:r>
            <a:r>
              <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community program in older adults. Ageing &amp; Society, 42(8), 1863-1878. DOI:10.1017/S144686X2001786</a:t>
            </a:r>
            <a:endPar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Baker, B.S., Syed-Abdul, M.M., Weitzel, K.J., &amp; Ball, S.D. (2021) Acute Resistance Training</a:t>
            </a:r>
            <a:r>
              <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May Have Lasting Benefit to Middle-Aged Adults.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Gerontology and Geriatric Medicine, </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7:1-5</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DOI: 10.1177/23337214211022592</a:t>
            </a:r>
          </a:p>
          <a:p>
            <a:pPr marL="0" marR="0" indent="0">
              <a:spcBef>
                <a:spcPts val="0"/>
              </a:spcBef>
              <a:spcAft>
                <a:spcPts val="0"/>
              </a:spcAft>
              <a:buNone/>
            </a:pP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Baker, B.S., Miller K., Weitzel, K.J., Duren, D.L., and Ball, S.D. (2021) Resistance Training in Older Adults Reduces Age- and Geography-Related Physical Function Discrepancies.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Gerontology and Geriatric Medicine, </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7:1-9. DOI: 10.1177/2333721421992251</a:t>
            </a:r>
          </a:p>
          <a:p>
            <a:pPr marL="0" marR="0" indent="0">
              <a:spcBef>
                <a:spcPts val="0"/>
              </a:spcBef>
              <a:spcAft>
                <a:spcPts val="0"/>
              </a:spcAft>
              <a:buNone/>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Baker, B.S., Weitzel, K.J., Miller, K, Royse, L.A., Guess, T.M., Ball, S.D., and Duren, D.L. (2021) Efficacy of an Eight-week Resistance Training Program in Older Adults: A Randomized Controlled Trial.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Journal of Aging and Physical Activity</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29(1):121-129 DOI:10.1123/japa.2020-0078</a:t>
            </a:r>
          </a:p>
          <a:p>
            <a:pPr marL="0" marR="0">
              <a:spcBef>
                <a:spcPts val="0"/>
              </a:spcBef>
              <a:spcAft>
                <a:spcPts val="0"/>
              </a:spcAft>
            </a:pP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Crowe, E. M., &amp; Ball S. D. (2015). </a:t>
            </a:r>
            <a:r>
              <a:rPr lang="en-US" sz="4800"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Effectiveness of advanced Stay Strong, Stay Healthy in community settings.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Gerontology and Geriatric Medicine, </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3(1). </a:t>
            </a:r>
          </a:p>
          <a:p>
            <a:pPr marL="0" marR="0">
              <a:spcBef>
                <a:spcPts val="0"/>
              </a:spcBef>
              <a:spcAft>
                <a:spcPts val="0"/>
              </a:spcAft>
            </a:pP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Abreu, E. L., Cheng, A.-L., Kelly, P. J., Chertoff, K., Brotto, L., Griffith, E., et al. (2014). Skeletal Muscle Troponin as a Novel Biomarker to Enhance Assessment of the Impact of Strength Training on Fall Prevention in the Older Adults. </a:t>
            </a:r>
            <a:r>
              <a:rPr lang="en-US" sz="4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Nurs</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Res. 63(2), 75–82. DOI:10.1097/NNR.0000000000000018</a:t>
            </a:r>
          </a:p>
          <a:p>
            <a:pPr marL="0" marR="0">
              <a:spcBef>
                <a:spcPts val="0"/>
              </a:spcBef>
              <a:spcAft>
                <a:spcPts val="0"/>
              </a:spcAft>
            </a:pP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Ball, S. D., Gammon, R., Kelly, P. J., Cheng, A., Chertoff, K., </a:t>
            </a:r>
            <a:r>
              <a:rPr lang="en-US" sz="4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Kaume</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 Abreu, E. L., &amp; Brotto, M. (201</a:t>
            </a:r>
            <a:r>
              <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Outcomes of Stay Strong Stay Healthy in Community Settings.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Journal of Aging and Health</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25(8), 1388–1397.</a:t>
            </a: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0835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7" end="1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8" end="1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9" end="1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21" end="2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23" end="2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25" end="2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26" end="2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F45FB-3123-BC11-2EF9-485B13B1C850}"/>
              </a:ext>
            </a:extLst>
          </p:cNvPr>
          <p:cNvSpPr>
            <a:spLocks noGrp="1"/>
          </p:cNvSpPr>
          <p:nvPr>
            <p:ph type="title"/>
          </p:nvPr>
        </p:nvSpPr>
        <p:spPr>
          <a:xfrm>
            <a:off x="2592925" y="624110"/>
            <a:ext cx="8911687" cy="855774"/>
          </a:xfrm>
        </p:spPr>
        <p:txBody>
          <a:bodyPr/>
          <a:lstStyle/>
          <a:p>
            <a:endParaRPr lang="en-US" b="1" dirty="0"/>
          </a:p>
        </p:txBody>
      </p:sp>
      <p:sp>
        <p:nvSpPr>
          <p:cNvPr id="3" name="Content Placeholder 2">
            <a:extLst>
              <a:ext uri="{FF2B5EF4-FFF2-40B4-BE49-F238E27FC236}">
                <a16:creationId xmlns:a16="http://schemas.microsoft.com/office/drawing/2014/main" id="{F7EA3C9D-90AA-C98E-F82C-0EE56E6C3625}"/>
              </a:ext>
            </a:extLst>
          </p:cNvPr>
          <p:cNvSpPr>
            <a:spLocks noGrp="1"/>
          </p:cNvSpPr>
          <p:nvPr>
            <p:ph idx="1"/>
          </p:nvPr>
        </p:nvSpPr>
        <p:spPr>
          <a:xfrm>
            <a:off x="2592924" y="1479883"/>
            <a:ext cx="8911687" cy="4993105"/>
          </a:xfrm>
        </p:spPr>
        <p:txBody>
          <a:bodyPr numCol="2">
            <a:normAutofit fontScale="25000" lnSpcReduction="20000"/>
          </a:bodyPr>
          <a:lstStyle/>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Ball S.D., Miller K., Weitzel K.J., &amp; Baker B.S. (2023) How to Build and Sustain a Transdisciplinary Community-based Exercise Program for Older Adults.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Accepted at the Journal of Extension</a:t>
            </a: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Spokely N.J.,</a:t>
            </a:r>
            <a:r>
              <a:rPr lang="en-US" sz="480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Weitzel K.J., Novaes Oliveira M., Miller K., Ball S.D., and Baker B.S. (2023)</a:t>
            </a:r>
            <a:r>
              <a:rPr lang="en-US" sz="4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Improving Older Adults’ Functional Health Using the Progressive Stay Strong, Stay Healthy Program.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Accepted Journal of Applied Gerontology</a:t>
            </a: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Royse L.A., Baker B.S., Warne-Griggs M.D., Miller K., Weitzel K.J., Ball S.D., and Duren D.L. (2023) “It’s Not Time for Us to Sit Down Yet”: How Group Exercise Programs Can Motivate Physical Activity and Overcome Barriers in Inactive Older Adults.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International Journal of Qualitative Studies on Health and Well-being</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18:1, DOI: 10.1080/17482631.2023.2216034</a:t>
            </a:r>
          </a:p>
          <a:p>
            <a:pPr marL="0" marR="0" indent="0">
              <a:spcBef>
                <a:spcPts val="0"/>
              </a:spcBef>
              <a:spcAft>
                <a:spcPts val="0"/>
              </a:spcAft>
              <a:buNone/>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Miller K., Weitzel K.J., Bliss R.A., Duren D.L., Ball S.D., and Baker, B.S. (2023) Eight weeks of resistance training sparks previously sedentary older adults to adopt long-term positive exercise habits despite COVID-19 restrictions</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Journal of Sports Sciences. </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DOI:10.1080/02640414.2022.2140912</a:t>
            </a:r>
          </a:p>
          <a:p>
            <a:pPr marL="0" marR="0" indent="0">
              <a:spcBef>
                <a:spcPts val="0"/>
              </a:spcBef>
              <a:spcAft>
                <a:spcPts val="0"/>
              </a:spcAft>
              <a:buNone/>
            </a:pPr>
            <a:r>
              <a:rPr lang="en-US" sz="4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Abreu, E. L., Vance, A., Cheng, A.-L., &amp; Brotto, M. (2022). </a:t>
            </a:r>
            <a:r>
              <a:rPr lang="en-US" sz="4800"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Musculoskeletal biomarkers response to exercise in older adults</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Frontiers in Aging, 3</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DOI:10.3389/fragi.2022.867137</a:t>
            </a:r>
          </a:p>
          <a:p>
            <a:pPr marL="0" marR="0">
              <a:spcBef>
                <a:spcPts val="0"/>
              </a:spcBef>
              <a:spcAft>
                <a:spcPts val="0"/>
              </a:spcAft>
            </a:pPr>
            <a:endParaRPr lang="en-US" sz="4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Syed-Abdul, M., McClellan, C., Parks, E., Ball, S. (2022). Effects of a resistance training</a:t>
            </a:r>
            <a:r>
              <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community program in older adults. Ageing &amp; Society, 42(8), 1863-1878. DOI:10.1017/S144686X200178</a:t>
            </a:r>
            <a:endPar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Baker, B.S., Syed-Abdul, M.M., Weitzel, K.J., &amp; Ball, S.D. (2021) Acute Resistance Training</a:t>
            </a:r>
            <a:r>
              <a:rPr lang="en-US" sz="4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May Have Lasting Benefit to Middle-Aged Adults.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Gerontology and Geriatric Medicine, </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7:1-5</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DOI: 10.1177/23337214211022592</a:t>
            </a:r>
          </a:p>
          <a:p>
            <a:pPr marL="0" marR="0" indent="0">
              <a:spcBef>
                <a:spcPts val="0"/>
              </a:spcBef>
              <a:spcAft>
                <a:spcPts val="0"/>
              </a:spcAft>
              <a:buNone/>
            </a:pP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Baker, B.S., Miller K., Weitzel, K.J., Duren, D.L., and Ball, S.D. (2021) Resistance Training in Older Adults Reduces Age- and Geography-Related Physical Function Discrepancies.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Gerontology and Geriatric Medicine, </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7:1-9. DOI: 10.1177/2333721421992251</a:t>
            </a:r>
          </a:p>
          <a:p>
            <a:pPr marL="0" marR="0" indent="0">
              <a:spcBef>
                <a:spcPts val="0"/>
              </a:spcBef>
              <a:spcAft>
                <a:spcPts val="0"/>
              </a:spcAft>
              <a:buNone/>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8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Baker, B.S., Weitzel, K.J., Miller, K, Royse, L.A., Guess, T.M., Ball, S.D., and Duren, D.L. (2021) Efficacy of an Eight-week Resistance Training Program in Older Adults: A Randomized Controlled Trial. </a:t>
            </a:r>
            <a:r>
              <a:rPr lang="en-US" sz="80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Journal of Aging and Physical Activity</a:t>
            </a:r>
            <a:r>
              <a:rPr lang="en-US" sz="8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29(1):121-129 DOI:10.1123/japa.2020-0078</a:t>
            </a:r>
          </a:p>
          <a:p>
            <a:pPr marL="0" marR="0">
              <a:spcBef>
                <a:spcPts val="0"/>
              </a:spcBef>
              <a:spcAft>
                <a:spcPts val="0"/>
              </a:spcAft>
            </a:pP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Crowe, E. M., &amp; Ball S. D. (2015). </a:t>
            </a:r>
            <a:r>
              <a:rPr lang="en-US" sz="4800"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Effectiveness of advanced Stay Strong, Stay Healthy in community settings.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Gerontology and Geriatric Medicine, </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3(1). </a:t>
            </a:r>
          </a:p>
          <a:p>
            <a:pPr marL="0" marR="0">
              <a:spcBef>
                <a:spcPts val="0"/>
              </a:spcBef>
              <a:spcAft>
                <a:spcPts val="0"/>
              </a:spcAft>
            </a:pP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Abreu, E. L., Cheng, A.-L., Kelly, P. J., Chertoff, K., Brotto, L., Griffith, E., et al. (2014). Skeletal Muscle Troponin as a Novel Biomarker to Enhance Assessment of the Impact of Strength Training on Fall Prevention in the Older Adults. </a:t>
            </a:r>
            <a:r>
              <a:rPr lang="en-US" sz="4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Nurs</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Res. 63(2), 75–82. DOI:10.1097/NNR.0000000000000018</a:t>
            </a:r>
          </a:p>
          <a:p>
            <a:pPr marL="0" marR="0">
              <a:spcBef>
                <a:spcPts val="0"/>
              </a:spcBef>
              <a:spcAft>
                <a:spcPts val="0"/>
              </a:spcAft>
            </a:pPr>
            <a:endPar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Ball, S. D., Gammon, R., Kelly, P. J., Cheng, A., Chertoff, K., </a:t>
            </a:r>
            <a:r>
              <a:rPr lang="en-US" sz="48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Kaume</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 Abreu, E. L., &amp; Brotto, M. (201</a:t>
            </a:r>
            <a:r>
              <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Outcomes of Stay Strong Stay Healthy in Community Settings. </a:t>
            </a:r>
            <a:r>
              <a:rPr lang="en-US" sz="48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Journal of Aging and Health</a:t>
            </a:r>
            <a:r>
              <a:rPr lang="en-US" sz="4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25(8), 1388–1397.</a:t>
            </a:r>
            <a:endParaRPr lang="en-US"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4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8123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3">
                                            <p:txEl>
                                              <p:pRg st="17" end="1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086004" y="2085623"/>
            <a:ext cx="2171037" cy="3693319"/>
          </a:xfrm>
          <a:prstGeom prst="rect">
            <a:avLst/>
          </a:prstGeom>
          <a:noFill/>
          <a:ln w="28575">
            <a:solidFill>
              <a:schemeClr val="accent1"/>
            </a:solidFill>
          </a:ln>
        </p:spPr>
        <p:txBody>
          <a:bodyPr wrap="square" rtlCol="0">
            <a:spAutoFit/>
          </a:bodyPr>
          <a:lstStyle/>
          <a:p>
            <a:pPr algn="ctr"/>
            <a:r>
              <a:rPr lang="en-US" b="1" dirty="0"/>
              <a:t>Pre-Intervention </a:t>
            </a:r>
          </a:p>
          <a:p>
            <a:pPr algn="ctr"/>
            <a:r>
              <a:rPr lang="en-US" b="1" dirty="0"/>
              <a:t>Assessments</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pic>
        <p:nvPicPr>
          <p:cNvPr id="1032" name="Picture 8" descr="Image result for sleep zzzz'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093" y="3172471"/>
            <a:ext cx="845369" cy="16224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75585" y="1409738"/>
            <a:ext cx="2302284" cy="3416320"/>
          </a:xfrm>
          <a:prstGeom prst="rect">
            <a:avLst/>
          </a:prstGeom>
          <a:solidFill>
            <a:schemeClr val="bg1"/>
          </a:solidFill>
          <a:ln w="28575">
            <a:noFill/>
          </a:ln>
        </p:spPr>
        <p:txBody>
          <a:bodyPr wrap="square" rtlCol="0">
            <a:spAutoFit/>
          </a:bodyPr>
          <a:lstStyle/>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8" name="Title 1"/>
          <p:cNvSpPr txBox="1">
            <a:spLocks/>
          </p:cNvSpPr>
          <p:nvPr/>
        </p:nvSpPr>
        <p:spPr>
          <a:xfrm>
            <a:off x="-2653" y="658524"/>
            <a:ext cx="1219199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1" dirty="0"/>
              <a:t>Research Design</a:t>
            </a:r>
          </a:p>
        </p:txBody>
      </p:sp>
      <p:sp>
        <p:nvSpPr>
          <p:cNvPr id="2" name="TextBox 1"/>
          <p:cNvSpPr txBox="1"/>
          <p:nvPr/>
        </p:nvSpPr>
        <p:spPr>
          <a:xfrm>
            <a:off x="603068" y="3609781"/>
            <a:ext cx="1375576" cy="646331"/>
          </a:xfrm>
          <a:prstGeom prst="rect">
            <a:avLst/>
          </a:prstGeom>
          <a:solidFill>
            <a:schemeClr val="bg1"/>
          </a:solidFill>
          <a:ln w="28575">
            <a:solidFill>
              <a:schemeClr val="accent1"/>
            </a:solidFill>
          </a:ln>
        </p:spPr>
        <p:txBody>
          <a:bodyPr wrap="square" rtlCol="0">
            <a:spAutoFit/>
          </a:bodyPr>
          <a:lstStyle/>
          <a:p>
            <a:pPr algn="ctr"/>
            <a:r>
              <a:rPr lang="en-US" b="1" dirty="0"/>
              <a:t>Total</a:t>
            </a:r>
          </a:p>
          <a:p>
            <a:pPr algn="ctr"/>
            <a:r>
              <a:rPr lang="en-US" b="1" dirty="0"/>
              <a:t>N=44</a:t>
            </a:r>
          </a:p>
        </p:txBody>
      </p:sp>
      <p:sp>
        <p:nvSpPr>
          <p:cNvPr id="9" name="TextBox 8"/>
          <p:cNvSpPr txBox="1"/>
          <p:nvPr/>
        </p:nvSpPr>
        <p:spPr>
          <a:xfrm>
            <a:off x="2340428" y="2304927"/>
            <a:ext cx="1375576" cy="646331"/>
          </a:xfrm>
          <a:prstGeom prst="rect">
            <a:avLst/>
          </a:prstGeom>
          <a:solidFill>
            <a:schemeClr val="bg1"/>
          </a:solidFill>
          <a:ln w="28575">
            <a:solidFill>
              <a:schemeClr val="accent1"/>
            </a:solidFill>
          </a:ln>
        </p:spPr>
        <p:txBody>
          <a:bodyPr wrap="square" rtlCol="0">
            <a:spAutoFit/>
          </a:bodyPr>
          <a:lstStyle/>
          <a:p>
            <a:pPr algn="ctr"/>
            <a:r>
              <a:rPr lang="en-US" b="1" dirty="0"/>
              <a:t>SSSH</a:t>
            </a:r>
          </a:p>
          <a:p>
            <a:pPr algn="ctr"/>
            <a:r>
              <a:rPr lang="en-US" b="1" dirty="0"/>
              <a:t>N=15</a:t>
            </a:r>
          </a:p>
        </p:txBody>
      </p:sp>
      <p:sp>
        <p:nvSpPr>
          <p:cNvPr id="10" name="TextBox 9"/>
          <p:cNvSpPr txBox="1"/>
          <p:nvPr/>
        </p:nvSpPr>
        <p:spPr>
          <a:xfrm>
            <a:off x="2340428" y="3612099"/>
            <a:ext cx="1375576" cy="646331"/>
          </a:xfrm>
          <a:prstGeom prst="rect">
            <a:avLst/>
          </a:prstGeom>
          <a:solidFill>
            <a:schemeClr val="bg1"/>
          </a:solidFill>
          <a:ln w="28575">
            <a:solidFill>
              <a:schemeClr val="accent1"/>
            </a:solidFill>
          </a:ln>
        </p:spPr>
        <p:txBody>
          <a:bodyPr wrap="square" rtlCol="0">
            <a:spAutoFit/>
          </a:bodyPr>
          <a:lstStyle/>
          <a:p>
            <a:pPr algn="ctr"/>
            <a:r>
              <a:rPr lang="en-US" b="1" dirty="0"/>
              <a:t>Walking N=17</a:t>
            </a:r>
          </a:p>
        </p:txBody>
      </p:sp>
      <p:sp>
        <p:nvSpPr>
          <p:cNvPr id="11" name="TextBox 10"/>
          <p:cNvSpPr txBox="1"/>
          <p:nvPr/>
        </p:nvSpPr>
        <p:spPr>
          <a:xfrm>
            <a:off x="2345729" y="4916953"/>
            <a:ext cx="1375576" cy="646331"/>
          </a:xfrm>
          <a:prstGeom prst="rect">
            <a:avLst/>
          </a:prstGeom>
          <a:solidFill>
            <a:schemeClr val="bg1"/>
          </a:solidFill>
          <a:ln w="28575">
            <a:solidFill>
              <a:schemeClr val="accent1"/>
            </a:solidFill>
          </a:ln>
        </p:spPr>
        <p:txBody>
          <a:bodyPr wrap="square" rtlCol="0">
            <a:spAutoFit/>
          </a:bodyPr>
          <a:lstStyle/>
          <a:p>
            <a:pPr algn="ctr"/>
            <a:r>
              <a:rPr lang="en-US" b="1" dirty="0"/>
              <a:t>Control N=14</a:t>
            </a:r>
          </a:p>
        </p:txBody>
      </p:sp>
      <p:cxnSp>
        <p:nvCxnSpPr>
          <p:cNvPr id="12" name="Straight Arrow Connector 11"/>
          <p:cNvCxnSpPr/>
          <p:nvPr/>
        </p:nvCxnSpPr>
        <p:spPr>
          <a:xfrm>
            <a:off x="1999284" y="3932947"/>
            <a:ext cx="2646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121837" y="5291847"/>
            <a:ext cx="1754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a:off x="2131598" y="2627214"/>
            <a:ext cx="15485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121837" y="2627214"/>
            <a:ext cx="10795" cy="266463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4"/>
          <a:srcRect l="14092" t="31241" r="8259" b="20939"/>
          <a:stretch/>
        </p:blipFill>
        <p:spPr>
          <a:xfrm>
            <a:off x="4168036" y="2670282"/>
            <a:ext cx="836773" cy="344231"/>
          </a:xfrm>
          <a:prstGeom prst="rect">
            <a:avLst/>
          </a:prstGeom>
        </p:spPr>
      </p:pic>
      <p:pic>
        <p:nvPicPr>
          <p:cNvPr id="1028" name="Picture 4" descr="Image result for DXA scan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3834"/>
          <a:stretch/>
        </p:blipFill>
        <p:spPr bwMode="auto">
          <a:xfrm>
            <a:off x="4173449" y="3080727"/>
            <a:ext cx="887878" cy="12420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older adult balanc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609" r="15987"/>
          <a:stretch/>
        </p:blipFill>
        <p:spPr bwMode="auto">
          <a:xfrm>
            <a:off x="5190787" y="2653433"/>
            <a:ext cx="506002" cy="11527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sit and rea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6370" y="4665355"/>
            <a:ext cx="1074058" cy="10740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AGE cognition test"/>
          <p:cNvPicPr>
            <a:picLocks noChangeAspect="1" noChangeArrowheads="1"/>
          </p:cNvPicPr>
          <p:nvPr/>
        </p:nvPicPr>
        <p:blipFill rotWithShape="1">
          <a:blip r:embed="rId8">
            <a:extLst>
              <a:ext uri="{28A0092B-C50C-407E-A947-70E740481C1C}">
                <a14:useLocalDpi xmlns:a14="http://schemas.microsoft.com/office/drawing/2010/main" val="0"/>
              </a:ext>
            </a:extLst>
          </a:blip>
          <a:srcRect r="66483" b="9601"/>
          <a:stretch/>
        </p:blipFill>
        <p:spPr bwMode="auto">
          <a:xfrm>
            <a:off x="4107076" y="4362637"/>
            <a:ext cx="908334" cy="1378073"/>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Arrow Connector 21"/>
          <p:cNvCxnSpPr>
            <a:stCxn id="10" idx="3"/>
            <a:endCxn id="21" idx="1"/>
          </p:cNvCxnSpPr>
          <p:nvPr/>
        </p:nvCxnSpPr>
        <p:spPr>
          <a:xfrm flipV="1">
            <a:off x="3716004" y="3932283"/>
            <a:ext cx="370000" cy="29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3"/>
          </p:cNvCxnSpPr>
          <p:nvPr/>
        </p:nvCxnSpPr>
        <p:spPr>
          <a:xfrm flipV="1">
            <a:off x="3721305" y="5239455"/>
            <a:ext cx="359398" cy="6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9" idx="3"/>
          </p:cNvCxnSpPr>
          <p:nvPr/>
        </p:nvCxnSpPr>
        <p:spPr>
          <a:xfrm flipV="1">
            <a:off x="3716004" y="2627214"/>
            <a:ext cx="364699" cy="8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21740" y="2906645"/>
            <a:ext cx="1588673" cy="646331"/>
          </a:xfrm>
          <a:prstGeom prst="rect">
            <a:avLst/>
          </a:prstGeom>
          <a:solidFill>
            <a:schemeClr val="bg1"/>
          </a:solidFill>
          <a:ln w="28575">
            <a:solidFill>
              <a:schemeClr val="accent1"/>
            </a:solidFill>
          </a:ln>
        </p:spPr>
        <p:txBody>
          <a:bodyPr wrap="square" rtlCol="0">
            <a:spAutoFit/>
          </a:bodyPr>
          <a:lstStyle/>
          <a:p>
            <a:pPr algn="ctr"/>
            <a:r>
              <a:rPr lang="en-US" b="1" dirty="0"/>
              <a:t>8 weeks of </a:t>
            </a:r>
          </a:p>
          <a:p>
            <a:pPr algn="ctr"/>
            <a:r>
              <a:rPr lang="en-US" b="1" dirty="0"/>
              <a:t>intervention</a:t>
            </a:r>
          </a:p>
        </p:txBody>
      </p:sp>
      <p:sp>
        <p:nvSpPr>
          <p:cNvPr id="42" name="TextBox 41"/>
          <p:cNvSpPr txBox="1"/>
          <p:nvPr/>
        </p:nvSpPr>
        <p:spPr>
          <a:xfrm>
            <a:off x="8575112" y="2068954"/>
            <a:ext cx="2171037" cy="3693319"/>
          </a:xfrm>
          <a:prstGeom prst="rect">
            <a:avLst/>
          </a:prstGeom>
          <a:noFill/>
          <a:ln w="28575">
            <a:solidFill>
              <a:schemeClr val="accent1"/>
            </a:solidFill>
          </a:ln>
        </p:spPr>
        <p:txBody>
          <a:bodyPr wrap="square" rtlCol="0">
            <a:spAutoFit/>
          </a:bodyPr>
          <a:lstStyle/>
          <a:p>
            <a:pPr algn="ctr"/>
            <a:r>
              <a:rPr lang="en-US" b="1" dirty="0"/>
              <a:t>Post-Intervention </a:t>
            </a:r>
          </a:p>
          <a:p>
            <a:pPr algn="ctr"/>
            <a:r>
              <a:rPr lang="en-US" b="1" dirty="0"/>
              <a:t>Assessments</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pic>
        <p:nvPicPr>
          <p:cNvPr id="43" name="Picture 8" descr="Image result for sleep zzzz'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9638" y="3162995"/>
            <a:ext cx="845369" cy="162242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p:cNvPicPr>
          <p:nvPr/>
        </p:nvPicPr>
        <p:blipFill rotWithShape="1">
          <a:blip r:embed="rId4"/>
          <a:srcRect l="14092" t="31241" r="8259" b="20939"/>
          <a:stretch/>
        </p:blipFill>
        <p:spPr>
          <a:xfrm>
            <a:off x="8744723" y="2660806"/>
            <a:ext cx="836773" cy="344231"/>
          </a:xfrm>
          <a:prstGeom prst="rect">
            <a:avLst/>
          </a:prstGeom>
        </p:spPr>
      </p:pic>
      <p:pic>
        <p:nvPicPr>
          <p:cNvPr id="45" name="Picture 4" descr="Image result for DXA scan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3834"/>
          <a:stretch/>
        </p:blipFill>
        <p:spPr bwMode="auto">
          <a:xfrm>
            <a:off x="8750136" y="3071251"/>
            <a:ext cx="887878" cy="124203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Image result for older adult balanc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609" r="15987"/>
          <a:stretch/>
        </p:blipFill>
        <p:spPr bwMode="auto">
          <a:xfrm>
            <a:off x="9767474" y="2643957"/>
            <a:ext cx="506002" cy="115275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Image result for sit and rea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53057" y="4655879"/>
            <a:ext cx="1074058" cy="107405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Image result for SAGE cognition test"/>
          <p:cNvPicPr>
            <a:picLocks noChangeAspect="1" noChangeArrowheads="1"/>
          </p:cNvPicPr>
          <p:nvPr/>
        </p:nvPicPr>
        <p:blipFill rotWithShape="1">
          <a:blip r:embed="rId8">
            <a:extLst>
              <a:ext uri="{28A0092B-C50C-407E-A947-70E740481C1C}">
                <a14:useLocalDpi xmlns:a14="http://schemas.microsoft.com/office/drawing/2010/main" val="0"/>
              </a:ext>
            </a:extLst>
          </a:blip>
          <a:srcRect r="66483" b="9601"/>
          <a:stretch/>
        </p:blipFill>
        <p:spPr bwMode="auto">
          <a:xfrm>
            <a:off x="8683763" y="4353161"/>
            <a:ext cx="908334" cy="1378073"/>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Arrow Connector 48"/>
          <p:cNvCxnSpPr>
            <a:endCxn id="40" idx="1"/>
          </p:cNvCxnSpPr>
          <p:nvPr/>
        </p:nvCxnSpPr>
        <p:spPr>
          <a:xfrm flipV="1">
            <a:off x="6257041" y="3229811"/>
            <a:ext cx="364699" cy="6469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40" idx="1"/>
          </p:cNvCxnSpPr>
          <p:nvPr/>
        </p:nvCxnSpPr>
        <p:spPr>
          <a:xfrm>
            <a:off x="6257041" y="2653434"/>
            <a:ext cx="364699" cy="5763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621740" y="4869742"/>
            <a:ext cx="1588673" cy="646331"/>
          </a:xfrm>
          <a:prstGeom prst="rect">
            <a:avLst/>
          </a:prstGeom>
          <a:solidFill>
            <a:schemeClr val="bg1"/>
          </a:solidFill>
          <a:ln w="28575">
            <a:solidFill>
              <a:schemeClr val="accent1"/>
            </a:solidFill>
          </a:ln>
        </p:spPr>
        <p:txBody>
          <a:bodyPr wrap="square" rtlCol="0">
            <a:spAutoFit/>
          </a:bodyPr>
          <a:lstStyle/>
          <a:p>
            <a:pPr algn="ctr"/>
            <a:r>
              <a:rPr lang="en-US" b="1" dirty="0"/>
              <a:t>NO CHANGE</a:t>
            </a:r>
          </a:p>
        </p:txBody>
      </p:sp>
      <p:cxnSp>
        <p:nvCxnSpPr>
          <p:cNvPr id="59" name="Straight Arrow Connector 58"/>
          <p:cNvCxnSpPr/>
          <p:nvPr/>
        </p:nvCxnSpPr>
        <p:spPr>
          <a:xfrm flipV="1">
            <a:off x="6259691" y="5231852"/>
            <a:ext cx="359398" cy="6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flipV="1">
            <a:off x="8210413" y="5236843"/>
            <a:ext cx="359398" cy="6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flipV="1">
            <a:off x="8210413" y="3113972"/>
            <a:ext cx="359398" cy="6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flipV="1">
            <a:off x="8204658" y="3321299"/>
            <a:ext cx="359398" cy="6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flipV="1">
            <a:off x="10735325" y="3876079"/>
            <a:ext cx="359398" cy="6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11094723" y="4616381"/>
            <a:ext cx="1028201" cy="584775"/>
          </a:xfrm>
          <a:prstGeom prst="rect">
            <a:avLst/>
          </a:prstGeom>
          <a:noFill/>
          <a:ln w="76200">
            <a:solidFill>
              <a:srgbClr val="FF0000"/>
            </a:solidFill>
          </a:ln>
        </p:spPr>
        <p:txBody>
          <a:bodyPr wrap="square" rtlCol="0">
            <a:spAutoFit/>
          </a:bodyPr>
          <a:lstStyle/>
          <a:p>
            <a:pPr algn="ctr"/>
            <a:r>
              <a:rPr lang="en-US" sz="1600" dirty="0" err="1">
                <a:latin typeface="Arial Black" panose="020B0A04020102020204" pitchFamily="34" charset="0"/>
              </a:rPr>
              <a:t>Qual</a:t>
            </a:r>
            <a:endParaRPr lang="en-US" sz="1600" dirty="0">
              <a:latin typeface="Arial Black" panose="020B0A04020102020204" pitchFamily="34" charset="0"/>
            </a:endParaRPr>
          </a:p>
          <a:p>
            <a:pPr algn="ctr"/>
            <a:r>
              <a:rPr lang="en-US" sz="1600" dirty="0">
                <a:latin typeface="Arial Black" panose="020B0A04020102020204" pitchFamily="34" charset="0"/>
              </a:rPr>
              <a:t>Study</a:t>
            </a:r>
          </a:p>
        </p:txBody>
      </p:sp>
      <p:sp>
        <p:nvSpPr>
          <p:cNvPr id="52" name="TextBox 51"/>
          <p:cNvSpPr txBox="1"/>
          <p:nvPr/>
        </p:nvSpPr>
        <p:spPr>
          <a:xfrm>
            <a:off x="11161145" y="3552976"/>
            <a:ext cx="1028201" cy="584775"/>
          </a:xfrm>
          <a:prstGeom prst="rect">
            <a:avLst/>
          </a:prstGeom>
          <a:noFill/>
          <a:ln w="76200">
            <a:solidFill>
              <a:srgbClr val="FF0000"/>
            </a:solidFill>
          </a:ln>
        </p:spPr>
        <p:txBody>
          <a:bodyPr wrap="square" rtlCol="0">
            <a:spAutoFit/>
          </a:bodyPr>
          <a:lstStyle/>
          <a:p>
            <a:pPr algn="ctr"/>
            <a:r>
              <a:rPr lang="en-US" sz="1600" dirty="0">
                <a:latin typeface="Arial Black" panose="020B0A04020102020204" pitchFamily="34" charset="0"/>
              </a:rPr>
              <a:t>Publish results</a:t>
            </a:r>
          </a:p>
        </p:txBody>
      </p:sp>
      <p:cxnSp>
        <p:nvCxnSpPr>
          <p:cNvPr id="53" name="Straight Arrow Connector 52"/>
          <p:cNvCxnSpPr/>
          <p:nvPr/>
        </p:nvCxnSpPr>
        <p:spPr>
          <a:xfrm flipH="1">
            <a:off x="11597397" y="4167717"/>
            <a:ext cx="11426" cy="4042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5070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Stay Strong, Stay Healthy (Dana Duren, PhD/Steve Ball, PhD)">
            <a:hlinkClick r:id="" action="ppaction://media"/>
            <a:extLst>
              <a:ext uri="{FF2B5EF4-FFF2-40B4-BE49-F238E27FC236}">
                <a16:creationId xmlns:a16="http://schemas.microsoft.com/office/drawing/2014/main" id="{04F9A17C-3D02-106B-2FDE-BA23D2974CBC}"/>
              </a:ext>
            </a:extLst>
          </p:cNvPr>
          <p:cNvPicPr>
            <a:picLocks noRot="1" noChangeAspect="1"/>
          </p:cNvPicPr>
          <p:nvPr>
            <a:videoFile r:link="rId1"/>
          </p:nvPr>
        </p:nvPicPr>
        <p:blipFill>
          <a:blip r:embed="rId4"/>
          <a:stretch>
            <a:fillRect/>
          </a:stretch>
        </p:blipFill>
        <p:spPr>
          <a:xfrm>
            <a:off x="1687016" y="1315267"/>
            <a:ext cx="9449558" cy="5339000"/>
          </a:xfrm>
          <a:prstGeom prst="rect">
            <a:avLst/>
          </a:prstGeom>
        </p:spPr>
      </p:pic>
      <p:sp>
        <p:nvSpPr>
          <p:cNvPr id="2" name="Title 1">
            <a:extLst>
              <a:ext uri="{FF2B5EF4-FFF2-40B4-BE49-F238E27FC236}">
                <a16:creationId xmlns:a16="http://schemas.microsoft.com/office/drawing/2014/main" id="{03591C64-65F2-CE89-F64B-3C5D89B002BC}"/>
              </a:ext>
            </a:extLst>
          </p:cNvPr>
          <p:cNvSpPr>
            <a:spLocks noGrp="1"/>
          </p:cNvSpPr>
          <p:nvPr>
            <p:ph type="title"/>
          </p:nvPr>
        </p:nvSpPr>
        <p:spPr/>
        <p:txBody>
          <a:bodyPr/>
          <a:lstStyle/>
          <a:p>
            <a:r>
              <a:rPr lang="en-US" dirty="0"/>
              <a:t>Significant Findings</a:t>
            </a:r>
          </a:p>
        </p:txBody>
      </p:sp>
      <p:sp>
        <p:nvSpPr>
          <p:cNvPr id="3" name="Content Placeholder 2">
            <a:extLst>
              <a:ext uri="{FF2B5EF4-FFF2-40B4-BE49-F238E27FC236}">
                <a16:creationId xmlns:a16="http://schemas.microsoft.com/office/drawing/2014/main" id="{7F6C8462-B393-63AC-610B-E7AFA18CED2F}"/>
              </a:ext>
            </a:extLst>
          </p:cNvPr>
          <p:cNvSpPr>
            <a:spLocks noGrp="1"/>
          </p:cNvSpPr>
          <p:nvPr>
            <p:ph idx="1"/>
          </p:nvPr>
        </p:nvSpPr>
        <p:spPr>
          <a:xfrm>
            <a:off x="2589212" y="1765111"/>
            <a:ext cx="8915400" cy="3777622"/>
          </a:xfrm>
        </p:spPr>
        <p:txBody>
          <a:bodyPr>
            <a:normAutofit lnSpcReduction="10000"/>
          </a:bodyPr>
          <a:lstStyle/>
          <a:p>
            <a:pPr marL="0" indent="0">
              <a:buNone/>
            </a:pPr>
            <a:r>
              <a:rPr lang="en-US" sz="2400" dirty="0"/>
              <a:t>Overall, twice-weekly participation in eight weeks of the SSSH resistance training program significantly improved:</a:t>
            </a:r>
          </a:p>
          <a:p>
            <a:r>
              <a:rPr lang="en-US" sz="2400" dirty="0"/>
              <a:t>Lower body strength/coordination</a:t>
            </a:r>
          </a:p>
          <a:p>
            <a:r>
              <a:rPr lang="en-US" sz="2400" dirty="0"/>
              <a:t>Dynamic balance</a:t>
            </a:r>
          </a:p>
          <a:p>
            <a:r>
              <a:rPr lang="en-US" sz="2400" dirty="0"/>
              <a:t>Sleep quality</a:t>
            </a:r>
          </a:p>
          <a:p>
            <a:r>
              <a:rPr lang="en-US" sz="2400" dirty="0"/>
              <a:t>Engagement in auxiliary PA</a:t>
            </a:r>
          </a:p>
          <a:p>
            <a:endParaRPr lang="en-US" sz="2400" b="1" dirty="0"/>
          </a:p>
          <a:p>
            <a:r>
              <a:rPr lang="en-US" dirty="0"/>
              <a:t>All improved to a significantly greater extent than an exercise duration matched walking group and control group</a:t>
            </a:r>
          </a:p>
          <a:p>
            <a:endParaRPr lang="en-US" b="1" dirty="0"/>
          </a:p>
          <a:p>
            <a:pPr marL="0" indent="0">
              <a:buNone/>
            </a:pPr>
            <a:endParaRPr lang="en-US" sz="1800" b="1" dirty="0"/>
          </a:p>
          <a:p>
            <a:endParaRPr lang="en-US" dirty="0"/>
          </a:p>
        </p:txBody>
      </p:sp>
    </p:spTree>
    <p:extLst>
      <p:ext uri="{BB962C8B-B14F-4D97-AF65-F5344CB8AC3E}">
        <p14:creationId xmlns:p14="http://schemas.microsoft.com/office/powerpoint/2010/main" val="96000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5"/>
                </p:tgtEl>
              </p:cMediaNode>
            </p:video>
          </p:childTnLst>
        </p:cTn>
      </p:par>
    </p:tnLst>
    <p:bldLst>
      <p:bldP spid="2" grpId="0"/>
    </p:bldLst>
  </p:timing>
</p:sld>
</file>

<file path=ppt/theme/theme1.xml><?xml version="1.0" encoding="utf-8"?>
<a:theme xmlns:a="http://schemas.openxmlformats.org/drawingml/2006/main" name="Wisp">
  <a:themeElements>
    <a:clrScheme name="Custom 3">
      <a:dk1>
        <a:sysClr val="windowText" lastClr="000000"/>
      </a:dk1>
      <a:lt1>
        <a:sysClr val="window" lastClr="FFFFFF"/>
      </a:lt1>
      <a:dk2>
        <a:srgbClr val="000000"/>
      </a:dk2>
      <a:lt2>
        <a:srgbClr val="FFFFFF"/>
      </a:lt2>
      <a:accent1>
        <a:srgbClr val="FFC000"/>
      </a:accent1>
      <a:accent2>
        <a:srgbClr val="B73C26"/>
      </a:accent2>
      <a:accent3>
        <a:srgbClr val="865331"/>
      </a:accent3>
      <a:accent4>
        <a:srgbClr val="FFC000"/>
      </a:accent4>
      <a:accent5>
        <a:srgbClr val="7F7F7F"/>
      </a:accent5>
      <a:accent6>
        <a:srgbClr val="000000"/>
      </a:accent6>
      <a:hlink>
        <a:srgbClr val="B18B48"/>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3919</TotalTime>
  <Words>2906</Words>
  <Application>Microsoft Office PowerPoint</Application>
  <PresentationFormat>Widescreen</PresentationFormat>
  <Paragraphs>256</Paragraphs>
  <Slides>13</Slides>
  <Notes>11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Black</vt:lpstr>
      <vt:lpstr>Calibri</vt:lpstr>
      <vt:lpstr>Calibri Light</vt:lpstr>
      <vt:lpstr>Century Gothic</vt:lpstr>
      <vt:lpstr>Times New Roman</vt:lpstr>
      <vt:lpstr>Wingdings 3</vt:lpstr>
      <vt:lpstr>Wisp</vt:lpstr>
      <vt:lpstr>PowerPoint Presentation</vt:lpstr>
      <vt:lpstr>Overview</vt:lpstr>
      <vt:lpstr>PowerPoint Presentation</vt:lpstr>
      <vt:lpstr>PowerPoint Presentation</vt:lpstr>
      <vt:lpstr>PowerPoint Presentation</vt:lpstr>
      <vt:lpstr>Current Body Evidence</vt:lpstr>
      <vt:lpstr>PowerPoint Presentation</vt:lpstr>
      <vt:lpstr>PowerPoint Presentation</vt:lpstr>
      <vt:lpstr>Significant Findings</vt:lpstr>
      <vt:lpstr>Current Body Evidence</vt:lpstr>
      <vt:lpstr>Significant Findings</vt:lpstr>
      <vt:lpstr>Awards </vt:lpstr>
      <vt:lpstr>Questions?   muextsssh@missouri.edu  https://extension.missouri.edu/programs/stay-strong-stay-healthy/   #StayStrong                             </vt:lpstr>
    </vt:vector>
  </TitlesOfParts>
  <Company>University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Baker, Breanne</dc:creator>
  <cp:lastModifiedBy>Ball, Stephen D.</cp:lastModifiedBy>
  <cp:revision>178</cp:revision>
  <dcterms:created xsi:type="dcterms:W3CDTF">2019-01-23T16:12:23Z</dcterms:created>
  <dcterms:modified xsi:type="dcterms:W3CDTF">2023-08-16T16:45:48Z</dcterms:modified>
</cp:coreProperties>
</file>