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54"/>
  </p:notesMasterIdLst>
  <p:sldIdLst>
    <p:sldId id="395" r:id="rId2"/>
    <p:sldId id="256" r:id="rId3"/>
    <p:sldId id="320" r:id="rId4"/>
    <p:sldId id="306" r:id="rId5"/>
    <p:sldId id="343" r:id="rId6"/>
    <p:sldId id="374" r:id="rId7"/>
    <p:sldId id="375" r:id="rId8"/>
    <p:sldId id="376" r:id="rId9"/>
    <p:sldId id="307" r:id="rId10"/>
    <p:sldId id="344" r:id="rId11"/>
    <p:sldId id="345" r:id="rId12"/>
    <p:sldId id="377" r:id="rId13"/>
    <p:sldId id="378" r:id="rId14"/>
    <p:sldId id="379" r:id="rId15"/>
    <p:sldId id="382" r:id="rId16"/>
    <p:sldId id="380" r:id="rId17"/>
    <p:sldId id="383" r:id="rId18"/>
    <p:sldId id="381" r:id="rId19"/>
    <p:sldId id="384" r:id="rId20"/>
    <p:sldId id="385" r:id="rId21"/>
    <p:sldId id="386" r:id="rId22"/>
    <p:sldId id="365" r:id="rId23"/>
    <p:sldId id="387" r:id="rId24"/>
    <p:sldId id="372" r:id="rId25"/>
    <p:sldId id="310" r:id="rId26"/>
    <p:sldId id="326" r:id="rId27"/>
    <p:sldId id="312" r:id="rId28"/>
    <p:sldId id="339" r:id="rId29"/>
    <p:sldId id="340" r:id="rId30"/>
    <p:sldId id="315" r:id="rId31"/>
    <p:sldId id="316" r:id="rId32"/>
    <p:sldId id="333" r:id="rId33"/>
    <p:sldId id="334" r:id="rId34"/>
    <p:sldId id="335" r:id="rId35"/>
    <p:sldId id="336" r:id="rId36"/>
    <p:sldId id="341" r:id="rId37"/>
    <p:sldId id="388" r:id="rId38"/>
    <p:sldId id="389" r:id="rId39"/>
    <p:sldId id="356" r:id="rId40"/>
    <p:sldId id="390" r:id="rId41"/>
    <p:sldId id="357" r:id="rId42"/>
    <p:sldId id="358" r:id="rId43"/>
    <p:sldId id="391" r:id="rId44"/>
    <p:sldId id="392" r:id="rId45"/>
    <p:sldId id="361" r:id="rId46"/>
    <p:sldId id="369" r:id="rId47"/>
    <p:sldId id="362" r:id="rId48"/>
    <p:sldId id="373" r:id="rId49"/>
    <p:sldId id="393" r:id="rId50"/>
    <p:sldId id="394" r:id="rId51"/>
    <p:sldId id="257" r:id="rId52"/>
    <p:sldId id="32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8328-4E6C-F8BF-2063-58F36EAD7142}" name="Edwards, Zena Marie" initials="EZM" userId="Edwards, Zena Mar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605"/>
    <a:srgbClr val="9E0605"/>
    <a:srgbClr val="FF0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D3761-9A22-42EA-8BD7-71FD0105F001}" v="1" dt="2023-06-07T06:42:43.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101" d="100"/>
          <a:sy n="101" d="100"/>
        </p:scale>
        <p:origin x="12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 Di" userId="d4d40bad-35cc-4a19-86b3-58611b346ce6" providerId="ADAL" clId="{E88D3761-9A22-42EA-8BD7-71FD0105F001}"/>
    <pc:docChg chg="undo custSel addSld delSld modSld">
      <pc:chgData name="Mu, Di" userId="d4d40bad-35cc-4a19-86b3-58611b346ce6" providerId="ADAL" clId="{E88D3761-9A22-42EA-8BD7-71FD0105F001}" dt="2023-06-07T06:45:11.575" v="55" actId="1036"/>
      <pc:docMkLst>
        <pc:docMk/>
      </pc:docMkLst>
      <pc:sldChg chg="addSp delSp del mod">
        <pc:chgData name="Mu, Di" userId="d4d40bad-35cc-4a19-86b3-58611b346ce6" providerId="ADAL" clId="{E88D3761-9A22-42EA-8BD7-71FD0105F001}" dt="2023-06-07T06:42:46.202" v="3" actId="47"/>
        <pc:sldMkLst>
          <pc:docMk/>
          <pc:sldMk cId="1414826032" sldId="323"/>
        </pc:sldMkLst>
        <pc:spChg chg="add del">
          <ac:chgData name="Mu, Di" userId="d4d40bad-35cc-4a19-86b3-58611b346ce6" providerId="ADAL" clId="{E88D3761-9A22-42EA-8BD7-71FD0105F001}" dt="2023-06-07T06:42:34.818" v="1" actId="22"/>
          <ac:spMkLst>
            <pc:docMk/>
            <pc:sldMk cId="1414826032" sldId="323"/>
            <ac:spMk id="3" creationId="{FC0A6E63-ECBE-72D5-DE8D-5CACD03E5838}"/>
          </ac:spMkLst>
        </pc:spChg>
      </pc:sldChg>
      <pc:sldChg chg="modSp mod">
        <pc:chgData name="Mu, Di" userId="d4d40bad-35cc-4a19-86b3-58611b346ce6" providerId="ADAL" clId="{E88D3761-9A22-42EA-8BD7-71FD0105F001}" dt="2023-06-07T06:45:11.575" v="55" actId="1036"/>
        <pc:sldMkLst>
          <pc:docMk/>
          <pc:sldMk cId="46646468" sldId="324"/>
        </pc:sldMkLst>
        <pc:spChg chg="mod">
          <ac:chgData name="Mu, Di" userId="d4d40bad-35cc-4a19-86b3-58611b346ce6" providerId="ADAL" clId="{E88D3761-9A22-42EA-8BD7-71FD0105F001}" dt="2023-06-07T06:45:11.575" v="55" actId="1036"/>
          <ac:spMkLst>
            <pc:docMk/>
            <pc:sldMk cId="46646468" sldId="324"/>
            <ac:spMk id="2" creationId="{900AD881-4292-3942-BA86-91F62FAFA2BA}"/>
          </ac:spMkLst>
        </pc:spChg>
        <pc:spChg chg="mod">
          <ac:chgData name="Mu, Di" userId="d4d40bad-35cc-4a19-86b3-58611b346ce6" providerId="ADAL" clId="{E88D3761-9A22-42EA-8BD7-71FD0105F001}" dt="2023-06-07T06:45:11.575" v="55" actId="1036"/>
          <ac:spMkLst>
            <pc:docMk/>
            <pc:sldMk cId="46646468" sldId="324"/>
            <ac:spMk id="6" creationId="{EEF0D0AF-BA9D-BA4C-AB3F-F8D9E7955440}"/>
          </ac:spMkLst>
        </pc:spChg>
        <pc:spChg chg="mod">
          <ac:chgData name="Mu, Di" userId="d4d40bad-35cc-4a19-86b3-58611b346ce6" providerId="ADAL" clId="{E88D3761-9A22-42EA-8BD7-71FD0105F001}" dt="2023-06-07T06:45:11.575" v="55" actId="1036"/>
          <ac:spMkLst>
            <pc:docMk/>
            <pc:sldMk cId="46646468" sldId="324"/>
            <ac:spMk id="8" creationId="{9A08752B-3956-1B49-A67C-A87B88B39B90}"/>
          </ac:spMkLst>
        </pc:spChg>
      </pc:sldChg>
      <pc:sldChg chg="add">
        <pc:chgData name="Mu, Di" userId="d4d40bad-35cc-4a19-86b3-58611b346ce6" providerId="ADAL" clId="{E88D3761-9A22-42EA-8BD7-71FD0105F001}" dt="2023-06-07T06:42:43.920" v="2"/>
        <pc:sldMkLst>
          <pc:docMk/>
          <pc:sldMk cId="2690406379" sldId="3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9C538-9054-4A2D-97FB-C04A1D16A2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E23134-1697-49EB-8188-70529FC32D6B}">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MOTIVATIONAL INTERVIEWING</a:t>
          </a:r>
        </a:p>
        <a:p>
          <a:r>
            <a:rPr lang="en-US" dirty="0">
              <a:latin typeface="Calibri" panose="020F0502020204030204" pitchFamily="34" charset="0"/>
              <a:ea typeface="Calibri" panose="020F0502020204030204" pitchFamily="34" charset="0"/>
              <a:cs typeface="Calibri" panose="020F0502020204030204" pitchFamily="34" charset="0"/>
            </a:rPr>
            <a:t>How to communicate confidently with anyone about adult vaccines.  </a:t>
          </a:r>
        </a:p>
        <a:p>
          <a:r>
            <a:rPr lang="en-US" dirty="0">
              <a:latin typeface="Calibri" panose="020F0502020204030204" pitchFamily="34" charset="0"/>
              <a:ea typeface="Calibri" panose="020F0502020204030204" pitchFamily="34" charset="0"/>
              <a:cs typeface="Calibri" panose="020F0502020204030204" pitchFamily="34" charset="0"/>
            </a:rPr>
            <a:t>Avoid unpleasant confrontations while maintaining trust and credibility. </a:t>
          </a:r>
        </a:p>
      </dgm:t>
    </dgm:pt>
    <dgm:pt modelId="{2E0846D7-AA9F-402A-85AC-C54E6C2FE10A}" type="parTrans" cxnId="{8AC3AA37-A58D-4D3A-A3EC-1D4C88465DE2}">
      <dgm:prSet/>
      <dgm:spPr/>
      <dgm:t>
        <a:bodyPr/>
        <a:lstStyle/>
        <a:p>
          <a:endParaRPr lang="en-US"/>
        </a:p>
      </dgm:t>
    </dgm:pt>
    <dgm:pt modelId="{D3360C3D-0162-4785-B3C8-6DF6F6836E88}" type="sibTrans" cxnId="{8AC3AA37-A58D-4D3A-A3EC-1D4C88465DE2}">
      <dgm:prSet/>
      <dgm:spPr>
        <a:solidFill>
          <a:schemeClr val="accent1"/>
        </a:solidFill>
      </dgm:spPr>
      <dgm:t>
        <a:bodyPr/>
        <a:lstStyle/>
        <a:p>
          <a:endParaRPr lang="en-US"/>
        </a:p>
      </dgm:t>
    </dgm:pt>
    <dgm:pt modelId="{41949A1E-6470-4BEC-A491-E929A02B8B80}">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SCIENCE MEDIA LITERACY</a:t>
          </a:r>
        </a:p>
        <a:p>
          <a:r>
            <a:rPr lang="en-US" dirty="0">
              <a:latin typeface="Calibri" panose="020F0502020204030204" pitchFamily="34" charset="0"/>
              <a:ea typeface="Calibri" panose="020F0502020204030204" pitchFamily="34" charset="0"/>
              <a:cs typeface="Calibri" panose="020F0502020204030204" pitchFamily="34" charset="0"/>
            </a:rPr>
            <a:t>Skills for yourself and others about how to critically assess emerging science and counter media misinformation to increase trust in adult vaccines.  </a:t>
          </a:r>
        </a:p>
      </dgm:t>
    </dgm:pt>
    <dgm:pt modelId="{BA60DF3F-8420-43EF-BA33-533C07616AC6}" type="parTrans" cxnId="{E7F3A4E8-C992-4338-B282-E4834792F177}">
      <dgm:prSet/>
      <dgm:spPr/>
      <dgm:t>
        <a:bodyPr/>
        <a:lstStyle/>
        <a:p>
          <a:endParaRPr lang="en-US"/>
        </a:p>
      </dgm:t>
    </dgm:pt>
    <dgm:pt modelId="{D3EDAB28-7325-4498-B621-895A1025196E}" type="sibTrans" cxnId="{E7F3A4E8-C992-4338-B282-E4834792F177}">
      <dgm:prSet/>
      <dgm:spPr/>
      <dgm:t>
        <a:bodyPr/>
        <a:lstStyle/>
        <a:p>
          <a:endParaRPr lang="en-US"/>
        </a:p>
      </dgm:t>
    </dgm:pt>
    <dgm:pt modelId="{C96F169F-43A0-4127-A04C-E3F22FA4D985}">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NEUROMARKETING  </a:t>
          </a:r>
        </a:p>
        <a:p>
          <a:r>
            <a:rPr lang="en-US" dirty="0">
              <a:latin typeface="Calibri" panose="020F0502020204030204" pitchFamily="34" charset="0"/>
              <a:ea typeface="Calibri" panose="020F0502020204030204" pitchFamily="34" charset="0"/>
              <a:cs typeface="Calibri" panose="020F0502020204030204" pitchFamily="34" charset="0"/>
            </a:rPr>
            <a:t>Creating “brain friendly” messages to optimize Extension professional confidence in adult vaccines and willingness to engage with education  efforts. </a:t>
          </a:r>
        </a:p>
      </dgm:t>
    </dgm:pt>
    <dgm:pt modelId="{1F21FA57-554C-4FD6-B5AD-87DB4B5B08BB}" type="parTrans" cxnId="{63C280AE-8A4F-47E7-A3A4-57AA3AF00138}">
      <dgm:prSet/>
      <dgm:spPr/>
      <dgm:t>
        <a:bodyPr/>
        <a:lstStyle/>
        <a:p>
          <a:endParaRPr lang="en-US"/>
        </a:p>
      </dgm:t>
    </dgm:pt>
    <dgm:pt modelId="{352E54D3-360D-4329-B230-7E95C3744C4D}" type="sibTrans" cxnId="{63C280AE-8A4F-47E7-A3A4-57AA3AF00138}">
      <dgm:prSet/>
      <dgm:spPr/>
      <dgm:t>
        <a:bodyPr/>
        <a:lstStyle/>
        <a:p>
          <a:endParaRPr lang="en-US"/>
        </a:p>
      </dgm:t>
    </dgm:pt>
    <dgm:pt modelId="{C706A106-3595-40F2-825C-C790BE5A4EA6}" type="pres">
      <dgm:prSet presAssocID="{2A09C538-9054-4A2D-97FB-C04A1D16A2FE}" presName="Name0" presStyleCnt="0">
        <dgm:presLayoutVars>
          <dgm:chMax val="7"/>
          <dgm:chPref val="7"/>
          <dgm:dir/>
        </dgm:presLayoutVars>
      </dgm:prSet>
      <dgm:spPr/>
    </dgm:pt>
    <dgm:pt modelId="{876B1AFE-184F-4A56-BA71-30B2EF815609}" type="pres">
      <dgm:prSet presAssocID="{2A09C538-9054-4A2D-97FB-C04A1D16A2FE}" presName="Name1" presStyleCnt="0"/>
      <dgm:spPr/>
    </dgm:pt>
    <dgm:pt modelId="{D0BC83B3-DEF7-4C72-BABC-40DF3EDAFC29}" type="pres">
      <dgm:prSet presAssocID="{2A09C538-9054-4A2D-97FB-C04A1D16A2FE}" presName="cycle" presStyleCnt="0"/>
      <dgm:spPr/>
    </dgm:pt>
    <dgm:pt modelId="{4A73D66D-188F-4667-9FF9-5F1C19CAF271}" type="pres">
      <dgm:prSet presAssocID="{2A09C538-9054-4A2D-97FB-C04A1D16A2FE}" presName="srcNode" presStyleLbl="node1" presStyleIdx="0" presStyleCnt="3"/>
      <dgm:spPr/>
    </dgm:pt>
    <dgm:pt modelId="{8455D02D-44D5-4BCF-B24C-8BA7E0A171F1}" type="pres">
      <dgm:prSet presAssocID="{2A09C538-9054-4A2D-97FB-C04A1D16A2FE}" presName="conn" presStyleLbl="parChTrans1D2" presStyleIdx="0" presStyleCnt="1"/>
      <dgm:spPr/>
    </dgm:pt>
    <dgm:pt modelId="{154B07DA-600C-4793-AAB0-DE7220A4DB55}" type="pres">
      <dgm:prSet presAssocID="{2A09C538-9054-4A2D-97FB-C04A1D16A2FE}" presName="extraNode" presStyleLbl="node1" presStyleIdx="0" presStyleCnt="3"/>
      <dgm:spPr/>
    </dgm:pt>
    <dgm:pt modelId="{2554B519-EBBA-47A7-8304-3BB91D19A3DB}" type="pres">
      <dgm:prSet presAssocID="{2A09C538-9054-4A2D-97FB-C04A1D16A2FE}" presName="dstNode" presStyleLbl="node1" presStyleIdx="0" presStyleCnt="3"/>
      <dgm:spPr/>
    </dgm:pt>
    <dgm:pt modelId="{192581EB-519E-40FC-A360-EEBDAFC8208A}" type="pres">
      <dgm:prSet presAssocID="{D7E23134-1697-49EB-8188-70529FC32D6B}" presName="text_1" presStyleLbl="node1" presStyleIdx="0" presStyleCnt="3">
        <dgm:presLayoutVars>
          <dgm:bulletEnabled val="1"/>
        </dgm:presLayoutVars>
      </dgm:prSet>
      <dgm:spPr/>
    </dgm:pt>
    <dgm:pt modelId="{3BFF5C70-E2CB-45FC-8C2A-CA2F72FD6254}" type="pres">
      <dgm:prSet presAssocID="{D7E23134-1697-49EB-8188-70529FC32D6B}" presName="accent_1" presStyleCnt="0"/>
      <dgm:spPr/>
    </dgm:pt>
    <dgm:pt modelId="{9ADAA9D9-DA76-4DE6-90B8-F2E066F1BD87}" type="pres">
      <dgm:prSet presAssocID="{D7E23134-1697-49EB-8188-70529FC32D6B}" presName="accentRepeatNode" presStyleLbl="solidFgAcc1" presStyleIdx="0" presStyleCnt="3"/>
      <dgm:spPr/>
    </dgm:pt>
    <dgm:pt modelId="{F7497844-3753-4114-89BC-3EFB52856FC0}" type="pres">
      <dgm:prSet presAssocID="{41949A1E-6470-4BEC-A491-E929A02B8B80}" presName="text_2" presStyleLbl="node1" presStyleIdx="1" presStyleCnt="3" custScaleY="110018">
        <dgm:presLayoutVars>
          <dgm:bulletEnabled val="1"/>
        </dgm:presLayoutVars>
      </dgm:prSet>
      <dgm:spPr/>
    </dgm:pt>
    <dgm:pt modelId="{8B572072-BA5D-41DD-9A04-86DC81B8990F}" type="pres">
      <dgm:prSet presAssocID="{41949A1E-6470-4BEC-A491-E929A02B8B80}" presName="accent_2" presStyleCnt="0"/>
      <dgm:spPr/>
    </dgm:pt>
    <dgm:pt modelId="{1F53F413-E9BF-4721-A663-C948B4A96F16}" type="pres">
      <dgm:prSet presAssocID="{41949A1E-6470-4BEC-A491-E929A02B8B80}" presName="accentRepeatNode" presStyleLbl="solidFgAcc1" presStyleIdx="1" presStyleCnt="3"/>
      <dgm:spPr/>
    </dgm:pt>
    <dgm:pt modelId="{DEA44D13-BD60-41C3-9983-79C907495C92}" type="pres">
      <dgm:prSet presAssocID="{C96F169F-43A0-4127-A04C-E3F22FA4D985}" presName="text_3" presStyleLbl="node1" presStyleIdx="2" presStyleCnt="3">
        <dgm:presLayoutVars>
          <dgm:bulletEnabled val="1"/>
        </dgm:presLayoutVars>
      </dgm:prSet>
      <dgm:spPr/>
    </dgm:pt>
    <dgm:pt modelId="{9FD0987F-9ED0-477F-94D6-55A04DE5C8C9}" type="pres">
      <dgm:prSet presAssocID="{C96F169F-43A0-4127-A04C-E3F22FA4D985}" presName="accent_3" presStyleCnt="0"/>
      <dgm:spPr/>
    </dgm:pt>
    <dgm:pt modelId="{047D40AA-D04D-4C93-8215-E106DB003CE3}" type="pres">
      <dgm:prSet presAssocID="{C96F169F-43A0-4127-A04C-E3F22FA4D985}" presName="accentRepeatNode" presStyleLbl="solidFgAcc1" presStyleIdx="2" presStyleCnt="3"/>
      <dgm:spPr/>
    </dgm:pt>
  </dgm:ptLst>
  <dgm:cxnLst>
    <dgm:cxn modelId="{7CE8560B-E288-4016-A735-65FEB9ECF91B}" type="presOf" srcId="{D3360C3D-0162-4785-B3C8-6DF6F6836E88}" destId="{8455D02D-44D5-4BCF-B24C-8BA7E0A171F1}" srcOrd="0" destOrd="0" presId="urn:microsoft.com/office/officeart/2008/layout/VerticalCurvedList"/>
    <dgm:cxn modelId="{FDA2390F-F90A-4E5F-A080-28B6685B53C0}" type="presOf" srcId="{D7E23134-1697-49EB-8188-70529FC32D6B}" destId="{192581EB-519E-40FC-A360-EEBDAFC8208A}" srcOrd="0" destOrd="0" presId="urn:microsoft.com/office/officeart/2008/layout/VerticalCurvedList"/>
    <dgm:cxn modelId="{8AC3AA37-A58D-4D3A-A3EC-1D4C88465DE2}" srcId="{2A09C538-9054-4A2D-97FB-C04A1D16A2FE}" destId="{D7E23134-1697-49EB-8188-70529FC32D6B}" srcOrd="0" destOrd="0" parTransId="{2E0846D7-AA9F-402A-85AC-C54E6C2FE10A}" sibTransId="{D3360C3D-0162-4785-B3C8-6DF6F6836E88}"/>
    <dgm:cxn modelId="{FE61F058-7F2D-4F91-9288-6F2D841ACA80}" type="presOf" srcId="{2A09C538-9054-4A2D-97FB-C04A1D16A2FE}" destId="{C706A106-3595-40F2-825C-C790BE5A4EA6}" srcOrd="0" destOrd="0" presId="urn:microsoft.com/office/officeart/2008/layout/VerticalCurvedList"/>
    <dgm:cxn modelId="{3149678B-1ABC-459A-84C6-FE755E099962}" type="presOf" srcId="{C96F169F-43A0-4127-A04C-E3F22FA4D985}" destId="{DEA44D13-BD60-41C3-9983-79C907495C92}" srcOrd="0" destOrd="0" presId="urn:microsoft.com/office/officeart/2008/layout/VerticalCurvedList"/>
    <dgm:cxn modelId="{2A1B0DA2-8927-403C-91D9-FFFBABD1DDAF}" type="presOf" srcId="{41949A1E-6470-4BEC-A491-E929A02B8B80}" destId="{F7497844-3753-4114-89BC-3EFB52856FC0}" srcOrd="0" destOrd="0" presId="urn:microsoft.com/office/officeart/2008/layout/VerticalCurvedList"/>
    <dgm:cxn modelId="{63C280AE-8A4F-47E7-A3A4-57AA3AF00138}" srcId="{2A09C538-9054-4A2D-97FB-C04A1D16A2FE}" destId="{C96F169F-43A0-4127-A04C-E3F22FA4D985}" srcOrd="2" destOrd="0" parTransId="{1F21FA57-554C-4FD6-B5AD-87DB4B5B08BB}" sibTransId="{352E54D3-360D-4329-B230-7E95C3744C4D}"/>
    <dgm:cxn modelId="{E7F3A4E8-C992-4338-B282-E4834792F177}" srcId="{2A09C538-9054-4A2D-97FB-C04A1D16A2FE}" destId="{41949A1E-6470-4BEC-A491-E929A02B8B80}" srcOrd="1" destOrd="0" parTransId="{BA60DF3F-8420-43EF-BA33-533C07616AC6}" sibTransId="{D3EDAB28-7325-4498-B621-895A1025196E}"/>
    <dgm:cxn modelId="{0B91B26C-3370-4E78-B068-E9F3FB40D15E}" type="presParOf" srcId="{C706A106-3595-40F2-825C-C790BE5A4EA6}" destId="{876B1AFE-184F-4A56-BA71-30B2EF815609}" srcOrd="0" destOrd="0" presId="urn:microsoft.com/office/officeart/2008/layout/VerticalCurvedList"/>
    <dgm:cxn modelId="{4D74953E-A9E3-48D5-94A7-D3658583D3FD}" type="presParOf" srcId="{876B1AFE-184F-4A56-BA71-30B2EF815609}" destId="{D0BC83B3-DEF7-4C72-BABC-40DF3EDAFC29}" srcOrd="0" destOrd="0" presId="urn:microsoft.com/office/officeart/2008/layout/VerticalCurvedList"/>
    <dgm:cxn modelId="{8A2CF604-19B7-426F-BCA7-B0ED383AD3D0}" type="presParOf" srcId="{D0BC83B3-DEF7-4C72-BABC-40DF3EDAFC29}" destId="{4A73D66D-188F-4667-9FF9-5F1C19CAF271}" srcOrd="0" destOrd="0" presId="urn:microsoft.com/office/officeart/2008/layout/VerticalCurvedList"/>
    <dgm:cxn modelId="{8B24F64F-52CE-45CF-BB0E-833E13F23E78}" type="presParOf" srcId="{D0BC83B3-DEF7-4C72-BABC-40DF3EDAFC29}" destId="{8455D02D-44D5-4BCF-B24C-8BA7E0A171F1}" srcOrd="1" destOrd="0" presId="urn:microsoft.com/office/officeart/2008/layout/VerticalCurvedList"/>
    <dgm:cxn modelId="{1BC36C66-1057-4F99-A0F1-8BECF506CD52}" type="presParOf" srcId="{D0BC83B3-DEF7-4C72-BABC-40DF3EDAFC29}" destId="{154B07DA-600C-4793-AAB0-DE7220A4DB55}" srcOrd="2" destOrd="0" presId="urn:microsoft.com/office/officeart/2008/layout/VerticalCurvedList"/>
    <dgm:cxn modelId="{2C5251EF-3766-4755-AD03-337B6A9F534F}" type="presParOf" srcId="{D0BC83B3-DEF7-4C72-BABC-40DF3EDAFC29}" destId="{2554B519-EBBA-47A7-8304-3BB91D19A3DB}" srcOrd="3" destOrd="0" presId="urn:microsoft.com/office/officeart/2008/layout/VerticalCurvedList"/>
    <dgm:cxn modelId="{509DA6B4-A090-47AC-81A3-8BBDECD45DCB}" type="presParOf" srcId="{876B1AFE-184F-4A56-BA71-30B2EF815609}" destId="{192581EB-519E-40FC-A360-EEBDAFC8208A}" srcOrd="1" destOrd="0" presId="urn:microsoft.com/office/officeart/2008/layout/VerticalCurvedList"/>
    <dgm:cxn modelId="{46D1439E-46E6-4A23-9F35-463BCA2A5DDA}" type="presParOf" srcId="{876B1AFE-184F-4A56-BA71-30B2EF815609}" destId="{3BFF5C70-E2CB-45FC-8C2A-CA2F72FD6254}" srcOrd="2" destOrd="0" presId="urn:microsoft.com/office/officeart/2008/layout/VerticalCurvedList"/>
    <dgm:cxn modelId="{C9F40F93-6D54-4831-A30E-39520875F2D7}" type="presParOf" srcId="{3BFF5C70-E2CB-45FC-8C2A-CA2F72FD6254}" destId="{9ADAA9D9-DA76-4DE6-90B8-F2E066F1BD87}" srcOrd="0" destOrd="0" presId="urn:microsoft.com/office/officeart/2008/layout/VerticalCurvedList"/>
    <dgm:cxn modelId="{4BE09A58-634C-4A80-8E2A-5B68235D951F}" type="presParOf" srcId="{876B1AFE-184F-4A56-BA71-30B2EF815609}" destId="{F7497844-3753-4114-89BC-3EFB52856FC0}" srcOrd="3" destOrd="0" presId="urn:microsoft.com/office/officeart/2008/layout/VerticalCurvedList"/>
    <dgm:cxn modelId="{8A9496BE-ADCD-4A53-8239-92C305973C3C}" type="presParOf" srcId="{876B1AFE-184F-4A56-BA71-30B2EF815609}" destId="{8B572072-BA5D-41DD-9A04-86DC81B8990F}" srcOrd="4" destOrd="0" presId="urn:microsoft.com/office/officeart/2008/layout/VerticalCurvedList"/>
    <dgm:cxn modelId="{E2CF2EC8-5371-4032-8E49-79AC85B683BB}" type="presParOf" srcId="{8B572072-BA5D-41DD-9A04-86DC81B8990F}" destId="{1F53F413-E9BF-4721-A663-C948B4A96F16}" srcOrd="0" destOrd="0" presId="urn:microsoft.com/office/officeart/2008/layout/VerticalCurvedList"/>
    <dgm:cxn modelId="{5B6364F2-4682-489D-9BBD-EEC34A88313B}" type="presParOf" srcId="{876B1AFE-184F-4A56-BA71-30B2EF815609}" destId="{DEA44D13-BD60-41C3-9983-79C907495C92}" srcOrd="5" destOrd="0" presId="urn:microsoft.com/office/officeart/2008/layout/VerticalCurvedList"/>
    <dgm:cxn modelId="{AAFA5C04-E6EB-4299-B941-175C88E92B06}" type="presParOf" srcId="{876B1AFE-184F-4A56-BA71-30B2EF815609}" destId="{9FD0987F-9ED0-477F-94D6-55A04DE5C8C9}" srcOrd="6" destOrd="0" presId="urn:microsoft.com/office/officeart/2008/layout/VerticalCurvedList"/>
    <dgm:cxn modelId="{64F45232-C56C-4064-A627-AFC1D626D044}" type="presParOf" srcId="{9FD0987F-9ED0-477F-94D6-55A04DE5C8C9}" destId="{047D40AA-D04D-4C93-8215-E106DB003C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5D02D-44D5-4BCF-B24C-8BA7E0A171F1}">
      <dsp:nvSpPr>
        <dsp:cNvPr id="0" name=""/>
        <dsp:cNvSpPr/>
      </dsp:nvSpPr>
      <dsp:spPr>
        <a:xfrm>
          <a:off x="-6125176" y="-937410"/>
          <a:ext cx="7293488" cy="7293488"/>
        </a:xfrm>
        <a:prstGeom prst="blockArc">
          <a:avLst>
            <a:gd name="adj1" fmla="val 18900000"/>
            <a:gd name="adj2" fmla="val 2700000"/>
            <a:gd name="adj3" fmla="val 296"/>
          </a:avLst>
        </a:prstGeom>
        <a:solidFill>
          <a:schemeClr val="accent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1EB-519E-40FC-A360-EEBDAFC8208A}">
      <dsp:nvSpPr>
        <dsp:cNvPr id="0" name=""/>
        <dsp:cNvSpPr/>
      </dsp:nvSpPr>
      <dsp:spPr>
        <a:xfrm>
          <a:off x="752110" y="541866"/>
          <a:ext cx="7756888"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MOTIVATIONAL INTERVIEWING</a:t>
          </a:r>
        </a:p>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How to communicate confidently with anyone about adult vaccines.  </a:t>
          </a:r>
        </a:p>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Avoid unpleasant confrontations while maintaining trust and credibility. </a:t>
          </a:r>
        </a:p>
      </dsp:txBody>
      <dsp:txXfrm>
        <a:off x="752110" y="541866"/>
        <a:ext cx="7756888" cy="1083733"/>
      </dsp:txXfrm>
    </dsp:sp>
    <dsp:sp modelId="{9ADAA9D9-DA76-4DE6-90B8-F2E066F1BD87}">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97844-3753-4114-89BC-3EFB52856FC0}">
      <dsp:nvSpPr>
        <dsp:cNvPr id="0" name=""/>
        <dsp:cNvSpPr/>
      </dsp:nvSpPr>
      <dsp:spPr>
        <a:xfrm>
          <a:off x="1146048" y="2113182"/>
          <a:ext cx="7362951" cy="1192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SCIENCE MEDIA LITERACY</a:t>
          </a:r>
        </a:p>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Skills for yourself and others about how to critically assess emerging science and counter media misinformation to increase trust in adult vaccines.  </a:t>
          </a:r>
        </a:p>
      </dsp:txBody>
      <dsp:txXfrm>
        <a:off x="1146048" y="2113182"/>
        <a:ext cx="7362951" cy="1192301"/>
      </dsp:txXfrm>
    </dsp:sp>
    <dsp:sp modelId="{1F53F413-E9BF-4721-A663-C948B4A96F1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44D13-BD60-41C3-9983-79C907495C92}">
      <dsp:nvSpPr>
        <dsp:cNvPr id="0" name=""/>
        <dsp:cNvSpPr/>
      </dsp:nvSpPr>
      <dsp:spPr>
        <a:xfrm>
          <a:off x="752110" y="3793066"/>
          <a:ext cx="7756888"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NEUROMARKETING  </a:t>
          </a:r>
        </a:p>
        <a:p>
          <a:pPr marL="0" lvl="0" indent="0" algn="l" defTabSz="755650">
            <a:lnSpc>
              <a:spcPct val="90000"/>
            </a:lnSpc>
            <a:spcBef>
              <a:spcPct val="0"/>
            </a:spcBef>
            <a:spcAft>
              <a:spcPct val="35000"/>
            </a:spcAft>
            <a:buNone/>
          </a:pPr>
          <a:r>
            <a:rPr lang="en-US" sz="1700" kern="1200" dirty="0">
              <a:latin typeface="Calibri" panose="020F0502020204030204" pitchFamily="34" charset="0"/>
              <a:ea typeface="Calibri" panose="020F0502020204030204" pitchFamily="34" charset="0"/>
              <a:cs typeface="Calibri" panose="020F0502020204030204" pitchFamily="34" charset="0"/>
            </a:rPr>
            <a:t>Creating “brain friendly” messages to optimize Extension professional confidence in adult vaccines and willingness to engage with education  efforts. </a:t>
          </a:r>
        </a:p>
      </dsp:txBody>
      <dsp:txXfrm>
        <a:off x="752110" y="3793066"/>
        <a:ext cx="7756888" cy="1083733"/>
      </dsp:txXfrm>
    </dsp:sp>
    <dsp:sp modelId="{047D40AA-D04D-4C93-8215-E106DB003CE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FC74A-142D-4414-AC92-0A6180EF5B6D}"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4887F-33DC-478C-96F9-E7461C87358E}" type="slidenum">
              <a:rPr lang="en-US" smtClean="0"/>
              <a:t>‹#›</a:t>
            </a:fld>
            <a:endParaRPr lang="en-US"/>
          </a:p>
        </p:txBody>
      </p:sp>
    </p:spTree>
    <p:extLst>
      <p:ext uri="{BB962C8B-B14F-4D97-AF65-F5344CB8AC3E}">
        <p14:creationId xmlns:p14="http://schemas.microsoft.com/office/powerpoint/2010/main" val="169787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2FFB1-0A42-46C4-A5F2-32A93342D840}" type="slidenum">
              <a:rPr lang="en-US" smtClean="0"/>
              <a:t>1</a:t>
            </a:fld>
            <a:endParaRPr lang="en-US"/>
          </a:p>
        </p:txBody>
      </p:sp>
    </p:spTree>
    <p:extLst>
      <p:ext uri="{BB962C8B-B14F-4D97-AF65-F5344CB8AC3E}">
        <p14:creationId xmlns:p14="http://schemas.microsoft.com/office/powerpoint/2010/main" val="374529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4887F-33DC-478C-96F9-E7461C87358E}" type="slidenum">
              <a:rPr lang="en-US" smtClean="0"/>
              <a:t>27</a:t>
            </a:fld>
            <a:endParaRPr lang="en-US"/>
          </a:p>
        </p:txBody>
      </p:sp>
    </p:spTree>
    <p:extLst>
      <p:ext uri="{BB962C8B-B14F-4D97-AF65-F5344CB8AC3E}">
        <p14:creationId xmlns:p14="http://schemas.microsoft.com/office/powerpoint/2010/main" val="396630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4887F-33DC-478C-96F9-E7461C87358E}" type="slidenum">
              <a:rPr lang="en-US" smtClean="0"/>
              <a:t>41</a:t>
            </a:fld>
            <a:endParaRPr lang="en-US"/>
          </a:p>
        </p:txBody>
      </p:sp>
    </p:spTree>
    <p:extLst>
      <p:ext uri="{BB962C8B-B14F-4D97-AF65-F5344CB8AC3E}">
        <p14:creationId xmlns:p14="http://schemas.microsoft.com/office/powerpoint/2010/main" val="418223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4887F-33DC-478C-96F9-E7461C87358E}" type="slidenum">
              <a:rPr lang="en-US" smtClean="0"/>
              <a:t>42</a:t>
            </a:fld>
            <a:endParaRPr lang="en-US"/>
          </a:p>
        </p:txBody>
      </p:sp>
    </p:spTree>
    <p:extLst>
      <p:ext uri="{BB962C8B-B14F-4D97-AF65-F5344CB8AC3E}">
        <p14:creationId xmlns:p14="http://schemas.microsoft.com/office/powerpoint/2010/main" val="88699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32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73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4887F-33DC-478C-96F9-E7461C87358E}" type="slidenum">
              <a:rPr lang="en-US" smtClean="0"/>
              <a:t>50</a:t>
            </a:fld>
            <a:endParaRPr lang="en-US"/>
          </a:p>
        </p:txBody>
      </p:sp>
    </p:spTree>
    <p:extLst>
      <p:ext uri="{BB962C8B-B14F-4D97-AF65-F5344CB8AC3E}">
        <p14:creationId xmlns:p14="http://schemas.microsoft.com/office/powerpoint/2010/main" val="117510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4887F-33DC-478C-96F9-E7461C87358E}" type="slidenum">
              <a:rPr lang="en-US" smtClean="0"/>
              <a:t>3</a:t>
            </a:fld>
            <a:endParaRPr lang="en-US"/>
          </a:p>
        </p:txBody>
      </p:sp>
    </p:spTree>
    <p:extLst>
      <p:ext uri="{BB962C8B-B14F-4D97-AF65-F5344CB8AC3E}">
        <p14:creationId xmlns:p14="http://schemas.microsoft.com/office/powerpoint/2010/main" val="155753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4887F-33DC-478C-96F9-E7461C87358E}" type="slidenum">
              <a:rPr lang="en-US" smtClean="0"/>
              <a:t>4</a:t>
            </a:fld>
            <a:endParaRPr lang="en-US"/>
          </a:p>
        </p:txBody>
      </p:sp>
    </p:spTree>
    <p:extLst>
      <p:ext uri="{BB962C8B-B14F-4D97-AF65-F5344CB8AC3E}">
        <p14:creationId xmlns:p14="http://schemas.microsoft.com/office/powerpoint/2010/main" val="274399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4887F-33DC-478C-96F9-E7461C87358E}" type="slidenum">
              <a:rPr lang="en-US" smtClean="0"/>
              <a:t>5</a:t>
            </a:fld>
            <a:endParaRPr lang="en-US"/>
          </a:p>
        </p:txBody>
      </p:sp>
    </p:spTree>
    <p:extLst>
      <p:ext uri="{BB962C8B-B14F-4D97-AF65-F5344CB8AC3E}">
        <p14:creationId xmlns:p14="http://schemas.microsoft.com/office/powerpoint/2010/main" val="23894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4887F-33DC-478C-96F9-E7461C87358E}" type="slidenum">
              <a:rPr lang="en-US" smtClean="0"/>
              <a:t>10</a:t>
            </a:fld>
            <a:endParaRPr lang="en-US"/>
          </a:p>
        </p:txBody>
      </p:sp>
    </p:spTree>
    <p:extLst>
      <p:ext uri="{BB962C8B-B14F-4D97-AF65-F5344CB8AC3E}">
        <p14:creationId xmlns:p14="http://schemas.microsoft.com/office/powerpoint/2010/main" val="131475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4887F-33DC-478C-96F9-E7461C87358E}" type="slidenum">
              <a:rPr lang="en-US" smtClean="0"/>
              <a:t>13</a:t>
            </a:fld>
            <a:endParaRPr lang="en-US"/>
          </a:p>
        </p:txBody>
      </p:sp>
    </p:spTree>
    <p:extLst>
      <p:ext uri="{BB962C8B-B14F-4D97-AF65-F5344CB8AC3E}">
        <p14:creationId xmlns:p14="http://schemas.microsoft.com/office/powerpoint/2010/main" val="343819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later than 11:20</a:t>
            </a:r>
          </a:p>
        </p:txBody>
      </p:sp>
      <p:sp>
        <p:nvSpPr>
          <p:cNvPr id="4" name="Slide Number Placeholder 3"/>
          <p:cNvSpPr>
            <a:spLocks noGrp="1"/>
          </p:cNvSpPr>
          <p:nvPr>
            <p:ph type="sldNum" sz="quarter" idx="5"/>
          </p:nvPr>
        </p:nvSpPr>
        <p:spPr/>
        <p:txBody>
          <a:bodyPr/>
          <a:lstStyle/>
          <a:p>
            <a:fld id="{E084887F-33DC-478C-96F9-E7461C87358E}" type="slidenum">
              <a:rPr lang="en-US" smtClean="0"/>
              <a:t>24</a:t>
            </a:fld>
            <a:endParaRPr lang="en-US"/>
          </a:p>
        </p:txBody>
      </p:sp>
    </p:spTree>
    <p:extLst>
      <p:ext uri="{BB962C8B-B14F-4D97-AF65-F5344CB8AC3E}">
        <p14:creationId xmlns:p14="http://schemas.microsoft.com/office/powerpoint/2010/main" val="65596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xfrm>
            <a:off x="381000" y="685800"/>
            <a:ext cx="6096000" cy="3429000"/>
          </a:xfrm>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xfrm>
            <a:off x="381000" y="685800"/>
            <a:ext cx="6096000" cy="3429000"/>
          </a:xfrm>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endParaRPr lang="en-US"/>
          </a:p>
        </p:txBody>
      </p:sp>
    </p:spTree>
    <p:extLst>
      <p:ext uri="{BB962C8B-B14F-4D97-AF65-F5344CB8AC3E}">
        <p14:creationId xmlns:p14="http://schemas.microsoft.com/office/powerpoint/2010/main" val="98871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June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June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June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93578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June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June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June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960BD-7AC1-4217-9611-AAA56D3EE38F}" type="datetime4">
              <a:rPr lang="en-US" smtClean="0"/>
              <a:pPr/>
              <a:t>June 8, 2023</a:t>
            </a:fld>
            <a:endParaRPr lang="en-US">
              <a:latin typeface="+mn-lt"/>
            </a:endParaRPr>
          </a:p>
        </p:txBody>
      </p:sp>
      <p:sp>
        <p:nvSpPr>
          <p:cNvPr id="8" name="Footer Placeholder 7"/>
          <p:cNvSpPr>
            <a:spLocks noGrp="1"/>
          </p:cNvSpPr>
          <p:nvPr>
            <p:ph type="ftr" sz="quarter" idx="11"/>
          </p:nvPr>
        </p:nvSpPr>
        <p:spPr/>
        <p:txBody>
          <a:bodyPr/>
          <a:lstStyle/>
          <a:p>
            <a:endParaRPr lang="en-US">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June 8,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June 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June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June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June 8,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hyperlink" Target="https://excite.extension.org/excite-resources/programmatic-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extension.zoom.us/j/8768874924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4RNBeBYGU4U"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su.co1.qualtrics.com/jfe/form/SV_5biBIH5f99JlyJg" TargetMode="External"/><Relationship Id="rId2" Type="http://schemas.openxmlformats.org/officeDocument/2006/relationships/hyperlink" Target="https://wsu.co1.qualtrics.com/jfe/form/SV_a2ySFuu0Xrj1JFs"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su.co1.qualtrics.com/jfe/form/SV_3yHJW6TfuJmL0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grpSp>
        <p:nvGrpSpPr>
          <p:cNvPr id="28" name="Group 27">
            <a:extLst>
              <a:ext uri="{FF2B5EF4-FFF2-40B4-BE49-F238E27FC236}">
                <a16:creationId xmlns:a16="http://schemas.microsoft.com/office/drawing/2014/main" id="{8D5A29E2-3B53-7D2F-F253-E8E40AAE93A5}"/>
              </a:ext>
            </a:extLst>
          </p:cNvPr>
          <p:cNvGrpSpPr/>
          <p:nvPr/>
        </p:nvGrpSpPr>
        <p:grpSpPr>
          <a:xfrm>
            <a:off x="3306515" y="131858"/>
            <a:ext cx="8583777" cy="5418667"/>
            <a:chOff x="2032000" y="719666"/>
            <a:chExt cx="8128000" cy="5418667"/>
          </a:xfrm>
        </p:grpSpPr>
        <p:graphicFrame>
          <p:nvGraphicFramePr>
            <p:cNvPr id="29" name="Diagram 28">
              <a:extLst>
                <a:ext uri="{FF2B5EF4-FFF2-40B4-BE49-F238E27FC236}">
                  <a16:creationId xmlns:a16="http://schemas.microsoft.com/office/drawing/2014/main" id="{FAB34857-A8C5-8C04-6C07-7FC4F7B554C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EDB958D-840A-7A7F-B8F2-53A8E31FEBE0}"/>
                </a:ext>
              </a:extLst>
            </p:cNvPr>
            <p:cNvSpPr txBox="1"/>
            <p:nvPr/>
          </p:nvSpPr>
          <p:spPr>
            <a:xfrm>
              <a:off x="2093986" y="1399591"/>
              <a:ext cx="1355012" cy="830997"/>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Session 1:</a:t>
              </a:r>
            </a:p>
            <a:p>
              <a:pPr algn="ctr"/>
              <a:r>
                <a:rPr lang="en-US" dirty="0">
                  <a:latin typeface="Calibri" panose="020F0502020204030204" pitchFamily="34" charset="0"/>
                  <a:ea typeface="Calibri" panose="020F0502020204030204" pitchFamily="34" charset="0"/>
                  <a:cs typeface="Calibri" panose="020F0502020204030204" pitchFamily="34" charset="0"/>
                </a:rPr>
                <a:t>June 6</a:t>
              </a:r>
            </a:p>
            <a:p>
              <a:pPr algn="ctr"/>
              <a:r>
                <a:rPr lang="en-US" sz="1200" dirty="0">
                  <a:latin typeface="Calibri" panose="020F0502020204030204" pitchFamily="34" charset="0"/>
                  <a:ea typeface="Calibri" panose="020F0502020204030204" pitchFamily="34" charset="0"/>
                  <a:cs typeface="Calibri" panose="020F0502020204030204" pitchFamily="34" charset="0"/>
                </a:rPr>
                <a:t>1:30-3:00 PM EDT</a:t>
              </a:r>
            </a:p>
          </p:txBody>
        </p:sp>
        <p:sp>
          <p:nvSpPr>
            <p:cNvPr id="31" name="TextBox 30">
              <a:extLst>
                <a:ext uri="{FF2B5EF4-FFF2-40B4-BE49-F238E27FC236}">
                  <a16:creationId xmlns:a16="http://schemas.microsoft.com/office/drawing/2014/main" id="{CAAF6AC0-E09C-D08A-39D0-63E595908C9D}"/>
                </a:ext>
              </a:extLst>
            </p:cNvPr>
            <p:cNvSpPr txBox="1"/>
            <p:nvPr/>
          </p:nvSpPr>
          <p:spPr>
            <a:xfrm>
              <a:off x="2419491" y="2994098"/>
              <a:ext cx="1415600" cy="1107996"/>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Session 2:</a:t>
              </a:r>
            </a:p>
            <a:p>
              <a:pPr algn="ctr"/>
              <a:r>
                <a:rPr lang="en-US" dirty="0">
                  <a:latin typeface="Calibri" panose="020F0502020204030204" pitchFamily="34" charset="0"/>
                  <a:ea typeface="Calibri" panose="020F0502020204030204" pitchFamily="34" charset="0"/>
                  <a:cs typeface="Calibri" panose="020F0502020204030204" pitchFamily="34" charset="0"/>
                </a:rPr>
                <a:t>June 7</a:t>
              </a:r>
            </a:p>
            <a:p>
              <a:pPr algn="ctr"/>
              <a:r>
                <a:rPr lang="en-US" sz="1200" dirty="0">
                  <a:latin typeface="Calibri" panose="020F0502020204030204" pitchFamily="34" charset="0"/>
                  <a:ea typeface="Calibri" panose="020F0502020204030204" pitchFamily="34" charset="0"/>
                  <a:cs typeface="Calibri" panose="020F0502020204030204" pitchFamily="34" charset="0"/>
                </a:rPr>
                <a:t>1:30-3:00 PM EDT</a:t>
              </a:r>
            </a:p>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B82A2688-705D-9563-A88B-00A042E2A868}"/>
                </a:ext>
              </a:extLst>
            </p:cNvPr>
            <p:cNvSpPr txBox="1"/>
            <p:nvPr/>
          </p:nvSpPr>
          <p:spPr>
            <a:xfrm>
              <a:off x="2147583" y="4631271"/>
              <a:ext cx="1247818" cy="1107996"/>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Session 3:</a:t>
              </a:r>
            </a:p>
            <a:p>
              <a:pPr algn="ctr"/>
              <a:r>
                <a:rPr lang="en-US" dirty="0">
                  <a:latin typeface="Calibri" panose="020F0502020204030204" pitchFamily="34" charset="0"/>
                  <a:ea typeface="Calibri" panose="020F0502020204030204" pitchFamily="34" charset="0"/>
                  <a:cs typeface="Calibri" panose="020F0502020204030204" pitchFamily="34" charset="0"/>
                </a:rPr>
                <a:t>June 8</a:t>
              </a:r>
            </a:p>
            <a:p>
              <a:pPr algn="ctr"/>
              <a:r>
                <a:rPr lang="en-US" sz="1200" dirty="0">
                  <a:latin typeface="Calibri" panose="020F0502020204030204" pitchFamily="34" charset="0"/>
                  <a:ea typeface="Calibri" panose="020F0502020204030204" pitchFamily="34" charset="0"/>
                  <a:cs typeface="Calibri" panose="020F0502020204030204" pitchFamily="34" charset="0"/>
                </a:rPr>
                <a:t>1:30-3:00 PM EDT</a:t>
              </a:r>
            </a:p>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7F903997-A32C-BAA3-6B7C-F858101C78E4}"/>
              </a:ext>
            </a:extLst>
          </p:cNvPr>
          <p:cNvSpPr txBox="1"/>
          <p:nvPr/>
        </p:nvSpPr>
        <p:spPr>
          <a:xfrm>
            <a:off x="461715" y="558828"/>
            <a:ext cx="2844800" cy="5355312"/>
          </a:xfrm>
          <a:prstGeom prst="rect">
            <a:avLst/>
          </a:prstGeom>
          <a:noFill/>
        </p:spPr>
        <p:txBody>
          <a:bodyPr wrap="square" rtlCol="0">
            <a:spAutoFit/>
          </a:bodyPr>
          <a:lstStyle/>
          <a:p>
            <a:pPr algn="ctr"/>
            <a:r>
              <a:rPr lang="en-US" sz="3600" b="1" dirty="0">
                <a:solidFill>
                  <a:schemeClr val="accent1"/>
                </a:solidFill>
              </a:rPr>
              <a:t>Getting to The Heart and Mind of the Matter:</a:t>
            </a:r>
          </a:p>
          <a:p>
            <a:pPr algn="ctr"/>
            <a:endParaRPr lang="en-US" dirty="0"/>
          </a:p>
          <a:p>
            <a:pPr algn="ctr"/>
            <a:r>
              <a:rPr lang="en-US" sz="2000" dirty="0">
                <a:solidFill>
                  <a:schemeClr val="accent1"/>
                </a:solidFill>
              </a:rPr>
              <a:t>A Toolkit to Build Confidence as a Trusted Messenger of Health Information</a:t>
            </a:r>
          </a:p>
          <a:p>
            <a:pPr algn="ctr"/>
            <a:endParaRPr lang="en-US" sz="2000" dirty="0">
              <a:solidFill>
                <a:schemeClr val="accent1"/>
              </a:solidFill>
            </a:endParaRPr>
          </a:p>
          <a:p>
            <a:pPr algn="ctr"/>
            <a:r>
              <a:rPr lang="en-US" sz="2000" dirty="0">
                <a:solidFill>
                  <a:schemeClr val="accent1"/>
                </a:solidFill>
              </a:rPr>
              <a:t>Link to 3 workshops:</a:t>
            </a:r>
          </a:p>
          <a:p>
            <a:pPr algn="ctr"/>
            <a:endParaRPr lang="en-US" sz="2000" dirty="0">
              <a:solidFill>
                <a:schemeClr val="accent1"/>
              </a:solidFill>
            </a:endParaRPr>
          </a:p>
          <a:p>
            <a:pPr algn="ctr"/>
            <a:r>
              <a:rPr lang="en-US" sz="2000" dirty="0">
                <a:solidFill>
                  <a:schemeClr val="accent1"/>
                </a:solidFill>
                <a:hlinkClick r:id="rId9"/>
              </a:rPr>
              <a:t>https://extension.zoom.us/j/87688749241</a:t>
            </a:r>
            <a:endParaRPr lang="en-US" sz="2000" dirty="0">
              <a:solidFill>
                <a:schemeClr val="accent1"/>
              </a:solidFill>
            </a:endParaRPr>
          </a:p>
        </p:txBody>
      </p:sp>
      <p:pic>
        <p:nvPicPr>
          <p:cNvPr id="35" name="Picture 2">
            <a:extLst>
              <a:ext uri="{FF2B5EF4-FFF2-40B4-BE49-F238E27FC236}">
                <a16:creationId xmlns:a16="http://schemas.microsoft.com/office/drawing/2014/main" id="{05197F21-E74B-0E63-7481-DCB2F06FEF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3199" y="5400379"/>
            <a:ext cx="1556285" cy="11190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icture containing text, sign&#10;&#10;Description automatically generated">
            <a:extLst>
              <a:ext uri="{FF2B5EF4-FFF2-40B4-BE49-F238E27FC236}">
                <a16:creationId xmlns:a16="http://schemas.microsoft.com/office/drawing/2014/main" id="{B27DA3D9-BB56-0941-5B78-3D6836F1110F}"/>
              </a:ext>
            </a:extLst>
          </p:cNvPr>
          <p:cNvPicPr>
            <a:picLocks noChangeAspect="1"/>
          </p:cNvPicPr>
          <p:nvPr/>
        </p:nvPicPr>
        <p:blipFill>
          <a:blip r:embed="rId11"/>
          <a:stretch>
            <a:fillRect/>
          </a:stretch>
        </p:blipFill>
        <p:spPr>
          <a:xfrm>
            <a:off x="5641984" y="5515918"/>
            <a:ext cx="3450064" cy="681387"/>
          </a:xfrm>
          <a:prstGeom prst="rect">
            <a:avLst/>
          </a:prstGeom>
        </p:spPr>
      </p:pic>
      <p:sp>
        <p:nvSpPr>
          <p:cNvPr id="2" name="TextBox 1">
            <a:extLst>
              <a:ext uri="{FF2B5EF4-FFF2-40B4-BE49-F238E27FC236}">
                <a16:creationId xmlns:a16="http://schemas.microsoft.com/office/drawing/2014/main" id="{39154EAE-8839-BC84-A059-7554AEFC3E92}"/>
              </a:ext>
            </a:extLst>
          </p:cNvPr>
          <p:cNvSpPr txBox="1"/>
          <p:nvPr/>
        </p:nvSpPr>
        <p:spPr>
          <a:xfrm>
            <a:off x="288994" y="5979186"/>
            <a:ext cx="6237535" cy="646331"/>
          </a:xfrm>
          <a:prstGeom prst="rect">
            <a:avLst/>
          </a:prstGeom>
          <a:noFill/>
        </p:spPr>
        <p:txBody>
          <a:bodyPr wrap="square" rtlCol="0">
            <a:spAutoFit/>
          </a:bodyPr>
          <a:lstStyle/>
          <a:p>
            <a:r>
              <a:rPr lang="en-US" b="1" dirty="0"/>
              <a:t>Toolkit </a:t>
            </a:r>
            <a:r>
              <a:rPr lang="en-US" dirty="0"/>
              <a:t>at </a:t>
            </a:r>
            <a:r>
              <a:rPr lang="en-US" dirty="0">
                <a:hlinkClick r:id="rId12"/>
              </a:rPr>
              <a:t>https://excite.extension.org/excite-resources/programmatic-resources/</a:t>
            </a:r>
            <a:r>
              <a:rPr lang="en-US" dirty="0"/>
              <a:t> </a:t>
            </a:r>
          </a:p>
        </p:txBody>
      </p:sp>
    </p:spTree>
    <p:extLst>
      <p:ext uri="{BB962C8B-B14F-4D97-AF65-F5344CB8AC3E}">
        <p14:creationId xmlns:p14="http://schemas.microsoft.com/office/powerpoint/2010/main" val="269040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199176" y="343228"/>
            <a:ext cx="11796666" cy="6320122"/>
          </a:xfrm>
        </p:spPr>
        <p:txBody>
          <a:bodyPr>
            <a:normAutofit/>
          </a:bodyPr>
          <a:lstStyle/>
          <a:p>
            <a:pPr marL="0" indent="0">
              <a:buNone/>
            </a:pPr>
            <a:r>
              <a:rPr lang="en-US" dirty="0"/>
              <a:t>Brain friendly content brings together all the “sensory” elements of communication content in a way that:</a:t>
            </a:r>
          </a:p>
          <a:p>
            <a:pPr marL="0" indent="0">
              <a:buNone/>
            </a:pPr>
            <a:r>
              <a:rPr lang="en-US" dirty="0"/>
              <a:t> </a:t>
            </a:r>
          </a:p>
          <a:p>
            <a:pPr marL="514350" indent="-514350">
              <a:buAutoNum type="arabicPeriod"/>
            </a:pPr>
            <a:r>
              <a:rPr lang="en-US" dirty="0"/>
              <a:t>Effectively </a:t>
            </a:r>
            <a:r>
              <a:rPr lang="en-US" dirty="0">
                <a:highlight>
                  <a:srgbClr val="FFFF00"/>
                </a:highlight>
              </a:rPr>
              <a:t>engages</a:t>
            </a:r>
            <a:r>
              <a:rPr lang="en-US" dirty="0"/>
              <a:t> the audience by capturing and sustaining attention </a:t>
            </a:r>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a:t>Effectively </a:t>
            </a:r>
            <a:r>
              <a:rPr lang="en-US" dirty="0">
                <a:highlight>
                  <a:srgbClr val="FFFF00"/>
                </a:highlight>
              </a:rPr>
              <a:t>educates</a:t>
            </a:r>
            <a:r>
              <a:rPr lang="en-US" dirty="0"/>
              <a:t> the audience by structuring content to enhance memory for key “messages” in the content </a:t>
            </a:r>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a:t>Effectively </a:t>
            </a:r>
            <a:r>
              <a:rPr lang="en-US" dirty="0">
                <a:highlight>
                  <a:srgbClr val="FFFF00"/>
                </a:highlight>
              </a:rPr>
              <a:t>empowers</a:t>
            </a:r>
            <a:r>
              <a:rPr lang="en-US" dirty="0"/>
              <a:t> the audience through the presentation of accurate scientific information and an emotional tone that enhances attention and memory for the communication content</a:t>
            </a: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Tree>
    <p:extLst>
      <p:ext uri="{BB962C8B-B14F-4D97-AF65-F5344CB8AC3E}">
        <p14:creationId xmlns:p14="http://schemas.microsoft.com/office/powerpoint/2010/main" val="398501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207062" y="306859"/>
            <a:ext cx="4266748" cy="1841869"/>
          </a:xfrm>
        </p:spPr>
        <p:txBody>
          <a:bodyPr>
            <a:normAutofit fontScale="92500" lnSpcReduction="10000"/>
          </a:bodyPr>
          <a:lstStyle/>
          <a:p>
            <a:pPr marL="0" indent="0">
              <a:buNone/>
            </a:pPr>
            <a:r>
              <a:rPr lang="en-US" dirty="0"/>
              <a:t>Communication efforts can fail through “ignorance” of how the human mind processes AND responds to content</a:t>
            </a:r>
          </a:p>
          <a:p>
            <a:pPr marL="0" indent="0" algn="ctr">
              <a:buNone/>
            </a:pP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1CD5C365-97CF-27AE-F063-2CAF50149851}"/>
              </a:ext>
            </a:extLst>
          </p:cNvPr>
          <p:cNvSpPr/>
          <p:nvPr/>
        </p:nvSpPr>
        <p:spPr>
          <a:xfrm>
            <a:off x="207062" y="2148729"/>
            <a:ext cx="4266748" cy="419414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51C6CFBA-81BD-0D70-EA4F-7709A586E090}"/>
              </a:ext>
            </a:extLst>
          </p:cNvPr>
          <p:cNvSpPr/>
          <p:nvPr/>
        </p:nvSpPr>
        <p:spPr bwMode="gray">
          <a:xfrm>
            <a:off x="1032373" y="2350028"/>
            <a:ext cx="2559038" cy="1227446"/>
          </a:xfrm>
          <a:prstGeom prst="cloud">
            <a:avLst/>
          </a:prstGeom>
          <a:solidFill>
            <a:srgbClr val="FFFFFF"/>
          </a:solidFill>
          <a:ln w="12700">
            <a:noFill/>
            <a:prstDash val="lgDash"/>
            <a:round/>
            <a:headEnd/>
            <a:tailEnd/>
          </a:ln>
          <a:effectLst>
            <a:outerShdw blurRad="190500" sx="105000" sy="105000" algn="ctr" rotWithShape="0">
              <a:prstClr val="black">
                <a:alpha val="40000"/>
              </a:prstClr>
            </a:outerShdw>
          </a:effectLst>
        </p:spPr>
        <p:txBody>
          <a:bodyPr wrap="none" rtlCol="0" anchor="ctr"/>
          <a:lstStyle/>
          <a:p>
            <a:pPr algn="ctr"/>
            <a:r>
              <a:rPr lang="en-US" sz="1400" dirty="0">
                <a:solidFill>
                  <a:prstClr val="black"/>
                </a:solidFill>
                <a:latin typeface="Century Gothic" pitchFamily="34" charset="0"/>
              </a:rPr>
              <a:t>    </a:t>
            </a:r>
            <a:r>
              <a:rPr lang="en-US" sz="1400" b="1" dirty="0">
                <a:solidFill>
                  <a:prstClr val="black"/>
                </a:solidFill>
                <a:latin typeface="Century Gothic" pitchFamily="34" charset="0"/>
              </a:rPr>
              <a:t>Brain/mind treated as </a:t>
            </a:r>
          </a:p>
          <a:p>
            <a:pPr algn="ctr"/>
            <a:r>
              <a:rPr lang="en-US" sz="1400" b="1" dirty="0">
                <a:solidFill>
                  <a:prstClr val="black"/>
                </a:solidFill>
                <a:latin typeface="Century Gothic" pitchFamily="34" charset="0"/>
              </a:rPr>
              <a:t>       black box whose</a:t>
            </a:r>
          </a:p>
          <a:p>
            <a:pPr algn="ctr"/>
            <a:r>
              <a:rPr lang="en-US" sz="1400" b="1" dirty="0">
                <a:solidFill>
                  <a:prstClr val="black"/>
                </a:solidFill>
                <a:latin typeface="Century Gothic" pitchFamily="34" charset="0"/>
              </a:rPr>
              <a:t>      activity cannot be validly </a:t>
            </a:r>
          </a:p>
          <a:p>
            <a:pPr algn="ctr"/>
            <a:r>
              <a:rPr lang="en-US" sz="1400" b="1" dirty="0">
                <a:solidFill>
                  <a:prstClr val="black"/>
                </a:solidFill>
                <a:latin typeface="Century Gothic" pitchFamily="34" charset="0"/>
              </a:rPr>
              <a:t>        observed</a:t>
            </a:r>
            <a:endParaRPr lang="en-GB" sz="1400" b="1" dirty="0">
              <a:solidFill>
                <a:prstClr val="black"/>
              </a:solidFill>
              <a:latin typeface="Century Gothic" pitchFamily="34" charset="0"/>
            </a:endParaRPr>
          </a:p>
        </p:txBody>
      </p:sp>
      <p:pic>
        <p:nvPicPr>
          <p:cNvPr id="7" name="7f3d68a7-0069-4f09-93cc-f52d5964dcc6" descr="4389BE6F-BE36-42BB-99ED-E0F096EE1E1A">
            <a:extLst>
              <a:ext uri="{FF2B5EF4-FFF2-40B4-BE49-F238E27FC236}">
                <a16:creationId xmlns:a16="http://schemas.microsoft.com/office/drawing/2014/main" id="{6DA515C0-7201-143D-6E7D-7F0DE1441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180" y="4460711"/>
            <a:ext cx="1196512" cy="11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3331045-50EF-EC88-73B3-B95012933DAB}"/>
              </a:ext>
            </a:extLst>
          </p:cNvPr>
          <p:cNvSpPr txBox="1"/>
          <p:nvPr/>
        </p:nvSpPr>
        <p:spPr>
          <a:xfrm>
            <a:off x="1841071" y="4225157"/>
            <a:ext cx="1587248" cy="1569660"/>
          </a:xfrm>
          <a:prstGeom prst="rect">
            <a:avLst/>
          </a:prstGeom>
          <a:noFill/>
        </p:spPr>
        <p:txBody>
          <a:bodyPr wrap="square" rtlCol="0">
            <a:spAutoFit/>
          </a:bodyPr>
          <a:lstStyle/>
          <a:p>
            <a:r>
              <a:rPr lang="en-US" sz="9600" b="1" dirty="0">
                <a:solidFill>
                  <a:srgbClr val="FF0000"/>
                </a:solidFill>
              </a:rPr>
              <a:t>X</a:t>
            </a:r>
          </a:p>
        </p:txBody>
      </p:sp>
      <p:sp>
        <p:nvSpPr>
          <p:cNvPr id="9" name="TextBox 8">
            <a:extLst>
              <a:ext uri="{FF2B5EF4-FFF2-40B4-BE49-F238E27FC236}">
                <a16:creationId xmlns:a16="http://schemas.microsoft.com/office/drawing/2014/main" id="{037CAF3A-B469-4B6C-57CB-E8DD717FD3D6}"/>
              </a:ext>
            </a:extLst>
          </p:cNvPr>
          <p:cNvSpPr txBox="1"/>
          <p:nvPr/>
        </p:nvSpPr>
        <p:spPr>
          <a:xfrm>
            <a:off x="3166732" y="4840710"/>
            <a:ext cx="2104007" cy="338554"/>
          </a:xfrm>
          <a:prstGeom prst="rect">
            <a:avLst/>
          </a:prstGeom>
          <a:noFill/>
        </p:spPr>
        <p:txBody>
          <a:bodyPr wrap="square" rtlCol="0">
            <a:spAutoFit/>
          </a:bodyPr>
          <a:lstStyle/>
          <a:p>
            <a:r>
              <a:rPr lang="en-US" sz="1600" b="1" dirty="0">
                <a:solidFill>
                  <a:srgbClr val="FF0000"/>
                </a:solidFill>
              </a:rPr>
              <a:t>RESPONSE</a:t>
            </a:r>
          </a:p>
        </p:txBody>
      </p:sp>
      <p:pic>
        <p:nvPicPr>
          <p:cNvPr id="10" name="cc77ebdb-1722-4b50-bc43-1a92d7fe716f" descr="F9E00291-113D-4CCD-B753-80AAEAB0EA46">
            <a:extLst>
              <a:ext uri="{FF2B5EF4-FFF2-40B4-BE49-F238E27FC236}">
                <a16:creationId xmlns:a16="http://schemas.microsoft.com/office/drawing/2014/main" id="{3F95BF19-08EC-F9D1-9F81-37A4594A5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39" y="4527093"/>
            <a:ext cx="892014" cy="9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01AEF3C-C9CA-A355-956D-9FD8EE4D7CF7}"/>
              </a:ext>
            </a:extLst>
          </p:cNvPr>
          <p:cNvSpPr txBox="1"/>
          <p:nvPr/>
        </p:nvSpPr>
        <p:spPr>
          <a:xfrm>
            <a:off x="6066274" y="181352"/>
            <a:ext cx="5791200" cy="2092881"/>
          </a:xfrm>
          <a:prstGeom prst="rect">
            <a:avLst/>
          </a:prstGeom>
          <a:noFill/>
        </p:spPr>
        <p:txBody>
          <a:bodyPr wrap="square" rtlCol="0">
            <a:spAutoFit/>
          </a:bodyPr>
          <a:lstStyle/>
          <a:p>
            <a:r>
              <a:rPr lang="en-US" sz="2800" b="1" dirty="0"/>
              <a:t>The human mind does a lot of work processing communication content… most of the work is unconscious/automatic</a:t>
            </a:r>
          </a:p>
          <a:p>
            <a:endParaRPr lang="en-US" dirty="0"/>
          </a:p>
        </p:txBody>
      </p:sp>
      <p:pic>
        <p:nvPicPr>
          <p:cNvPr id="14" name="Picture 3">
            <a:extLst>
              <a:ext uri="{FF2B5EF4-FFF2-40B4-BE49-F238E27FC236}">
                <a16:creationId xmlns:a16="http://schemas.microsoft.com/office/drawing/2014/main" id="{A3B83225-E527-1F17-2242-2CB4E625A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928" y="2115970"/>
            <a:ext cx="4936543" cy="42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1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ight bulb with a brain inside&#10;&#10;Description automatically generated with low confidence">
            <a:extLst>
              <a:ext uri="{FF2B5EF4-FFF2-40B4-BE49-F238E27FC236}">
                <a16:creationId xmlns:a16="http://schemas.microsoft.com/office/drawing/2014/main" id="{DE298B67-016F-26CB-FDB1-829DC115D500}"/>
              </a:ext>
            </a:extLst>
          </p:cNvPr>
          <p:cNvPicPr>
            <a:picLocks noChangeAspect="1"/>
          </p:cNvPicPr>
          <p:nvPr/>
        </p:nvPicPr>
        <p:blipFill rotWithShape="1">
          <a:blip r:embed="rId2"/>
          <a:srcRect b="6306"/>
          <a:stretch/>
        </p:blipFill>
        <p:spPr>
          <a:xfrm>
            <a:off x="457200" y="457200"/>
            <a:ext cx="11277600" cy="5943600"/>
          </a:xfrm>
          <a:prstGeom prst="rect">
            <a:avLst/>
          </a:prstGeom>
        </p:spPr>
      </p:pic>
    </p:spTree>
    <p:extLst>
      <p:ext uri="{BB962C8B-B14F-4D97-AF65-F5344CB8AC3E}">
        <p14:creationId xmlns:p14="http://schemas.microsoft.com/office/powerpoint/2010/main" val="209389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r>
              <a:rPr lang="en-US" sz="3400" b="1" dirty="0"/>
              <a:t>Brain Truths for Brain Friendly Communication Content</a:t>
            </a:r>
            <a:br>
              <a:rPr lang="en-US" sz="3400" b="1" dirty="0"/>
            </a:br>
            <a:r>
              <a:rPr lang="en-US" sz="3400" b="1" dirty="0"/>
              <a:t>Tool Kit pages: 98-100</a:t>
            </a: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612440" y="1065357"/>
            <a:ext cx="5167039"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00"/>
                </a:solidFill>
              </a:rPr>
              <a:t> </a:t>
            </a:r>
            <a:r>
              <a:rPr lang="en-US" sz="2400" b="1" u="sng" dirty="0">
                <a:solidFill>
                  <a:srgbClr val="FFFF00"/>
                </a:solidFill>
              </a:rPr>
              <a:t>“Brain Truths” can be used to help guide creative choices concerning communication content </a:t>
            </a:r>
            <a:r>
              <a:rPr lang="en-US" sz="2400" b="1" dirty="0">
                <a:solidFill>
                  <a:srgbClr val="FFFF00"/>
                </a:solidFill>
              </a:rPr>
              <a:t>as Extension professionals engage in the processes of developing, designing, and delivering content that is central to the mission of educational outreach intended for specific communities. The practical value of these “Brain Truths” comes from the fact that they are fundamental truths about the human brain. </a:t>
            </a:r>
            <a:endParaRPr kumimoji="0" lang="en-US" sz="2400" b="1" i="0" u="none" strike="noStrike" kern="1200" cap="none" spc="0" normalizeH="0" baseline="0" noProof="0" dirty="0">
              <a:ln>
                <a:noFill/>
              </a:ln>
              <a:solidFill>
                <a:srgbClr val="FFFF00"/>
              </a:solidFill>
              <a:effectLst/>
              <a:uLnTx/>
              <a:uFillTx/>
              <a:latin typeface="Corbel"/>
              <a:ea typeface="等线"/>
              <a:cs typeface="+mn-cs"/>
            </a:endParaRPr>
          </a:p>
        </p:txBody>
      </p:sp>
    </p:spTree>
    <p:extLst>
      <p:ext uri="{BB962C8B-B14F-4D97-AF65-F5344CB8AC3E}">
        <p14:creationId xmlns:p14="http://schemas.microsoft.com/office/powerpoint/2010/main" val="21449287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139971" y="610704"/>
            <a:ext cx="5243805" cy="1079681"/>
          </a:xfrm>
        </p:spPr>
        <p:txBody>
          <a:bodyPr anchor="b">
            <a:normAutofit/>
          </a:bodyPr>
          <a:lstStyle/>
          <a:p>
            <a:r>
              <a:rPr lang="en-US" sz="2400" dirty="0"/>
              <a:t>BRAIN TRUTH 1:</a:t>
            </a:r>
            <a:br>
              <a:rPr lang="en-US" sz="2400" dirty="0"/>
            </a:br>
            <a:br>
              <a:rPr lang="en-US" sz="2400" dirty="0"/>
            </a:br>
            <a:r>
              <a:rPr lang="en-US" sz="2400" dirty="0"/>
              <a:t>The brain is a limited capacity processor</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794193-3A66-04A5-185A-CADFEADC64FB}"/>
              </a:ext>
            </a:extLst>
          </p:cNvPr>
          <p:cNvSpPr>
            <a:spLocks noGrp="1"/>
          </p:cNvSpPr>
          <p:nvPr>
            <p:ph idx="1"/>
          </p:nvPr>
        </p:nvSpPr>
        <p:spPr>
          <a:xfrm>
            <a:off x="235390" y="2872899"/>
            <a:ext cx="4648279" cy="3320668"/>
          </a:xfrm>
        </p:spPr>
        <p:txBody>
          <a:bodyPr>
            <a:normAutofit/>
          </a:bodyPr>
          <a:lstStyle/>
          <a:p>
            <a:r>
              <a:rPr lang="en-US" sz="2400" b="1" dirty="0"/>
              <a:t>The overall amounts as well as number of distinct “bits” of information in communication content can overload cognitive capacity of the targeted audience causing memory for the content to suffer</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94-E298-C086-EE1D-AE978EDB05A6}"/>
              </a:ext>
            </a:extLst>
          </p:cNvPr>
          <p:cNvSpPr>
            <a:spLocks noGrp="1"/>
          </p:cNvSpPr>
          <p:nvPr>
            <p:ph type="title"/>
          </p:nvPr>
        </p:nvSpPr>
        <p:spPr>
          <a:xfrm>
            <a:off x="838200" y="138789"/>
            <a:ext cx="10515600" cy="1325563"/>
          </a:xfrm>
        </p:spPr>
        <p:txBody>
          <a:bodyPr/>
          <a:lstStyle/>
          <a:p>
            <a:r>
              <a:rPr lang="en-US" sz="4400" dirty="0"/>
              <a:t>The brain is a limited capacity processor</a:t>
            </a:r>
            <a:endParaRPr lang="en-US" dirty="0"/>
          </a:p>
        </p:txBody>
      </p:sp>
      <p:sp>
        <p:nvSpPr>
          <p:cNvPr id="3" name="Content Placeholder 2">
            <a:extLst>
              <a:ext uri="{FF2B5EF4-FFF2-40B4-BE49-F238E27FC236}">
                <a16:creationId xmlns:a16="http://schemas.microsoft.com/office/drawing/2014/main" id="{9FC043A2-07A6-6DCF-71E9-E0016147D7D8}"/>
              </a:ext>
            </a:extLst>
          </p:cNvPr>
          <p:cNvSpPr>
            <a:spLocks noGrp="1"/>
          </p:cNvSpPr>
          <p:nvPr>
            <p:ph idx="1"/>
          </p:nvPr>
        </p:nvSpPr>
        <p:spPr/>
        <p:txBody>
          <a:bodyPr>
            <a:normAutofit fontScale="92500"/>
          </a:bodyPr>
          <a:lstStyle/>
          <a:p>
            <a:r>
              <a:rPr lang="en-US" dirty="0"/>
              <a:t>The practical implication of this brain truth is that Extension professionals must focus on:</a:t>
            </a:r>
          </a:p>
          <a:p>
            <a:pPr lvl="1"/>
            <a:endParaRPr lang="en-US" dirty="0"/>
          </a:p>
          <a:p>
            <a:pPr lvl="1"/>
            <a:r>
              <a:rPr lang="en-US" b="1" i="1" u="sng" dirty="0"/>
              <a:t>Developing</a:t>
            </a:r>
            <a:r>
              <a:rPr lang="en-US" dirty="0"/>
              <a:t> content that highlights one central message with a maximum of two or three supporting messages communicated in a clear, uncluttered manner </a:t>
            </a:r>
          </a:p>
          <a:p>
            <a:pPr lvl="1"/>
            <a:endParaRPr lang="en-US" dirty="0"/>
          </a:p>
          <a:p>
            <a:pPr lvl="1"/>
            <a:r>
              <a:rPr lang="en-US" b="1" i="1" u="sng" dirty="0"/>
              <a:t>Designing</a:t>
            </a:r>
            <a:r>
              <a:rPr lang="en-US" dirty="0"/>
              <a:t> content to be delivered in a concise manner with as few “bits” of distinct information as possible </a:t>
            </a:r>
          </a:p>
          <a:p>
            <a:pPr lvl="1"/>
            <a:endParaRPr lang="en-US" dirty="0"/>
          </a:p>
          <a:p>
            <a:pPr lvl="1"/>
            <a:r>
              <a:rPr lang="en-US" b="1" i="1" u="sng" dirty="0"/>
              <a:t>Delivering</a:t>
            </a:r>
            <a:r>
              <a:rPr lang="en-US" dirty="0"/>
              <a:t> content in a way that makes it as easy as possible for audience members to cognitively process (pay attention and learn) the central, most valuable information in the communication content</a:t>
            </a:r>
          </a:p>
        </p:txBody>
      </p:sp>
    </p:spTree>
    <p:extLst>
      <p:ext uri="{BB962C8B-B14F-4D97-AF65-F5344CB8AC3E}">
        <p14:creationId xmlns:p14="http://schemas.microsoft.com/office/powerpoint/2010/main" val="71699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139971" y="610704"/>
            <a:ext cx="5455071" cy="1344845"/>
          </a:xfrm>
        </p:spPr>
        <p:txBody>
          <a:bodyPr anchor="b">
            <a:noAutofit/>
          </a:bodyPr>
          <a:lstStyle/>
          <a:p>
            <a:r>
              <a:rPr lang="en-US" sz="2400" dirty="0"/>
              <a:t>BRAIN TRUTH 2:</a:t>
            </a:r>
            <a:br>
              <a:rPr lang="en-US" sz="2400" dirty="0"/>
            </a:br>
            <a:br>
              <a:rPr lang="en-US" sz="2400" dirty="0"/>
            </a:br>
            <a:r>
              <a:rPr lang="en-US" sz="2400" dirty="0"/>
              <a:t>The brain is a contextual/cultural processor</a:t>
            </a:r>
          </a:p>
        </p:txBody>
      </p:sp>
      <p:sp>
        <p:nvSpPr>
          <p:cNvPr id="3" name="Content Placeholder 2">
            <a:extLst>
              <a:ext uri="{FF2B5EF4-FFF2-40B4-BE49-F238E27FC236}">
                <a16:creationId xmlns:a16="http://schemas.microsoft.com/office/drawing/2014/main" id="{6C794193-3A66-04A5-185A-CADFEADC64FB}"/>
              </a:ext>
            </a:extLst>
          </p:cNvPr>
          <p:cNvSpPr>
            <a:spLocks noGrp="1"/>
          </p:cNvSpPr>
          <p:nvPr>
            <p:ph idx="1"/>
          </p:nvPr>
        </p:nvSpPr>
        <p:spPr>
          <a:xfrm>
            <a:off x="235390" y="2872899"/>
            <a:ext cx="4648279" cy="3320668"/>
          </a:xfrm>
        </p:spPr>
        <p:txBody>
          <a:bodyPr>
            <a:normAutofit/>
          </a:bodyPr>
          <a:lstStyle/>
          <a:p>
            <a:r>
              <a:rPr lang="en-US" sz="2400" b="1" dirty="0"/>
              <a:t>Cultural “cues” in communication content increase the motivational relevance of the content and the context in which content is delivered determines attention and memory</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7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94-E298-C086-EE1D-AE978EDB05A6}"/>
              </a:ext>
            </a:extLst>
          </p:cNvPr>
          <p:cNvSpPr>
            <a:spLocks noGrp="1"/>
          </p:cNvSpPr>
          <p:nvPr>
            <p:ph type="title"/>
          </p:nvPr>
        </p:nvSpPr>
        <p:spPr>
          <a:xfrm>
            <a:off x="838200" y="138789"/>
            <a:ext cx="10515600" cy="1325563"/>
          </a:xfrm>
        </p:spPr>
        <p:txBody>
          <a:bodyPr/>
          <a:lstStyle/>
          <a:p>
            <a:r>
              <a:rPr lang="en-US" sz="4400" dirty="0"/>
              <a:t>The brain is a contextual/cultural processor</a:t>
            </a:r>
            <a:endParaRPr lang="en-US" dirty="0"/>
          </a:p>
        </p:txBody>
      </p:sp>
      <p:sp>
        <p:nvSpPr>
          <p:cNvPr id="3" name="Content Placeholder 2">
            <a:extLst>
              <a:ext uri="{FF2B5EF4-FFF2-40B4-BE49-F238E27FC236}">
                <a16:creationId xmlns:a16="http://schemas.microsoft.com/office/drawing/2014/main" id="{9FC043A2-07A6-6DCF-71E9-E0016147D7D8}"/>
              </a:ext>
            </a:extLst>
          </p:cNvPr>
          <p:cNvSpPr>
            <a:spLocks noGrp="1"/>
          </p:cNvSpPr>
          <p:nvPr>
            <p:ph idx="1"/>
          </p:nvPr>
        </p:nvSpPr>
        <p:spPr>
          <a:xfrm>
            <a:off x="838200" y="1276539"/>
            <a:ext cx="10515600" cy="5442672"/>
          </a:xfrm>
        </p:spPr>
        <p:txBody>
          <a:bodyPr>
            <a:normAutofit/>
          </a:bodyPr>
          <a:lstStyle/>
          <a:p>
            <a:r>
              <a:rPr lang="en-US" dirty="0"/>
              <a:t>The practical implication of this brain truth is that Extension professionals must focus on:</a:t>
            </a:r>
          </a:p>
          <a:p>
            <a:pPr lvl="1"/>
            <a:endParaRPr lang="en-US" dirty="0"/>
          </a:p>
          <a:p>
            <a:pPr lvl="1"/>
            <a:r>
              <a:rPr lang="en-US" b="1" i="1" u="sng" dirty="0"/>
              <a:t>Developing</a:t>
            </a:r>
            <a:r>
              <a:rPr lang="en-US" dirty="0"/>
              <a:t> content that is informed by expert understanding of the cultural background, emotional triggers, values, and pre-existing attitudes of the intended audience</a:t>
            </a:r>
          </a:p>
          <a:p>
            <a:pPr lvl="1"/>
            <a:endParaRPr lang="en-US" dirty="0"/>
          </a:p>
          <a:p>
            <a:pPr lvl="1"/>
            <a:r>
              <a:rPr lang="en-US" b="1" i="1" u="sng" dirty="0"/>
              <a:t>Designing</a:t>
            </a:r>
            <a:r>
              <a:rPr lang="en-US" dirty="0"/>
              <a:t> content with sensory elements (e.g., visuals, words, colors) that resonate with the cultural background of the intended audience and in a form (layout) that focuses attention on relevant cultural cues</a:t>
            </a:r>
          </a:p>
          <a:p>
            <a:pPr lvl="1"/>
            <a:endParaRPr lang="en-US" dirty="0"/>
          </a:p>
          <a:p>
            <a:pPr lvl="1"/>
            <a:r>
              <a:rPr lang="en-US" b="1" i="1" u="sng" dirty="0"/>
              <a:t>Delivering</a:t>
            </a:r>
            <a:r>
              <a:rPr lang="en-US" dirty="0"/>
              <a:t> content over channels/technology platforms that are culturally relevant to the intended audience and are as uncluttered as possible.</a:t>
            </a:r>
          </a:p>
        </p:txBody>
      </p:sp>
    </p:spTree>
    <p:extLst>
      <p:ext uri="{BB962C8B-B14F-4D97-AF65-F5344CB8AC3E}">
        <p14:creationId xmlns:p14="http://schemas.microsoft.com/office/powerpoint/2010/main" val="352636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2815-0970-73AA-F261-03FFC6A0ACFF}"/>
              </a:ext>
            </a:extLst>
          </p:cNvPr>
          <p:cNvSpPr>
            <a:spLocks noGrp="1"/>
          </p:cNvSpPr>
          <p:nvPr>
            <p:ph type="title"/>
          </p:nvPr>
        </p:nvSpPr>
        <p:spPr>
          <a:xfrm>
            <a:off x="139971" y="398351"/>
            <a:ext cx="5243805" cy="1292033"/>
          </a:xfrm>
        </p:spPr>
        <p:txBody>
          <a:bodyPr anchor="b">
            <a:noAutofit/>
          </a:bodyPr>
          <a:lstStyle/>
          <a:p>
            <a:r>
              <a:rPr lang="en-US" sz="2400" dirty="0"/>
              <a:t>BRAIN TRUTH 3:</a:t>
            </a:r>
            <a:br>
              <a:rPr lang="en-US" sz="2400" dirty="0"/>
            </a:br>
            <a:br>
              <a:rPr lang="en-US" sz="2400" dirty="0"/>
            </a:br>
            <a:r>
              <a:rPr lang="en-US" sz="2400" dirty="0"/>
              <a:t>The brain is a motivated/emotional processor</a:t>
            </a:r>
          </a:p>
        </p:txBody>
      </p:sp>
      <p:sp>
        <p:nvSpPr>
          <p:cNvPr id="3" name="Content Placeholder 2">
            <a:extLst>
              <a:ext uri="{FF2B5EF4-FFF2-40B4-BE49-F238E27FC236}">
                <a16:creationId xmlns:a16="http://schemas.microsoft.com/office/drawing/2014/main" id="{6C794193-3A66-04A5-185A-CADFEADC64FB}"/>
              </a:ext>
            </a:extLst>
          </p:cNvPr>
          <p:cNvSpPr>
            <a:spLocks noGrp="1"/>
          </p:cNvSpPr>
          <p:nvPr>
            <p:ph idx="1"/>
          </p:nvPr>
        </p:nvSpPr>
        <p:spPr>
          <a:xfrm>
            <a:off x="235390" y="2064190"/>
            <a:ext cx="4648279" cy="4725909"/>
          </a:xfrm>
        </p:spPr>
        <p:txBody>
          <a:bodyPr>
            <a:normAutofit/>
          </a:bodyPr>
          <a:lstStyle/>
          <a:p>
            <a:r>
              <a:rPr lang="en-US" sz="1800" b="1" dirty="0"/>
              <a:t>Raw motivations related to approach/avoid in combination with emotional responses determine how individuals will process and respond to communication content</a:t>
            </a:r>
          </a:p>
          <a:p>
            <a:pPr lvl="1"/>
            <a:endParaRPr lang="en-US" sz="1800" b="1" dirty="0"/>
          </a:p>
          <a:p>
            <a:pPr lvl="1"/>
            <a:r>
              <a:rPr lang="en-US" sz="1800" b="1" dirty="0"/>
              <a:t>These emotional processes determine how the brain will process and respond to communication content within milliseconds of exposure to the content</a:t>
            </a:r>
          </a:p>
          <a:p>
            <a:pPr lvl="1"/>
            <a:endParaRPr lang="en-US" sz="1800" b="1" dirty="0"/>
          </a:p>
          <a:p>
            <a:pPr lvl="1"/>
            <a:r>
              <a:rPr lang="en-US" sz="1800" b="1" dirty="0"/>
              <a:t>Brain friendly communication content that is intended to educate community members MUST resonate with them at an emotional/motivational level</a:t>
            </a:r>
          </a:p>
        </p:txBody>
      </p:sp>
      <p:pic>
        <p:nvPicPr>
          <p:cNvPr id="4098" name="Picture 2" descr="Brain Stock Photos, Royalty Free Brain Images | Depositphotos">
            <a:extLst>
              <a:ext uri="{FF2B5EF4-FFF2-40B4-BE49-F238E27FC236}">
                <a16:creationId xmlns:a16="http://schemas.microsoft.com/office/drawing/2014/main" id="{1F41C336-0C2B-4949-ECCD-FDB4025C4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9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94-E298-C086-EE1D-AE978EDB05A6}"/>
              </a:ext>
            </a:extLst>
          </p:cNvPr>
          <p:cNvSpPr>
            <a:spLocks noGrp="1"/>
          </p:cNvSpPr>
          <p:nvPr>
            <p:ph type="title"/>
          </p:nvPr>
        </p:nvSpPr>
        <p:spPr>
          <a:xfrm>
            <a:off x="838200" y="138789"/>
            <a:ext cx="10641594" cy="1325563"/>
          </a:xfrm>
        </p:spPr>
        <p:txBody>
          <a:bodyPr/>
          <a:lstStyle/>
          <a:p>
            <a:r>
              <a:rPr lang="en-US" sz="4400" dirty="0"/>
              <a:t>The brain is a motivated/emotional processor</a:t>
            </a:r>
            <a:endParaRPr lang="en-US" dirty="0"/>
          </a:p>
        </p:txBody>
      </p:sp>
      <p:sp>
        <p:nvSpPr>
          <p:cNvPr id="3" name="Content Placeholder 2">
            <a:extLst>
              <a:ext uri="{FF2B5EF4-FFF2-40B4-BE49-F238E27FC236}">
                <a16:creationId xmlns:a16="http://schemas.microsoft.com/office/drawing/2014/main" id="{9FC043A2-07A6-6DCF-71E9-E0016147D7D8}"/>
              </a:ext>
            </a:extLst>
          </p:cNvPr>
          <p:cNvSpPr>
            <a:spLocks noGrp="1"/>
          </p:cNvSpPr>
          <p:nvPr>
            <p:ph idx="1"/>
          </p:nvPr>
        </p:nvSpPr>
        <p:spPr/>
        <p:txBody>
          <a:bodyPr>
            <a:normAutofit fontScale="92500" lnSpcReduction="10000"/>
          </a:bodyPr>
          <a:lstStyle/>
          <a:p>
            <a:r>
              <a:rPr lang="en-US" dirty="0"/>
              <a:t>The practical implication of this brain truth is that Extension professionals must focus on:</a:t>
            </a:r>
          </a:p>
          <a:p>
            <a:pPr lvl="1"/>
            <a:endParaRPr lang="en-US" dirty="0"/>
          </a:p>
          <a:p>
            <a:pPr lvl="1"/>
            <a:r>
              <a:rPr lang="en-US" b="1" i="1" u="sng" dirty="0"/>
              <a:t>Developing</a:t>
            </a:r>
            <a:r>
              <a:rPr lang="en-US" dirty="0"/>
              <a:t> content that strategically includes sensory elements that explicitly connect with current emotional triggers the intended audience feels toward the subject of the content</a:t>
            </a:r>
          </a:p>
          <a:p>
            <a:pPr lvl="1"/>
            <a:endParaRPr lang="en-US" dirty="0"/>
          </a:p>
          <a:p>
            <a:pPr lvl="1"/>
            <a:r>
              <a:rPr lang="en-US" b="1" i="1" u="sng" dirty="0"/>
              <a:t>Designing</a:t>
            </a:r>
            <a:r>
              <a:rPr lang="en-US" dirty="0"/>
              <a:t> content that strikes the best mixture of positive and negative emotional tone based on the emotional context surrounding the topic</a:t>
            </a:r>
          </a:p>
          <a:p>
            <a:pPr lvl="1"/>
            <a:endParaRPr lang="en-US" dirty="0"/>
          </a:p>
          <a:p>
            <a:pPr lvl="1"/>
            <a:r>
              <a:rPr lang="en-US" b="1" i="1" u="sng" dirty="0"/>
              <a:t>Delivering</a:t>
            </a:r>
            <a:r>
              <a:rPr lang="en-US" dirty="0"/>
              <a:t> content over channels/technology platforms that evoke a positive user experience using sources/spokespeople that have strong, positive emotional affiliations with the intended audience</a:t>
            </a:r>
          </a:p>
        </p:txBody>
      </p:sp>
    </p:spTree>
    <p:extLst>
      <p:ext uri="{BB962C8B-B14F-4D97-AF65-F5344CB8AC3E}">
        <p14:creationId xmlns:p14="http://schemas.microsoft.com/office/powerpoint/2010/main" val="4975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629379" y="2511568"/>
            <a:ext cx="10400581" cy="721446"/>
          </a:xfrm>
        </p:spPr>
        <p:txBody>
          <a:bodyPr>
            <a:noAutofit/>
          </a:bodyPr>
          <a:lstStyle/>
          <a:p>
            <a:br>
              <a:rPr lang="en-US" altLang="zh-CN" sz="4400" b="1" spc="-150" dirty="0">
                <a:solidFill>
                  <a:schemeClr val="tx1">
                    <a:lumMod val="75000"/>
                    <a:lumOff val="25000"/>
                  </a:schemeClr>
                </a:solidFill>
                <a:latin typeface="Corbel" panose="020B0503020204020204" pitchFamily="34" charset="0"/>
                <a:cs typeface="Calibri" panose="020F0502020204030204" pitchFamily="34" charset="0"/>
              </a:rPr>
            </a:br>
            <a:br>
              <a:rPr lang="en-US" altLang="zh-CN" sz="4400" b="1" spc="-150" dirty="0">
                <a:solidFill>
                  <a:schemeClr val="tx1">
                    <a:lumMod val="75000"/>
                    <a:lumOff val="25000"/>
                  </a:schemeClr>
                </a:solidFill>
                <a:latin typeface="Corbel" panose="020B0503020204020204" pitchFamily="34" charset="0"/>
                <a:cs typeface="Calibri" panose="020F0502020204030204" pitchFamily="34" charset="0"/>
              </a:rPr>
            </a:br>
            <a:r>
              <a:rPr lang="en-US" altLang="zh-CN" sz="4400" b="1" spc="-150" dirty="0">
                <a:solidFill>
                  <a:schemeClr val="tx1">
                    <a:lumMod val="75000"/>
                    <a:lumOff val="25000"/>
                  </a:schemeClr>
                </a:solidFill>
                <a:latin typeface="Corbel" panose="020B0503020204020204" pitchFamily="34" charset="0"/>
                <a:cs typeface="Calibri" panose="020F0502020204030204" pitchFamily="34" charset="0"/>
              </a:rPr>
              <a:t>Applied Neuromarketing Science Workshop</a:t>
            </a:r>
            <a:endParaRPr lang="en-US" sz="4400" b="1" spc="-150" dirty="0">
              <a:solidFill>
                <a:schemeClr val="tx1">
                  <a:lumMod val="75000"/>
                  <a:lumOff val="25000"/>
                </a:schemeClr>
              </a:solidFill>
              <a:latin typeface="Corbel" panose="020B0503020204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5355021" y="6106327"/>
            <a:ext cx="1481958" cy="4572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a:extLst>
              <a:ext uri="{FF2B5EF4-FFF2-40B4-BE49-F238E27FC236}">
                <a16:creationId xmlns:a16="http://schemas.microsoft.com/office/drawing/2014/main" id="{44356E6B-40CF-5F42-B72E-3CEF14FAF60D}"/>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pic>
        <p:nvPicPr>
          <p:cNvPr id="4" name="Picture 3" descr="A picture containing shape&#10;&#10;Description automatically generated">
            <a:extLst>
              <a:ext uri="{FF2B5EF4-FFF2-40B4-BE49-F238E27FC236}">
                <a16:creationId xmlns:a16="http://schemas.microsoft.com/office/drawing/2014/main" id="{A8FDCEC0-3384-5F9E-41EF-79D4AF2F4198}"/>
              </a:ext>
            </a:extLst>
          </p:cNvPr>
          <p:cNvPicPr>
            <a:picLocks noChangeAspect="1"/>
          </p:cNvPicPr>
          <p:nvPr/>
        </p:nvPicPr>
        <p:blipFill>
          <a:blip r:embed="rId3"/>
          <a:stretch>
            <a:fillRect/>
          </a:stretch>
        </p:blipFill>
        <p:spPr>
          <a:xfrm>
            <a:off x="4304581" y="748866"/>
            <a:ext cx="1676010" cy="1195554"/>
          </a:xfrm>
          <a:prstGeom prst="rect">
            <a:avLst/>
          </a:prstGeom>
        </p:spPr>
      </p:pic>
      <p:pic>
        <p:nvPicPr>
          <p:cNvPr id="7" name="Picture 6">
            <a:extLst>
              <a:ext uri="{FF2B5EF4-FFF2-40B4-BE49-F238E27FC236}">
                <a16:creationId xmlns:a16="http://schemas.microsoft.com/office/drawing/2014/main" id="{4DAA586B-CD1A-64E2-8892-6C62E8D3ADFC}"/>
              </a:ext>
            </a:extLst>
          </p:cNvPr>
          <p:cNvPicPr>
            <a:picLocks noChangeAspect="1"/>
          </p:cNvPicPr>
          <p:nvPr/>
        </p:nvPicPr>
        <p:blipFill>
          <a:blip r:embed="rId4"/>
          <a:stretch>
            <a:fillRect/>
          </a:stretch>
        </p:blipFill>
        <p:spPr>
          <a:xfrm>
            <a:off x="6096000" y="748866"/>
            <a:ext cx="1828976" cy="1184185"/>
          </a:xfrm>
          <a:prstGeom prst="rect">
            <a:avLst/>
          </a:prstGeom>
        </p:spPr>
      </p:pic>
      <p:sp>
        <p:nvSpPr>
          <p:cNvPr id="9" name="Subtitle 2">
            <a:extLst>
              <a:ext uri="{FF2B5EF4-FFF2-40B4-BE49-F238E27FC236}">
                <a16:creationId xmlns:a16="http://schemas.microsoft.com/office/drawing/2014/main" id="{D0D1218B-9356-7CA0-1FB7-4502E99BFD4D}"/>
              </a:ext>
            </a:extLst>
          </p:cNvPr>
          <p:cNvSpPr txBox="1">
            <a:spLocks/>
          </p:cNvSpPr>
          <p:nvPr/>
        </p:nvSpPr>
        <p:spPr>
          <a:xfrm>
            <a:off x="2057247" y="6214882"/>
            <a:ext cx="8077506" cy="44312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1">
                    <a:lumMod val="65000"/>
                    <a:lumOff val="35000"/>
                  </a:schemeClr>
                </a:solidFill>
                <a:latin typeface="Corbel"/>
              </a:rPr>
              <a:t>June 8, 2023</a:t>
            </a:r>
            <a:endParaRPr lang="en-US" dirty="0">
              <a:solidFill>
                <a:schemeClr val="tx1">
                  <a:lumMod val="65000"/>
                  <a:lumOff val="35000"/>
                </a:schemeClr>
              </a:solidFill>
              <a:latin typeface="Corbel"/>
            </a:endParaRPr>
          </a:p>
        </p:txBody>
      </p:sp>
      <p:sp>
        <p:nvSpPr>
          <p:cNvPr id="5" name="TextBox 4">
            <a:extLst>
              <a:ext uri="{FF2B5EF4-FFF2-40B4-BE49-F238E27FC236}">
                <a16:creationId xmlns:a16="http://schemas.microsoft.com/office/drawing/2014/main" id="{FDFBB620-06FC-DDE4-6DC5-4712CA44F7C9}"/>
              </a:ext>
            </a:extLst>
          </p:cNvPr>
          <p:cNvSpPr txBox="1"/>
          <p:nvPr/>
        </p:nvSpPr>
        <p:spPr>
          <a:xfrm>
            <a:off x="2933310" y="2006866"/>
            <a:ext cx="6094562" cy="430887"/>
          </a:xfrm>
          <a:prstGeom prst="rect">
            <a:avLst/>
          </a:prstGeom>
          <a:noFill/>
        </p:spPr>
        <p:txBody>
          <a:bodyPr wrap="square">
            <a:spAutoFit/>
          </a:bodyPr>
          <a:lstStyle/>
          <a:p>
            <a:pPr algn="ctr"/>
            <a:r>
              <a:rPr lang="en-US" sz="2200" dirty="0">
                <a:solidFill>
                  <a:schemeClr val="tx1">
                    <a:lumMod val="65000"/>
                    <a:lumOff val="35000"/>
                  </a:schemeClr>
                </a:solidFill>
                <a:latin typeface="Corbel" panose="020B0503020204020204" pitchFamily="34" charset="0"/>
              </a:rPr>
              <a:t>Getting to The Heart and Mind of the Matter</a:t>
            </a:r>
          </a:p>
        </p:txBody>
      </p:sp>
      <p:sp>
        <p:nvSpPr>
          <p:cNvPr id="3" name="Rectangle: Rounded Corners 2">
            <a:extLst>
              <a:ext uri="{FF2B5EF4-FFF2-40B4-BE49-F238E27FC236}">
                <a16:creationId xmlns:a16="http://schemas.microsoft.com/office/drawing/2014/main" id="{92144E40-C826-63D4-C514-E6E02684F6C8}"/>
              </a:ext>
            </a:extLst>
          </p:cNvPr>
          <p:cNvSpPr/>
          <p:nvPr/>
        </p:nvSpPr>
        <p:spPr>
          <a:xfrm>
            <a:off x="3302084" y="3228367"/>
            <a:ext cx="1472751" cy="147275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Rounded Corners 5">
            <a:extLst>
              <a:ext uri="{FF2B5EF4-FFF2-40B4-BE49-F238E27FC236}">
                <a16:creationId xmlns:a16="http://schemas.microsoft.com/office/drawing/2014/main" id="{0A80DF49-086A-78F7-1747-D037A6D6EDF4}"/>
              </a:ext>
            </a:extLst>
          </p:cNvPr>
          <p:cNvSpPr/>
          <p:nvPr/>
        </p:nvSpPr>
        <p:spPr>
          <a:xfrm>
            <a:off x="6836979" y="3228368"/>
            <a:ext cx="1472751" cy="1472751"/>
          </a:xfrm>
          <a:prstGeom prst="roundRect">
            <a:avLst/>
          </a:prstGeom>
          <a:blipFill dpi="0" rotWithShape="1">
            <a:blip r:embed="rId6">
              <a:extLst>
                <a:ext uri="{28A0092B-C50C-407E-A947-70E740481C1C}">
                  <a14:useLocalDpi xmlns:a14="http://schemas.microsoft.com/office/drawing/2010/main" val="0"/>
                </a:ext>
              </a:extLst>
            </a:blip>
            <a:srcRect/>
            <a:stretch>
              <a:fillRect l="-33226" t="-17930" r="-34612" b="-50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
            <a:extLst>
              <a:ext uri="{FF2B5EF4-FFF2-40B4-BE49-F238E27FC236}">
                <a16:creationId xmlns:a16="http://schemas.microsoft.com/office/drawing/2014/main" id="{9291A04F-6062-62CC-76DC-4EFD3040EA1D}"/>
              </a:ext>
            </a:extLst>
          </p:cNvPr>
          <p:cNvSpPr txBox="1"/>
          <p:nvPr/>
        </p:nvSpPr>
        <p:spPr>
          <a:xfrm>
            <a:off x="3302084" y="4786782"/>
            <a:ext cx="2793916" cy="53880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pPr>
            <a:r>
              <a:rPr lang="en-US" sz="1600" dirty="0">
                <a:effectLst/>
                <a:latin typeface="Arial Nova"/>
                <a:ea typeface="Arial Nova" panose="020B0504020202020204" pitchFamily="34" charset="0"/>
                <a:cs typeface="Arial Nova" panose="020B0504020202020204" pitchFamily="34" charset="0"/>
              </a:rPr>
              <a:t>Dr. Paul Bolls</a:t>
            </a:r>
            <a:r>
              <a:rPr lang="en-US" sz="1600" dirty="0">
                <a:latin typeface="Arial Nova"/>
                <a:ea typeface="Arial Nova" panose="020B0504020202020204" pitchFamily="34" charset="0"/>
                <a:cs typeface="Arial Nova" panose="020B0504020202020204" pitchFamily="34" charset="0"/>
              </a:rPr>
              <a:t>, Co-PI</a:t>
            </a:r>
            <a:endParaRPr lang="en-US" dirty="0"/>
          </a:p>
          <a:p>
            <a:pPr>
              <a:lnSpc>
                <a:spcPct val="107000"/>
              </a:lnSpc>
            </a:pPr>
            <a:r>
              <a:rPr lang="en-US" sz="1200" dirty="0">
                <a:latin typeface="Arial Nova"/>
                <a:cs typeface="Calibri" panose="020F0502020204030204"/>
              </a:rPr>
              <a:t>Co-Director, Murrow Media Mind Lab</a:t>
            </a:r>
          </a:p>
        </p:txBody>
      </p:sp>
      <p:sp>
        <p:nvSpPr>
          <p:cNvPr id="12" name="TextBox 1">
            <a:extLst>
              <a:ext uri="{FF2B5EF4-FFF2-40B4-BE49-F238E27FC236}">
                <a16:creationId xmlns:a16="http://schemas.microsoft.com/office/drawing/2014/main" id="{238807DB-BA48-5870-AAE7-3CF031D59F65}"/>
              </a:ext>
            </a:extLst>
          </p:cNvPr>
          <p:cNvSpPr txBox="1"/>
          <p:nvPr/>
        </p:nvSpPr>
        <p:spPr>
          <a:xfrm>
            <a:off x="6744820" y="4786782"/>
            <a:ext cx="2991879" cy="53880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pPr>
            <a:r>
              <a:rPr lang="en-US" sz="1600" dirty="0">
                <a:effectLst/>
                <a:latin typeface="Arial Nova"/>
                <a:ea typeface="Arial Nova" panose="020B0504020202020204" pitchFamily="34" charset="0"/>
                <a:cs typeface="Arial Nova" panose="020B0504020202020204" pitchFamily="34" charset="0"/>
              </a:rPr>
              <a:t>Di Mu </a:t>
            </a:r>
            <a:endParaRPr lang="en-US" dirty="0">
              <a:latin typeface="Arial Nova"/>
            </a:endParaRPr>
          </a:p>
          <a:p>
            <a:pPr>
              <a:lnSpc>
                <a:spcPct val="107000"/>
              </a:lnSpc>
            </a:pPr>
            <a:r>
              <a:rPr lang="en-US" sz="1200" dirty="0">
                <a:latin typeface="Arial Nova"/>
                <a:ea typeface="+mn-lt"/>
                <a:cs typeface="+mn-lt"/>
              </a:rPr>
              <a:t>Graduate Research Assistant</a:t>
            </a:r>
            <a:endParaRPr lang="en-US" sz="1200" dirty="0">
              <a:latin typeface="Arial Nova"/>
              <a:cs typeface="Calibri"/>
            </a:endParaRPr>
          </a:p>
        </p:txBody>
      </p:sp>
    </p:spTree>
    <p:extLst>
      <p:ext uri="{BB962C8B-B14F-4D97-AF65-F5344CB8AC3E}">
        <p14:creationId xmlns:p14="http://schemas.microsoft.com/office/powerpoint/2010/main" val="241469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BBC4C-8566-5E6B-FCD1-BFE0C36A26A5}"/>
              </a:ext>
            </a:extLst>
          </p:cNvPr>
          <p:cNvSpPr>
            <a:spLocks noGrp="1"/>
          </p:cNvSpPr>
          <p:nvPr>
            <p:ph type="title"/>
          </p:nvPr>
        </p:nvSpPr>
        <p:spPr>
          <a:xfrm>
            <a:off x="836679" y="723898"/>
            <a:ext cx="6002110" cy="1495425"/>
          </a:xfrm>
        </p:spPr>
        <p:txBody>
          <a:bodyPr>
            <a:normAutofit/>
          </a:bodyPr>
          <a:lstStyle/>
          <a:p>
            <a:r>
              <a:rPr lang="en-US" sz="4000" b="1" dirty="0"/>
              <a:t>Let’s pause to reflect!</a:t>
            </a:r>
          </a:p>
        </p:txBody>
      </p:sp>
      <p:sp>
        <p:nvSpPr>
          <p:cNvPr id="3" name="Content Placeholder 2">
            <a:extLst>
              <a:ext uri="{FF2B5EF4-FFF2-40B4-BE49-F238E27FC236}">
                <a16:creationId xmlns:a16="http://schemas.microsoft.com/office/drawing/2014/main" id="{594E3130-BAE1-1E5D-3D5A-A55DDF5293E6}"/>
              </a:ext>
            </a:extLst>
          </p:cNvPr>
          <p:cNvSpPr>
            <a:spLocks noGrp="1"/>
          </p:cNvSpPr>
          <p:nvPr>
            <p:ph idx="1"/>
          </p:nvPr>
        </p:nvSpPr>
        <p:spPr>
          <a:xfrm>
            <a:off x="836679" y="2050504"/>
            <a:ext cx="6002110" cy="3729034"/>
          </a:xfrm>
        </p:spPr>
        <p:txBody>
          <a:bodyPr>
            <a:normAutofit/>
          </a:bodyPr>
          <a:lstStyle/>
          <a:p>
            <a:pPr marL="0" indent="0">
              <a:buNone/>
            </a:pPr>
            <a:r>
              <a:rPr lang="en-US" sz="2000" dirty="0"/>
              <a:t>Please take 5 minutes to reflect on the following:</a:t>
            </a:r>
          </a:p>
          <a:p>
            <a:pPr marL="0" indent="0">
              <a:buNone/>
            </a:pPr>
            <a:endParaRPr lang="en-US" sz="2000" dirty="0"/>
          </a:p>
          <a:p>
            <a:pPr marL="514350" indent="-514350">
              <a:buAutoNum type="arabicPeriod"/>
            </a:pPr>
            <a:r>
              <a:rPr lang="en-US" sz="2000" dirty="0"/>
              <a:t>What is one new thing you’ve learned so far about the application of Neuromarketing Science and/or “brain truths” in developing communication content?</a:t>
            </a:r>
          </a:p>
          <a:p>
            <a:pPr marL="514350" indent="-514350">
              <a:buAutoNum type="arabicPeriod"/>
            </a:pPr>
            <a:endParaRPr lang="en-US" sz="2000" dirty="0"/>
          </a:p>
          <a:p>
            <a:pPr marL="514350" indent="-514350">
              <a:buAutoNum type="arabicPeriod"/>
            </a:pPr>
            <a:r>
              <a:rPr lang="en-US" sz="2000" dirty="0"/>
              <a:t>Can you think of a recent experience where these brain truths were ignored? How might applying these brain truths have helped develop more effective communication?</a:t>
            </a:r>
          </a:p>
          <a:p>
            <a:endParaRPr lang="en-US" sz="2000" dirty="0"/>
          </a:p>
        </p:txBody>
      </p:sp>
      <p:pic>
        <p:nvPicPr>
          <p:cNvPr id="8194" name="Picture 2" descr="The Thinker | Free Images at Clker.com - vector clip art online, royalty  free &amp; public domain">
            <a:extLst>
              <a:ext uri="{FF2B5EF4-FFF2-40B4-BE49-F238E27FC236}">
                <a16:creationId xmlns:a16="http://schemas.microsoft.com/office/drawing/2014/main" id="{5304DC87-8382-9A02-46B6-2C9BC8A4A0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8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9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r>
              <a:rPr lang="en-US" sz="3400" b="1" dirty="0"/>
              <a:t>How can Extension Professionals apply Neuromarketing Science</a:t>
            </a:r>
            <a:br>
              <a:rPr lang="en-US" sz="3400" b="1" dirty="0"/>
            </a:br>
            <a:r>
              <a:rPr lang="en-US" sz="3400" b="1" dirty="0"/>
              <a:t>Tool Kit pages: 98-100</a:t>
            </a: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330488" y="1351508"/>
            <a:ext cx="5517497"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dirty="0">
                <a:solidFill>
                  <a:srgbClr val="FFFF00"/>
                </a:solidFill>
              </a:rPr>
              <a:t>Neuromarketing Science is a tool for Extension professionals to use to develop, design, and deliver brain friendly communication content which effectively engages, empowers, and educates</a:t>
            </a:r>
            <a:r>
              <a:rPr lang="en-US" sz="2400" b="1" dirty="0">
                <a:solidFill>
                  <a:srgbClr val="FFFF00"/>
                </a:solidFill>
              </a:rPr>
              <a:t> community members they serve. A fundamental belief in the value of educational outreach is a component of the Extension Agent’s Creed. Brain-friendly communication content is the core of effective educational outreach.</a:t>
            </a:r>
            <a:r>
              <a:rPr kumimoji="0" lang="en-US" sz="2400" b="1" i="0" u="none" strike="noStrike" kern="1200" cap="none" spc="0" normalizeH="0" baseline="0" noProof="0" dirty="0">
                <a:ln>
                  <a:noFill/>
                </a:ln>
                <a:solidFill>
                  <a:srgbClr val="FFFF00"/>
                </a:solidFill>
                <a:effectLst/>
                <a:uLnTx/>
                <a:uFillTx/>
                <a:latin typeface="Corbel"/>
                <a:ea typeface="等线"/>
                <a:cs typeface="+mn-cs"/>
              </a:rPr>
              <a:t> </a:t>
            </a:r>
          </a:p>
        </p:txBody>
      </p:sp>
    </p:spTree>
    <p:extLst>
      <p:ext uri="{BB962C8B-B14F-4D97-AF65-F5344CB8AC3E}">
        <p14:creationId xmlns:p14="http://schemas.microsoft.com/office/powerpoint/2010/main" val="3605027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412-B9C0-A3D8-D298-FE6FE7AE56FF}"/>
              </a:ext>
            </a:extLst>
          </p:cNvPr>
          <p:cNvSpPr>
            <a:spLocks noGrp="1"/>
          </p:cNvSpPr>
          <p:nvPr>
            <p:ph type="title"/>
          </p:nvPr>
        </p:nvSpPr>
        <p:spPr>
          <a:xfrm>
            <a:off x="957058" y="155666"/>
            <a:ext cx="10515600" cy="1325563"/>
          </a:xfrm>
        </p:spPr>
        <p:txBody>
          <a:bodyPr/>
          <a:lstStyle/>
          <a:p>
            <a:r>
              <a:rPr lang="en-US" b="1" dirty="0"/>
              <a:t>Two ways that Extension Professionals can apply Neuromarketing Science</a:t>
            </a:r>
            <a:endParaRPr lang="en-US" dirty="0"/>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957058" y="2194602"/>
            <a:ext cx="10160597" cy="3858584"/>
          </a:xfrm>
        </p:spPr>
        <p:txBody>
          <a:bodyPr>
            <a:normAutofit/>
          </a:bodyPr>
          <a:lstStyle/>
          <a:p>
            <a:pPr marL="0" indent="0">
              <a:buNone/>
            </a:pPr>
            <a:r>
              <a:rPr lang="en-US" dirty="0"/>
              <a:t>1. Extension professionals can apply an understanding of how the human brain/mind processes information to develop content that is strategically informed by brain science. This application can encompass the processes of content development, design, and delivery as well as evaluation and refinement of content.</a:t>
            </a: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FE94185E-C6E4-8833-7190-75372CE513C3}"/>
              </a:ext>
            </a:extLst>
          </p:cNvPr>
          <p:cNvSpPr/>
          <p:nvPr/>
        </p:nvSpPr>
        <p:spPr>
          <a:xfrm>
            <a:off x="1048328" y="1935057"/>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8859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412-B9C0-A3D8-D298-FE6FE7AE56FF}"/>
              </a:ext>
            </a:extLst>
          </p:cNvPr>
          <p:cNvSpPr>
            <a:spLocks noGrp="1"/>
          </p:cNvSpPr>
          <p:nvPr>
            <p:ph type="title"/>
          </p:nvPr>
        </p:nvSpPr>
        <p:spPr>
          <a:xfrm>
            <a:off x="957058" y="155666"/>
            <a:ext cx="10515600" cy="1325563"/>
          </a:xfrm>
        </p:spPr>
        <p:txBody>
          <a:bodyPr/>
          <a:lstStyle/>
          <a:p>
            <a:r>
              <a:rPr lang="en-US" b="1" dirty="0"/>
              <a:t>Two ways that Extension Professionals can apply Neuromarketing Science</a:t>
            </a:r>
            <a:endParaRPr lang="en-US" dirty="0"/>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957058" y="2194602"/>
            <a:ext cx="10160597" cy="3858584"/>
          </a:xfrm>
        </p:spPr>
        <p:txBody>
          <a:bodyPr>
            <a:normAutofit/>
          </a:bodyPr>
          <a:lstStyle/>
          <a:p>
            <a:pPr marL="0" indent="0">
              <a:buNone/>
            </a:pPr>
            <a:r>
              <a:rPr lang="en-US" dirty="0"/>
              <a:t>2. Extension professionals can engage with a partner to conduct applied Neuromarketing Science content testing. This involves the collection of biometric measures (eye tracking, heart rate, facial muscle activity, etc.) that directly test how individuals mentally process specific characteristics of communication content. The results of content testing are translated into actionable insights that can be used to for developing, designing, and delivering content that effectively engages, educates, and empowers community members. </a:t>
            </a: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FE94185E-C6E4-8833-7190-75372CE513C3}"/>
              </a:ext>
            </a:extLst>
          </p:cNvPr>
          <p:cNvSpPr/>
          <p:nvPr/>
        </p:nvSpPr>
        <p:spPr>
          <a:xfrm>
            <a:off x="1048328" y="1935057"/>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389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3B68-B75A-6C3B-8A3F-F5C44D64E84F}"/>
              </a:ext>
            </a:extLst>
          </p:cNvPr>
          <p:cNvSpPr>
            <a:spLocks noGrp="1"/>
          </p:cNvSpPr>
          <p:nvPr>
            <p:ph type="ctrTitle"/>
          </p:nvPr>
        </p:nvSpPr>
        <p:spPr>
          <a:xfrm>
            <a:off x="1524000" y="2235200"/>
            <a:ext cx="9144000" cy="2387600"/>
          </a:xfrm>
        </p:spPr>
        <p:txBody>
          <a:bodyPr>
            <a:normAutofit fontScale="90000"/>
          </a:bodyPr>
          <a:lstStyle/>
          <a:p>
            <a:r>
              <a:rPr lang="en-US" sz="6000">
                <a:solidFill>
                  <a:schemeClr val="tx1">
                    <a:lumMod val="65000"/>
                    <a:lumOff val="35000"/>
                  </a:schemeClr>
                </a:solidFill>
                <a:latin typeface="Corbel" panose="020B0503020204020204" pitchFamily="34" charset="0"/>
              </a:rPr>
              <a:t>Presenting neuromarketing project in the context of vaccine education</a:t>
            </a:r>
            <a:endParaRPr lang="en-US"/>
          </a:p>
        </p:txBody>
      </p:sp>
    </p:spTree>
    <p:extLst>
      <p:ext uri="{BB962C8B-B14F-4D97-AF65-F5344CB8AC3E}">
        <p14:creationId xmlns:p14="http://schemas.microsoft.com/office/powerpoint/2010/main" val="173395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6" name="Group 24"/>
          <p:cNvGrpSpPr/>
          <p:nvPr/>
        </p:nvGrpSpPr>
        <p:grpSpPr>
          <a:xfrm>
            <a:off x="0" y="913677"/>
            <a:ext cx="731522" cy="673461"/>
            <a:chOff x="0" y="0"/>
            <a:chExt cx="731520" cy="673460"/>
          </a:xfrm>
        </p:grpSpPr>
        <p:sp>
          <p:nvSpPr>
            <p:cNvPr id="463" name="Rectangle 25"/>
            <p:cNvSpPr/>
            <p:nvPr/>
          </p:nvSpPr>
          <p:spPr>
            <a:xfrm>
              <a:off x="-1" y="-1"/>
              <a:ext cx="195856" cy="673461"/>
            </a:xfrm>
            <a:prstGeom prst="rect">
              <a:avLst/>
            </a:prstGeom>
            <a:solidFill>
              <a:srgbClr val="A60F2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4" name="Rectangle 26"/>
            <p:cNvSpPr/>
            <p:nvPr/>
          </p:nvSpPr>
          <p:spPr>
            <a:xfrm>
              <a:off x="267832" y="-1"/>
              <a:ext cx="195856" cy="673461"/>
            </a:xfrm>
            <a:prstGeom prst="rect">
              <a:avLst/>
            </a:prstGeom>
            <a:solidFill>
              <a:srgbClr val="A60F2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5" name="Rectangle 27"/>
            <p:cNvSpPr/>
            <p:nvPr/>
          </p:nvSpPr>
          <p:spPr>
            <a:xfrm>
              <a:off x="535665" y="-1"/>
              <a:ext cx="195856" cy="673461"/>
            </a:xfrm>
            <a:prstGeom prst="rect">
              <a:avLst/>
            </a:prstGeom>
            <a:solidFill>
              <a:srgbClr val="A60F2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68" name="Title 1"/>
          <p:cNvSpPr txBox="1">
            <a:spLocks noGrp="1"/>
          </p:cNvSpPr>
          <p:nvPr>
            <p:ph type="title"/>
          </p:nvPr>
        </p:nvSpPr>
        <p:spPr>
          <a:xfrm>
            <a:off x="1025342" y="626924"/>
            <a:ext cx="9942718" cy="1554482"/>
          </a:xfrm>
          <a:prstGeom prst="rect">
            <a:avLst/>
          </a:prstGeom>
        </p:spPr>
        <p:txBody>
          <a:bodyPr>
            <a:normAutofit/>
          </a:bodyPr>
          <a:lstStyle>
            <a:lvl1pPr algn="ctr">
              <a:defRPr sz="4800"/>
            </a:lvl1pPr>
          </a:lstStyle>
          <a:p>
            <a:pPr algn="l"/>
            <a:r>
              <a:rPr sz="4000" b="1">
                <a:solidFill>
                  <a:schemeClr val="tx2"/>
                </a:solidFill>
              </a:rPr>
              <a:t>Neuromarketing-based </a:t>
            </a:r>
            <a:br>
              <a:rPr lang="en-US" sz="4000" b="1">
                <a:solidFill>
                  <a:schemeClr val="tx2"/>
                </a:solidFill>
              </a:rPr>
            </a:br>
            <a:r>
              <a:rPr sz="4000" b="1">
                <a:solidFill>
                  <a:schemeClr val="tx2"/>
                </a:solidFill>
              </a:rPr>
              <a:t>message testing methodology</a:t>
            </a:r>
          </a:p>
        </p:txBody>
      </p:sp>
      <p:sp>
        <p:nvSpPr>
          <p:cNvPr id="2" name="Rectangle 1">
            <a:extLst>
              <a:ext uri="{FF2B5EF4-FFF2-40B4-BE49-F238E27FC236}">
                <a16:creationId xmlns:a16="http://schemas.microsoft.com/office/drawing/2014/main" id="{16C19758-B35F-2258-4F33-E6B146A8E6A9}"/>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pic>
        <p:nvPicPr>
          <p:cNvPr id="3" name="Picture 2" descr="A person sitting at a desk with a computer&#10;&#10;Description automatically generated with medium confidence">
            <a:extLst>
              <a:ext uri="{FF2B5EF4-FFF2-40B4-BE49-F238E27FC236}">
                <a16:creationId xmlns:a16="http://schemas.microsoft.com/office/drawing/2014/main" id="{941F709E-07B4-2CE0-B790-9DA4AFA5B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4937" y="2223398"/>
            <a:ext cx="3906903" cy="3906903"/>
          </a:xfrm>
          <a:prstGeom prst="rect">
            <a:avLst/>
          </a:prstGeom>
        </p:spPr>
      </p:pic>
      <p:pic>
        <p:nvPicPr>
          <p:cNvPr id="1026" name="Picture 2" descr="AEA logo">
            <a:extLst>
              <a:ext uri="{FF2B5EF4-FFF2-40B4-BE49-F238E27FC236}">
                <a16:creationId xmlns:a16="http://schemas.microsoft.com/office/drawing/2014/main" id="{D7195CC7-94E0-916A-F2BD-DC965C3E0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821" y="2686606"/>
            <a:ext cx="2044443" cy="777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A7DF16-2B07-5091-27C1-62F9F2FA5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1341" y="2573208"/>
            <a:ext cx="1077085" cy="100384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7">
            <a:extLst>
              <a:ext uri="{FF2B5EF4-FFF2-40B4-BE49-F238E27FC236}">
                <a16:creationId xmlns:a16="http://schemas.microsoft.com/office/drawing/2014/main" id="{9A0E4A33-E776-AD16-A474-24C579426A06}"/>
              </a:ext>
            </a:extLst>
          </p:cNvPr>
          <p:cNvGrpSpPr/>
          <p:nvPr/>
        </p:nvGrpSpPr>
        <p:grpSpPr>
          <a:xfrm>
            <a:off x="1342847" y="3782067"/>
            <a:ext cx="1775195" cy="364429"/>
            <a:chOff x="-2" y="-2"/>
            <a:chExt cx="1775194" cy="345400"/>
          </a:xfrm>
        </p:grpSpPr>
        <p:grpSp>
          <p:nvGrpSpPr>
            <p:cNvPr id="8" name="Freeform 584">
              <a:extLst>
                <a:ext uri="{FF2B5EF4-FFF2-40B4-BE49-F238E27FC236}">
                  <a16:creationId xmlns:a16="http://schemas.microsoft.com/office/drawing/2014/main" id="{4AA396ED-B0BB-D80C-FC63-1DBBF70D2B5C}"/>
                </a:ext>
              </a:extLst>
            </p:cNvPr>
            <p:cNvGrpSpPr/>
            <p:nvPr/>
          </p:nvGrpSpPr>
          <p:grpSpPr>
            <a:xfrm>
              <a:off x="-2" y="-2"/>
              <a:ext cx="1775194" cy="345400"/>
              <a:chOff x="-1" y="-1"/>
              <a:chExt cx="1775193" cy="345399"/>
            </a:xfrm>
          </p:grpSpPr>
          <p:sp>
            <p:nvSpPr>
              <p:cNvPr id="10" name="Shape">
                <a:extLst>
                  <a:ext uri="{FF2B5EF4-FFF2-40B4-BE49-F238E27FC236}">
                    <a16:creationId xmlns:a16="http://schemas.microsoft.com/office/drawing/2014/main" id="{717BE001-610C-75AE-51AC-F52D80EDE6B5}"/>
                  </a:ext>
                </a:extLst>
              </p:cNvPr>
              <p:cNvSpPr/>
              <p:nvPr/>
            </p:nvSpPr>
            <p:spPr>
              <a:xfrm>
                <a:off x="-1" y="-1"/>
                <a:ext cx="1775193" cy="345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03" y="0"/>
                    </a:lnTo>
                    <a:lnTo>
                      <a:pt x="21600" y="10547"/>
                    </a:lnTo>
                    <a:lnTo>
                      <a:pt x="19803" y="21600"/>
                    </a:lnTo>
                    <a:lnTo>
                      <a:pt x="0" y="21600"/>
                    </a:lnTo>
                    <a:lnTo>
                      <a:pt x="1781" y="1127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lgn="ctr"/>
                <a:endParaRPr/>
              </a:p>
            </p:txBody>
          </p:sp>
          <p:sp>
            <p:nvSpPr>
              <p:cNvPr id="11" name="July 1 – August 4">
                <a:extLst>
                  <a:ext uri="{FF2B5EF4-FFF2-40B4-BE49-F238E27FC236}">
                    <a16:creationId xmlns:a16="http://schemas.microsoft.com/office/drawing/2014/main" id="{ED4B28AC-08D1-1E37-F0C2-C091E048C58D}"/>
                  </a:ext>
                </a:extLst>
              </p:cNvPr>
              <p:cNvSpPr txBox="1"/>
              <p:nvPr/>
            </p:nvSpPr>
            <p:spPr>
              <a:xfrm>
                <a:off x="36497" y="14574"/>
                <a:ext cx="1683754" cy="2917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b="1">
                    <a:solidFill>
                      <a:srgbClr val="FFFFFF"/>
                    </a:solidFill>
                    <a:latin typeface="Roboto"/>
                    <a:ea typeface="Roboto"/>
                    <a:cs typeface="Roboto"/>
                    <a:sym typeface="Roboto"/>
                  </a:defRPr>
                </a:lvl1pPr>
              </a:lstStyle>
              <a:p>
                <a:r>
                  <a:t>August </a:t>
                </a:r>
                <a:r>
                  <a:rPr lang="en-US"/>
                  <a:t>2022</a:t>
                </a:r>
                <a:endParaRPr/>
              </a:p>
            </p:txBody>
          </p:sp>
        </p:grpSp>
        <p:sp>
          <p:nvSpPr>
            <p:cNvPr id="9" name="Freeform 585">
              <a:extLst>
                <a:ext uri="{FF2B5EF4-FFF2-40B4-BE49-F238E27FC236}">
                  <a16:creationId xmlns:a16="http://schemas.microsoft.com/office/drawing/2014/main" id="{100ABA83-61CA-9545-625D-52760D0C452B}"/>
                </a:ext>
              </a:extLst>
            </p:cNvPr>
            <p:cNvSpPr/>
            <p:nvPr/>
          </p:nvSpPr>
          <p:spPr>
            <a:xfrm>
              <a:off x="746211" y="48354"/>
              <a:ext cx="966146" cy="250991"/>
            </a:xfrm>
            <a:custGeom>
              <a:avLst/>
              <a:gdLst/>
              <a:ahLst/>
              <a:cxnLst>
                <a:cxn ang="0">
                  <a:pos x="wd2" y="hd2"/>
                </a:cxn>
                <a:cxn ang="5400000">
                  <a:pos x="wd2" y="hd2"/>
                </a:cxn>
                <a:cxn ang="10800000">
                  <a:pos x="wd2" y="hd2"/>
                </a:cxn>
                <a:cxn ang="16200000">
                  <a:pos x="wd2" y="hd2"/>
                </a:cxn>
              </a:cxnLst>
              <a:rect l="0" t="0" r="r" b="b"/>
              <a:pathLst>
                <a:path w="21600" h="21600" extrusionOk="0">
                  <a:moveTo>
                    <a:pt x="19021" y="0"/>
                  </a:moveTo>
                  <a:lnTo>
                    <a:pt x="19138" y="0"/>
                  </a:lnTo>
                  <a:lnTo>
                    <a:pt x="19255" y="197"/>
                  </a:lnTo>
                  <a:lnTo>
                    <a:pt x="21600" y="10553"/>
                  </a:lnTo>
                  <a:lnTo>
                    <a:pt x="19138" y="21600"/>
                  </a:lnTo>
                  <a:lnTo>
                    <a:pt x="234" y="21600"/>
                  </a:lnTo>
                  <a:lnTo>
                    <a:pt x="0" y="21205"/>
                  </a:lnTo>
                  <a:lnTo>
                    <a:pt x="0" y="20416"/>
                  </a:lnTo>
                  <a:lnTo>
                    <a:pt x="117" y="20022"/>
                  </a:lnTo>
                  <a:lnTo>
                    <a:pt x="18904" y="20022"/>
                  </a:lnTo>
                  <a:lnTo>
                    <a:pt x="21043" y="10553"/>
                  </a:lnTo>
                  <a:lnTo>
                    <a:pt x="18845" y="1184"/>
                  </a:lnTo>
                  <a:lnTo>
                    <a:pt x="18845" y="395"/>
                  </a:lnTo>
                  <a:lnTo>
                    <a:pt x="18904" y="0"/>
                  </a:lnTo>
                  <a:lnTo>
                    <a:pt x="19021" y="0"/>
                  </a:lnTo>
                  <a:close/>
                </a:path>
              </a:pathLst>
            </a:custGeom>
            <a:solidFill>
              <a:srgbClr val="FFFFFF"/>
            </a:solidFill>
            <a:ln w="3175" cap="flat">
              <a:solidFill>
                <a:srgbClr val="FFFFFF"/>
              </a:solidFill>
              <a:prstDash val="solid"/>
              <a:round/>
            </a:ln>
            <a:effectLst/>
          </p:spPr>
          <p:txBody>
            <a:bodyPr wrap="square" lIns="45719" tIns="45719" rIns="45719" bIns="45719" numCol="1" anchor="ctr">
              <a:noAutofit/>
            </a:bodyPr>
            <a:lstStyle/>
            <a:p>
              <a:pPr>
                <a:defRPr sz="1400"/>
              </a:pPr>
              <a:endParaRPr/>
            </a:p>
          </p:txBody>
        </p:sp>
      </p:grpSp>
      <p:grpSp>
        <p:nvGrpSpPr>
          <p:cNvPr id="12" name="Group 31">
            <a:extLst>
              <a:ext uri="{FF2B5EF4-FFF2-40B4-BE49-F238E27FC236}">
                <a16:creationId xmlns:a16="http://schemas.microsoft.com/office/drawing/2014/main" id="{BC4D11DE-9B71-ECCC-B367-B9D9176D9EA6}"/>
              </a:ext>
            </a:extLst>
          </p:cNvPr>
          <p:cNvGrpSpPr/>
          <p:nvPr/>
        </p:nvGrpSpPr>
        <p:grpSpPr>
          <a:xfrm>
            <a:off x="3698091" y="3801095"/>
            <a:ext cx="1777816" cy="345401"/>
            <a:chOff x="-1" y="-2"/>
            <a:chExt cx="1777815" cy="345400"/>
          </a:xfrm>
        </p:grpSpPr>
        <p:grpSp>
          <p:nvGrpSpPr>
            <p:cNvPr id="13" name="Freeform 158">
              <a:extLst>
                <a:ext uri="{FF2B5EF4-FFF2-40B4-BE49-F238E27FC236}">
                  <a16:creationId xmlns:a16="http://schemas.microsoft.com/office/drawing/2014/main" id="{6959373B-DFE1-71B7-1CC0-1FFE4D40C772}"/>
                </a:ext>
              </a:extLst>
            </p:cNvPr>
            <p:cNvGrpSpPr/>
            <p:nvPr/>
          </p:nvGrpSpPr>
          <p:grpSpPr>
            <a:xfrm>
              <a:off x="-1" y="-2"/>
              <a:ext cx="1777815" cy="345400"/>
              <a:chOff x="-1" y="-1"/>
              <a:chExt cx="1777814" cy="345399"/>
            </a:xfrm>
          </p:grpSpPr>
          <p:sp>
            <p:nvSpPr>
              <p:cNvPr id="15" name="Shape">
                <a:extLst>
                  <a:ext uri="{FF2B5EF4-FFF2-40B4-BE49-F238E27FC236}">
                    <a16:creationId xmlns:a16="http://schemas.microsoft.com/office/drawing/2014/main" id="{507FC320-4099-38A6-2675-C86ADFD4E062}"/>
                  </a:ext>
                </a:extLst>
              </p:cNvPr>
              <p:cNvSpPr/>
              <p:nvPr/>
            </p:nvSpPr>
            <p:spPr>
              <a:xfrm>
                <a:off x="-1" y="-1"/>
                <a:ext cx="1777814" cy="345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774" y="0"/>
                    </a:lnTo>
                    <a:lnTo>
                      <a:pt x="21600" y="10547"/>
                    </a:lnTo>
                    <a:lnTo>
                      <a:pt x="19774" y="21600"/>
                    </a:lnTo>
                    <a:lnTo>
                      <a:pt x="0" y="21600"/>
                    </a:lnTo>
                    <a:lnTo>
                      <a:pt x="1826" y="1127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lgn="ctr"/>
                <a:endParaRPr/>
              </a:p>
            </p:txBody>
          </p:sp>
          <p:sp>
            <p:nvSpPr>
              <p:cNvPr id="16" name="October">
                <a:extLst>
                  <a:ext uri="{FF2B5EF4-FFF2-40B4-BE49-F238E27FC236}">
                    <a16:creationId xmlns:a16="http://schemas.microsoft.com/office/drawing/2014/main" id="{344C637D-4A80-98DF-23B9-967D7AD89698}"/>
                  </a:ext>
                </a:extLst>
              </p:cNvPr>
              <p:cNvSpPr txBox="1"/>
              <p:nvPr/>
            </p:nvSpPr>
            <p:spPr>
              <a:xfrm>
                <a:off x="45719" y="19029"/>
                <a:ext cx="1686374"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b="1">
                    <a:solidFill>
                      <a:srgbClr val="FFFFFF"/>
                    </a:solidFill>
                    <a:latin typeface="Roboto"/>
                    <a:ea typeface="Roboto"/>
                    <a:cs typeface="Roboto"/>
                    <a:sym typeface="Roboto"/>
                  </a:defRPr>
                </a:lvl1pPr>
              </a:lstStyle>
              <a:p>
                <a:r>
                  <a:t>October</a:t>
                </a:r>
                <a:r>
                  <a:rPr lang="en-US"/>
                  <a:t> 2022 </a:t>
                </a:r>
                <a:endParaRPr/>
              </a:p>
            </p:txBody>
          </p:sp>
        </p:grpSp>
        <p:sp>
          <p:nvSpPr>
            <p:cNvPr id="14" name="Freeform 159">
              <a:extLst>
                <a:ext uri="{FF2B5EF4-FFF2-40B4-BE49-F238E27FC236}">
                  <a16:creationId xmlns:a16="http://schemas.microsoft.com/office/drawing/2014/main" id="{8EEB8635-93E8-4E71-6AA4-C274C541E964}"/>
                </a:ext>
              </a:extLst>
            </p:cNvPr>
            <p:cNvSpPr/>
            <p:nvPr/>
          </p:nvSpPr>
          <p:spPr>
            <a:xfrm>
              <a:off x="746211" y="48354"/>
              <a:ext cx="966146" cy="250991"/>
            </a:xfrm>
            <a:custGeom>
              <a:avLst/>
              <a:gdLst/>
              <a:ahLst/>
              <a:cxnLst>
                <a:cxn ang="0">
                  <a:pos x="wd2" y="hd2"/>
                </a:cxn>
                <a:cxn ang="5400000">
                  <a:pos x="wd2" y="hd2"/>
                </a:cxn>
                <a:cxn ang="10800000">
                  <a:pos x="wd2" y="hd2"/>
                </a:cxn>
                <a:cxn ang="16200000">
                  <a:pos x="wd2" y="hd2"/>
                </a:cxn>
              </a:cxnLst>
              <a:rect l="0" t="0" r="r" b="b"/>
              <a:pathLst>
                <a:path w="21600" h="21600" extrusionOk="0">
                  <a:moveTo>
                    <a:pt x="19050" y="0"/>
                  </a:moveTo>
                  <a:lnTo>
                    <a:pt x="19167" y="0"/>
                  </a:lnTo>
                  <a:lnTo>
                    <a:pt x="19226" y="197"/>
                  </a:lnTo>
                  <a:lnTo>
                    <a:pt x="21600" y="10553"/>
                  </a:lnTo>
                  <a:lnTo>
                    <a:pt x="19167" y="21600"/>
                  </a:lnTo>
                  <a:lnTo>
                    <a:pt x="234" y="21600"/>
                  </a:lnTo>
                  <a:lnTo>
                    <a:pt x="117" y="21403"/>
                  </a:lnTo>
                  <a:lnTo>
                    <a:pt x="59" y="21205"/>
                  </a:lnTo>
                  <a:lnTo>
                    <a:pt x="0" y="20811"/>
                  </a:lnTo>
                  <a:lnTo>
                    <a:pt x="117" y="20022"/>
                  </a:lnTo>
                  <a:lnTo>
                    <a:pt x="18933" y="20022"/>
                  </a:lnTo>
                  <a:lnTo>
                    <a:pt x="21014" y="10553"/>
                  </a:lnTo>
                  <a:lnTo>
                    <a:pt x="18874" y="1184"/>
                  </a:lnTo>
                  <a:lnTo>
                    <a:pt x="18816" y="789"/>
                  </a:lnTo>
                  <a:lnTo>
                    <a:pt x="18816" y="395"/>
                  </a:lnTo>
                  <a:lnTo>
                    <a:pt x="18933" y="0"/>
                  </a:lnTo>
                  <a:lnTo>
                    <a:pt x="19050" y="0"/>
                  </a:lnTo>
                  <a:close/>
                </a:path>
              </a:pathLst>
            </a:custGeom>
            <a:solidFill>
              <a:schemeClr val="accent5"/>
            </a:solidFill>
            <a:ln w="3175" cap="flat">
              <a:solidFill>
                <a:srgbClr val="FFFFFF"/>
              </a:solidFill>
              <a:prstDash val="solid"/>
              <a:round/>
            </a:ln>
            <a:effectLst/>
          </p:spPr>
          <p:txBody>
            <a:bodyPr wrap="square" lIns="45719" tIns="45719" rIns="45719" bIns="45719" numCol="1" anchor="ctr">
              <a:noAutofit/>
            </a:bodyPr>
            <a:lstStyle/>
            <a:p>
              <a:pPr>
                <a:defRPr sz="1400"/>
              </a:pPr>
              <a:endParaRPr/>
            </a:p>
          </p:txBody>
        </p:sp>
      </p:grpSp>
      <p:sp>
        <p:nvSpPr>
          <p:cNvPr id="19" name="Footer Text">
            <a:extLst>
              <a:ext uri="{FF2B5EF4-FFF2-40B4-BE49-F238E27FC236}">
                <a16:creationId xmlns:a16="http://schemas.microsoft.com/office/drawing/2014/main" id="{82464D23-9354-A9E7-56C1-59693091B18A}"/>
              </a:ext>
            </a:extLst>
          </p:cNvPr>
          <p:cNvSpPr txBox="1"/>
          <p:nvPr/>
        </p:nvSpPr>
        <p:spPr>
          <a:xfrm>
            <a:off x="924566" y="4268047"/>
            <a:ext cx="2328987"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defRPr sz="1600" b="1">
                <a:solidFill>
                  <a:schemeClr val="accent3"/>
                </a:solidFill>
                <a:latin typeface="Roboto"/>
                <a:ea typeface="Roboto"/>
                <a:cs typeface="Roboto"/>
                <a:sym typeface="Roboto"/>
              </a:defRPr>
            </a:pPr>
            <a:r>
              <a:rPr>
                <a:solidFill>
                  <a:schemeClr val="tx2"/>
                </a:solidFill>
              </a:rPr>
              <a:t>AEA 2022 </a:t>
            </a:r>
            <a:br>
              <a:rPr>
                <a:solidFill>
                  <a:schemeClr val="tx2"/>
                </a:solidFill>
              </a:rPr>
            </a:br>
            <a:r>
              <a:rPr sz="1100" b="0">
                <a:solidFill>
                  <a:schemeClr val="tx2"/>
                </a:solidFill>
              </a:rPr>
              <a:t>Extension professionals participated in on-site neuromarketing testing of messages in Orlando, FL. </a:t>
            </a:r>
          </a:p>
        </p:txBody>
      </p:sp>
      <p:sp>
        <p:nvSpPr>
          <p:cNvPr id="20" name="Footer Text">
            <a:extLst>
              <a:ext uri="{FF2B5EF4-FFF2-40B4-BE49-F238E27FC236}">
                <a16:creationId xmlns:a16="http://schemas.microsoft.com/office/drawing/2014/main" id="{A95C59F6-DA1A-A9FD-FCAF-DF14ADF0EF10}"/>
              </a:ext>
            </a:extLst>
          </p:cNvPr>
          <p:cNvSpPr txBox="1"/>
          <p:nvPr/>
        </p:nvSpPr>
        <p:spPr>
          <a:xfrm>
            <a:off x="3288774" y="4257171"/>
            <a:ext cx="2596450"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algn="ctr">
              <a:lnSpc>
                <a:spcPct val="150000"/>
              </a:lnSpc>
              <a:defRPr sz="1600" b="1">
                <a:solidFill>
                  <a:schemeClr val="accent5"/>
                </a:solidFill>
                <a:latin typeface="Roboto"/>
                <a:ea typeface="Roboto"/>
                <a:cs typeface="Roboto"/>
                <a:sym typeface="Roboto"/>
              </a:defRPr>
            </a:pPr>
            <a:r>
              <a:rPr>
                <a:solidFill>
                  <a:schemeClr val="accent5"/>
                </a:solidFill>
              </a:rPr>
              <a:t>NAE4-HYDP 2022</a:t>
            </a:r>
            <a:br>
              <a:rPr/>
            </a:br>
            <a:r>
              <a:rPr lang="en-US" sz="1100" b="0">
                <a:solidFill>
                  <a:srgbClr val="262626"/>
                </a:solidFill>
              </a:rPr>
              <a:t>Extension professionals participated in </a:t>
            </a:r>
            <a:br>
              <a:rPr lang="en-US" sz="1100" b="0">
                <a:solidFill>
                  <a:srgbClr val="262626"/>
                </a:solidFill>
              </a:rPr>
            </a:br>
            <a:r>
              <a:rPr lang="en-US" sz="1100" b="0">
                <a:solidFill>
                  <a:srgbClr val="262626"/>
                </a:solidFill>
              </a:rPr>
              <a:t>additional neuromarketing message testing in Madison, WI. </a:t>
            </a:r>
            <a:endParaRPr lang="en-US" sz="160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6" name="Group 24"/>
          <p:cNvGrpSpPr/>
          <p:nvPr/>
        </p:nvGrpSpPr>
        <p:grpSpPr>
          <a:xfrm>
            <a:off x="0" y="913677"/>
            <a:ext cx="731522" cy="673461"/>
            <a:chOff x="0" y="0"/>
            <a:chExt cx="731520" cy="673460"/>
          </a:xfrm>
        </p:grpSpPr>
        <p:sp>
          <p:nvSpPr>
            <p:cNvPr id="463" name="Rectangle 25"/>
            <p:cNvSpPr/>
            <p:nvPr/>
          </p:nvSpPr>
          <p:spPr>
            <a:xfrm>
              <a:off x="-1" y="-1"/>
              <a:ext cx="195856" cy="673461"/>
            </a:xfrm>
            <a:prstGeom prst="rect">
              <a:avLst/>
            </a:prstGeom>
            <a:solidFill>
              <a:srgbClr val="A60F2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4" name="Rectangle 26"/>
            <p:cNvSpPr/>
            <p:nvPr/>
          </p:nvSpPr>
          <p:spPr>
            <a:xfrm>
              <a:off x="267832" y="-1"/>
              <a:ext cx="195856" cy="673461"/>
            </a:xfrm>
            <a:prstGeom prst="rect">
              <a:avLst/>
            </a:prstGeom>
            <a:solidFill>
              <a:srgbClr val="A60F2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5" name="Rectangle 27"/>
            <p:cNvSpPr/>
            <p:nvPr/>
          </p:nvSpPr>
          <p:spPr>
            <a:xfrm>
              <a:off x="535665" y="-1"/>
              <a:ext cx="195856" cy="673461"/>
            </a:xfrm>
            <a:prstGeom prst="rect">
              <a:avLst/>
            </a:prstGeom>
            <a:solidFill>
              <a:srgbClr val="A60F2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68" name="Title 1"/>
          <p:cNvSpPr txBox="1">
            <a:spLocks noGrp="1"/>
          </p:cNvSpPr>
          <p:nvPr>
            <p:ph type="title"/>
          </p:nvPr>
        </p:nvSpPr>
        <p:spPr>
          <a:xfrm>
            <a:off x="997910" y="628072"/>
            <a:ext cx="9942718" cy="1554482"/>
          </a:xfrm>
          <a:prstGeom prst="rect">
            <a:avLst/>
          </a:prstGeom>
        </p:spPr>
        <p:txBody>
          <a:bodyPr>
            <a:normAutofit/>
          </a:bodyPr>
          <a:lstStyle>
            <a:lvl1pPr algn="ctr">
              <a:defRPr sz="4800"/>
            </a:lvl1pPr>
          </a:lstStyle>
          <a:p>
            <a:pPr algn="l"/>
            <a:r>
              <a:rPr sz="4000" b="1">
                <a:solidFill>
                  <a:schemeClr val="tx2"/>
                </a:solidFill>
              </a:rPr>
              <a:t>Neuromarketing-based </a:t>
            </a:r>
            <a:br>
              <a:rPr lang="en-US" sz="4000" b="1">
                <a:solidFill>
                  <a:schemeClr val="tx2"/>
                </a:solidFill>
              </a:rPr>
            </a:br>
            <a:r>
              <a:rPr sz="4000" b="1">
                <a:solidFill>
                  <a:schemeClr val="tx2"/>
                </a:solidFill>
              </a:rPr>
              <a:t>message testing methodology</a:t>
            </a:r>
          </a:p>
        </p:txBody>
      </p:sp>
      <p:sp>
        <p:nvSpPr>
          <p:cNvPr id="470" name="TextBox 7"/>
          <p:cNvSpPr txBox="1"/>
          <p:nvPr/>
        </p:nvSpPr>
        <p:spPr>
          <a:xfrm>
            <a:off x="997910" y="2217081"/>
            <a:ext cx="9627418" cy="9233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b="1" i="1">
                <a:solidFill>
                  <a:srgbClr val="A60F2D"/>
                </a:solidFill>
              </a:defRPr>
            </a:pPr>
            <a:r>
              <a:t>Objective: Identify visual and text content elements that are likely to effectively engage Extension Professionals in favorably responding to Extension AND Covid-19 Vaccine Messaging</a:t>
            </a:r>
          </a:p>
          <a:p>
            <a:pPr marL="285750" indent="-285750">
              <a:buSzPct val="100000"/>
              <a:buFont typeface="Arial"/>
              <a:buChar char="•"/>
              <a:defRPr>
                <a:solidFill>
                  <a:srgbClr val="A60F2D"/>
                </a:solidFill>
              </a:defRPr>
            </a:pPr>
            <a:endParaRPr/>
          </a:p>
        </p:txBody>
      </p:sp>
      <p:sp>
        <p:nvSpPr>
          <p:cNvPr id="471" name="TextBox 2"/>
          <p:cNvSpPr txBox="1"/>
          <p:nvPr/>
        </p:nvSpPr>
        <p:spPr>
          <a:xfrm>
            <a:off x="1083727" y="3174938"/>
            <a:ext cx="6057737" cy="203132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b="1" u="sng"/>
            </a:pPr>
            <a:r>
              <a:rPr>
                <a:solidFill>
                  <a:schemeClr val="tx2"/>
                </a:solidFill>
              </a:rPr>
              <a:t>Vaccine Message Content Tested</a:t>
            </a:r>
          </a:p>
          <a:p>
            <a:pPr marL="742950" lvl="1" indent="-285750">
              <a:buSzPct val="100000"/>
              <a:buFont typeface="Arial"/>
              <a:buChar char="•"/>
              <a:defRPr b="1" u="sng"/>
            </a:pPr>
            <a:endParaRPr>
              <a:solidFill>
                <a:schemeClr val="tx2"/>
              </a:solidFill>
            </a:endParaRPr>
          </a:p>
          <a:p>
            <a:pPr marL="285750" indent="-285750">
              <a:buSzPct val="100000"/>
              <a:buFont typeface="Arial"/>
              <a:buChar char="•"/>
            </a:pPr>
            <a:r>
              <a:rPr>
                <a:solidFill>
                  <a:schemeClr val="tx2"/>
                </a:solidFill>
              </a:rPr>
              <a:t>Photos depicting “vaccination”</a:t>
            </a:r>
            <a:br>
              <a:rPr lang="en-US">
                <a:solidFill>
                  <a:schemeClr val="tx2"/>
                </a:solidFill>
              </a:rPr>
            </a:br>
            <a:r>
              <a:rPr>
                <a:solidFill>
                  <a:schemeClr val="tx2"/>
                </a:solidFill>
              </a:rPr>
              <a:t>Emotional tone (unpleasant) and Dominance of Vaccine Cue</a:t>
            </a:r>
          </a:p>
          <a:p>
            <a:pPr lvl="1"/>
            <a:endParaRPr>
              <a:solidFill>
                <a:schemeClr val="tx2"/>
              </a:solidFill>
            </a:endParaRPr>
          </a:p>
          <a:p>
            <a:pPr marL="285750" indent="-285750">
              <a:buSzPct val="100000"/>
              <a:buFont typeface="Arial"/>
              <a:buChar char="•"/>
            </a:pPr>
            <a:r>
              <a:rPr>
                <a:solidFill>
                  <a:schemeClr val="tx2"/>
                </a:solidFill>
              </a:rPr>
              <a:t>Textual framing that ties Extension to Covid-19 Vaccine education through emotional appeal and Extension values </a:t>
            </a:r>
          </a:p>
        </p:txBody>
      </p:sp>
      <p:pic>
        <p:nvPicPr>
          <p:cNvPr id="472" name="Picture 4" descr="Picture 4"/>
          <p:cNvPicPr>
            <a:picLocks noChangeAspect="1"/>
          </p:cNvPicPr>
          <p:nvPr/>
        </p:nvPicPr>
        <p:blipFill>
          <a:blip r:embed="rId3"/>
          <a:stretch>
            <a:fillRect/>
          </a:stretch>
        </p:blipFill>
        <p:spPr>
          <a:xfrm>
            <a:off x="7439838" y="3174938"/>
            <a:ext cx="1817560" cy="1046117"/>
          </a:xfrm>
          <a:prstGeom prst="rect">
            <a:avLst/>
          </a:prstGeom>
          <a:ln w="12700">
            <a:miter lim="400000"/>
          </a:ln>
        </p:spPr>
      </p:pic>
      <p:pic>
        <p:nvPicPr>
          <p:cNvPr id="473" name="Picture 6" descr="Picture 6"/>
          <p:cNvPicPr>
            <a:picLocks noChangeAspect="1"/>
          </p:cNvPicPr>
          <p:nvPr/>
        </p:nvPicPr>
        <p:blipFill>
          <a:blip r:embed="rId4"/>
          <a:stretch>
            <a:fillRect/>
          </a:stretch>
        </p:blipFill>
        <p:spPr>
          <a:xfrm>
            <a:off x="9412842" y="3178639"/>
            <a:ext cx="1676361" cy="1042417"/>
          </a:xfrm>
          <a:prstGeom prst="rect">
            <a:avLst/>
          </a:prstGeom>
          <a:ln w="12700">
            <a:miter lim="400000"/>
          </a:ln>
        </p:spPr>
      </p:pic>
      <p:sp>
        <p:nvSpPr>
          <p:cNvPr id="474" name="TextBox 8"/>
          <p:cNvSpPr txBox="1"/>
          <p:nvPr/>
        </p:nvSpPr>
        <p:spPr>
          <a:xfrm>
            <a:off x="7449271" y="4320127"/>
            <a:ext cx="3637162" cy="15392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sz="1600" i="1">
                <a:solidFill>
                  <a:srgbClr val="808080"/>
                </a:solidFill>
                <a:latin typeface="WordVisi_MSFontService"/>
                <a:ea typeface="WordVisi_MSFontService"/>
                <a:cs typeface="WordVisi_MSFontService"/>
                <a:sym typeface="WordVisi_MSFontService"/>
              </a:defRPr>
            </a:lvl1pPr>
          </a:lstStyle>
          <a:p>
            <a:r>
              <a:t>"Covid-19 Vaccine education fits with the mission of Extension Professionals because we believe in intellectual freedom to search for and present the truth without bias and with courteous tolerance toward the views of others."</a:t>
            </a:r>
          </a:p>
        </p:txBody>
      </p:sp>
      <p:sp>
        <p:nvSpPr>
          <p:cNvPr id="2" name="Rectangle 1">
            <a:extLst>
              <a:ext uri="{FF2B5EF4-FFF2-40B4-BE49-F238E27FC236}">
                <a16:creationId xmlns:a16="http://schemas.microsoft.com/office/drawing/2014/main" id="{16C19758-B35F-2258-4F33-E6B146A8E6A9}"/>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Tree>
    <p:extLst>
      <p:ext uri="{BB962C8B-B14F-4D97-AF65-F5344CB8AC3E}">
        <p14:creationId xmlns:p14="http://schemas.microsoft.com/office/powerpoint/2010/main" val="22128742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471232"/>
            <a:ext cx="7647432" cy="4277481"/>
          </a:xfrm>
        </p:spPr>
        <p:txBody>
          <a:bodyPr>
            <a:noAutofit/>
          </a:bodyPr>
          <a:lstStyle/>
          <a:p>
            <a:pPr marL="0" indent="0">
              <a:lnSpc>
                <a:spcPct val="100000"/>
              </a:lnSpc>
              <a:buNone/>
            </a:pPr>
            <a:r>
              <a:rPr lang="en-US" sz="2400"/>
              <a:t>Effective vaccine education content begins with “brain friendly” </a:t>
            </a:r>
            <a:r>
              <a:rPr lang="en-US" sz="2400" b="1">
                <a:solidFill>
                  <a:schemeClr val="accent1"/>
                </a:solidFill>
              </a:rPr>
              <a:t>visuals</a:t>
            </a:r>
            <a:r>
              <a:rPr lang="en-US" sz="2400"/>
              <a:t> that:</a:t>
            </a:r>
          </a:p>
          <a:p>
            <a:pPr>
              <a:lnSpc>
                <a:spcPct val="100000"/>
              </a:lnSpc>
            </a:pPr>
            <a:r>
              <a:rPr lang="en-US" sz="2000"/>
              <a:t>Capture attention and elicit a mixture of positive AND negative emotional responses</a:t>
            </a:r>
          </a:p>
          <a:p>
            <a:pPr>
              <a:lnSpc>
                <a:spcPct val="100000"/>
              </a:lnSpc>
            </a:pPr>
            <a:r>
              <a:rPr lang="en-US" sz="2000"/>
              <a:t>Evoke positive attitudes that will enhance mental processing of text</a:t>
            </a:r>
          </a:p>
          <a:p>
            <a:pPr lvl="1">
              <a:lnSpc>
                <a:spcPct val="100000"/>
              </a:lnSpc>
            </a:pPr>
            <a:r>
              <a:rPr lang="en-US" sz="2000"/>
              <a:t>Positive attitudes</a:t>
            </a:r>
          </a:p>
          <a:p>
            <a:pPr lvl="2">
              <a:lnSpc>
                <a:spcPct val="100000"/>
              </a:lnSpc>
            </a:pPr>
            <a:r>
              <a:rPr lang="en-US"/>
              <a:t>Favorable</a:t>
            </a:r>
          </a:p>
          <a:p>
            <a:pPr lvl="2">
              <a:lnSpc>
                <a:spcPct val="100000"/>
              </a:lnSpc>
            </a:pPr>
            <a:r>
              <a:rPr lang="en-US"/>
              <a:t>Desirable</a:t>
            </a:r>
          </a:p>
          <a:p>
            <a:pPr lvl="2">
              <a:lnSpc>
                <a:spcPct val="100000"/>
              </a:lnSpc>
            </a:pPr>
            <a:r>
              <a:rPr lang="en-US"/>
              <a:t>Likable</a:t>
            </a:r>
          </a:p>
          <a:p>
            <a:pPr lvl="2">
              <a:lnSpc>
                <a:spcPct val="100000"/>
              </a:lnSpc>
            </a:pPr>
            <a:r>
              <a:rPr lang="en-US"/>
              <a:t>Informative</a:t>
            </a:r>
          </a:p>
          <a:p>
            <a:pPr lvl="1">
              <a:lnSpc>
                <a:spcPct val="100000"/>
              </a:lnSpc>
            </a:pPr>
            <a:endParaRPr lang="en-US"/>
          </a:p>
          <a:p>
            <a:pPr lvl="1">
              <a:lnSpc>
                <a:spcPct val="100000"/>
              </a:lnSpc>
            </a:pPr>
            <a:endParaRPr lang="en-US"/>
          </a:p>
        </p:txBody>
      </p:sp>
      <p:sp>
        <p:nvSpPr>
          <p:cNvPr id="4" name="Rectangle 3">
            <a:extLst>
              <a:ext uri="{FF2B5EF4-FFF2-40B4-BE49-F238E27FC236}">
                <a16:creationId xmlns:a16="http://schemas.microsoft.com/office/drawing/2014/main" id="{C577467D-CEAD-BAB1-7D1E-7051FDA29B26}"/>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C343E669-954D-0ED4-4AD9-358222C2A1EF}"/>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itle 1">
            <a:extLst>
              <a:ext uri="{FF2B5EF4-FFF2-40B4-BE49-F238E27FC236}">
                <a16:creationId xmlns:a16="http://schemas.microsoft.com/office/drawing/2014/main" id="{23629897-A073-0163-E74D-B6BA90CDD8D9}"/>
              </a:ext>
            </a:extLst>
          </p:cNvPr>
          <p:cNvSpPr>
            <a:spLocks noGrp="1"/>
          </p:cNvSpPr>
          <p:nvPr>
            <p:ph type="title"/>
          </p:nvPr>
        </p:nvSpPr>
        <p:spPr>
          <a:xfrm>
            <a:off x="838200" y="145669"/>
            <a:ext cx="10515600" cy="1325563"/>
          </a:xfrm>
        </p:spPr>
        <p:txBody>
          <a:bodyPr>
            <a:normAutofit/>
          </a:bodyPr>
          <a:lstStyle/>
          <a:p>
            <a:r>
              <a:rPr lang="en-US" sz="4000" b="1"/>
              <a:t>Actionable </a:t>
            </a:r>
            <a:r>
              <a:rPr lang="en-US" altLang="zh-CN" sz="4000" b="1"/>
              <a:t>Insights</a:t>
            </a:r>
            <a:endParaRPr lang="en-US" sz="4000" b="1"/>
          </a:p>
        </p:txBody>
      </p:sp>
      <p:pic>
        <p:nvPicPr>
          <p:cNvPr id="2056" name="Picture 8">
            <a:extLst>
              <a:ext uri="{FF2B5EF4-FFF2-40B4-BE49-F238E27FC236}">
                <a16:creationId xmlns:a16="http://schemas.microsoft.com/office/drawing/2014/main" id="{4927343F-6930-AA2A-2F98-FA5EB27C4E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0857"/>
          <a:stretch/>
        </p:blipFill>
        <p:spPr bwMode="auto">
          <a:xfrm>
            <a:off x="8765736" y="2048327"/>
            <a:ext cx="2808514" cy="358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437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90278-AE1C-0C07-ED6C-FCB840CFC054}"/>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380CA309-91EF-D858-981F-8C57CD2007E2}"/>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itle 1">
            <a:extLst>
              <a:ext uri="{FF2B5EF4-FFF2-40B4-BE49-F238E27FC236}">
                <a16:creationId xmlns:a16="http://schemas.microsoft.com/office/drawing/2014/main" id="{D26A14C6-6F1A-ABD2-4560-B5983A6E9B3C}"/>
              </a:ext>
            </a:extLst>
          </p:cNvPr>
          <p:cNvSpPr>
            <a:spLocks noGrp="1"/>
          </p:cNvSpPr>
          <p:nvPr>
            <p:ph type="title"/>
          </p:nvPr>
        </p:nvSpPr>
        <p:spPr>
          <a:xfrm>
            <a:off x="838200" y="292608"/>
            <a:ext cx="10152069" cy="1073849"/>
          </a:xfrm>
        </p:spPr>
        <p:txBody>
          <a:bodyPr>
            <a:normAutofit/>
          </a:bodyPr>
          <a:lstStyle/>
          <a:p>
            <a:r>
              <a:rPr lang="en-US" sz="4000" b="1"/>
              <a:t>Brain Friendly Visuals</a:t>
            </a:r>
          </a:p>
        </p:txBody>
      </p:sp>
      <p:pic>
        <p:nvPicPr>
          <p:cNvPr id="7" name="Picture 6" descr="A picture containing person">
            <a:extLst>
              <a:ext uri="{FF2B5EF4-FFF2-40B4-BE49-F238E27FC236}">
                <a16:creationId xmlns:a16="http://schemas.microsoft.com/office/drawing/2014/main" id="{289878C1-B056-04ED-BD66-A285DAF5E9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0" r="1497" b="3"/>
          <a:stretch/>
        </p:blipFill>
        <p:spPr>
          <a:xfrm>
            <a:off x="872079" y="1611939"/>
            <a:ext cx="5223921" cy="3551753"/>
          </a:xfrm>
          <a:prstGeom prst="rect">
            <a:avLst/>
          </a:prstGeom>
        </p:spPr>
      </p:pic>
      <p:pic>
        <p:nvPicPr>
          <p:cNvPr id="8" name="Picture 7" descr="A picture containing person, outdoor&#10;&#10;Description automatically generated">
            <a:extLst>
              <a:ext uri="{FF2B5EF4-FFF2-40B4-BE49-F238E27FC236}">
                <a16:creationId xmlns:a16="http://schemas.microsoft.com/office/drawing/2014/main" id="{F7201152-C26C-14B5-69D5-BEC016D208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4" r="3" b="3"/>
          <a:stretch/>
        </p:blipFill>
        <p:spPr bwMode="auto">
          <a:xfrm>
            <a:off x="6216387" y="1611939"/>
            <a:ext cx="5223922" cy="3551754"/>
          </a:xfrm>
          <a:prstGeom prst="rect">
            <a:avLst/>
          </a:prstGeom>
          <a:noFill/>
        </p:spPr>
      </p:pic>
      <p:sp>
        <p:nvSpPr>
          <p:cNvPr id="11" name="TextBox 10">
            <a:extLst>
              <a:ext uri="{FF2B5EF4-FFF2-40B4-BE49-F238E27FC236}">
                <a16:creationId xmlns:a16="http://schemas.microsoft.com/office/drawing/2014/main" id="{A9EF913E-AD93-E55B-D284-C1FEECA86D99}"/>
              </a:ext>
            </a:extLst>
          </p:cNvPr>
          <p:cNvSpPr txBox="1"/>
          <p:nvPr/>
        </p:nvSpPr>
        <p:spPr>
          <a:xfrm>
            <a:off x="7054067" y="5308795"/>
            <a:ext cx="4495404" cy="612475"/>
          </a:xfrm>
          <a:prstGeom prst="rect">
            <a:avLst/>
          </a:prstGeom>
          <a:noFill/>
        </p:spPr>
        <p:txBody>
          <a:bodyPr wrap="square">
            <a:spAutoFit/>
          </a:bodyPr>
          <a:lstStyle/>
          <a:p>
            <a:pPr algn="r" defTabSz="914400">
              <a:lnSpc>
                <a:spcPct val="90000"/>
              </a:lnSpc>
              <a:spcAft>
                <a:spcPts val="600"/>
              </a:spcAft>
            </a:pPr>
            <a:r>
              <a:rPr lang="en-US" sz="1600">
                <a:solidFill>
                  <a:schemeClr val="accent2"/>
                </a:solidFill>
              </a:rPr>
              <a:t>Low Aversive / Low presence of vaccination “cue”</a:t>
            </a:r>
          </a:p>
          <a:p>
            <a:pPr algn="r" defTabSz="914400">
              <a:lnSpc>
                <a:spcPct val="90000"/>
              </a:lnSpc>
              <a:spcAft>
                <a:spcPts val="600"/>
              </a:spcAft>
            </a:pPr>
            <a:r>
              <a:rPr lang="en-US" sz="1600">
                <a:solidFill>
                  <a:schemeClr val="accent2"/>
                </a:solidFill>
              </a:rPr>
              <a:t>Low Aversive / High presence of vaccination “cue”</a:t>
            </a:r>
          </a:p>
        </p:txBody>
      </p:sp>
      <p:sp>
        <p:nvSpPr>
          <p:cNvPr id="12" name="Flowchart: Off-page Connector 11">
            <a:extLst>
              <a:ext uri="{FF2B5EF4-FFF2-40B4-BE49-F238E27FC236}">
                <a16:creationId xmlns:a16="http://schemas.microsoft.com/office/drawing/2014/main" id="{4996CB06-113D-D076-6461-21700F423A6F}"/>
              </a:ext>
            </a:extLst>
          </p:cNvPr>
          <p:cNvSpPr/>
          <p:nvPr/>
        </p:nvSpPr>
        <p:spPr>
          <a:xfrm flipV="1">
            <a:off x="1251982" y="4988550"/>
            <a:ext cx="1307592" cy="841248"/>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32823F-857F-2FBF-7560-B5F351068107}"/>
              </a:ext>
            </a:extLst>
          </p:cNvPr>
          <p:cNvSpPr txBox="1"/>
          <p:nvPr/>
        </p:nvSpPr>
        <p:spPr>
          <a:xfrm>
            <a:off x="1345941" y="5142863"/>
            <a:ext cx="1119673" cy="646331"/>
          </a:xfrm>
          <a:prstGeom prst="rect">
            <a:avLst/>
          </a:prstGeom>
          <a:noFill/>
        </p:spPr>
        <p:txBody>
          <a:bodyPr wrap="square" rtlCol="0">
            <a:spAutoFit/>
          </a:bodyPr>
          <a:lstStyle/>
          <a:p>
            <a:pPr algn="ctr"/>
            <a:r>
              <a:rPr lang="en-US">
                <a:solidFill>
                  <a:schemeClr val="bg1"/>
                </a:solidFill>
              </a:rPr>
              <a:t>Highly Effective</a:t>
            </a:r>
          </a:p>
        </p:txBody>
      </p:sp>
      <p:sp>
        <p:nvSpPr>
          <p:cNvPr id="14" name="Flowchart: Off-page Connector 13">
            <a:extLst>
              <a:ext uri="{FF2B5EF4-FFF2-40B4-BE49-F238E27FC236}">
                <a16:creationId xmlns:a16="http://schemas.microsoft.com/office/drawing/2014/main" id="{B22F1AF7-FEBB-E2DD-F439-6361910FB197}"/>
              </a:ext>
            </a:extLst>
          </p:cNvPr>
          <p:cNvSpPr/>
          <p:nvPr/>
        </p:nvSpPr>
        <p:spPr>
          <a:xfrm rot="10800000" flipV="1">
            <a:off x="9828806" y="1022241"/>
            <a:ext cx="1307592" cy="841248"/>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E5C21D-283F-DDC8-279F-7CF91F108478}"/>
              </a:ext>
            </a:extLst>
          </p:cNvPr>
          <p:cNvSpPr txBox="1"/>
          <p:nvPr/>
        </p:nvSpPr>
        <p:spPr>
          <a:xfrm>
            <a:off x="9752813" y="1047976"/>
            <a:ext cx="1459578" cy="646331"/>
          </a:xfrm>
          <a:prstGeom prst="rect">
            <a:avLst/>
          </a:prstGeom>
          <a:noFill/>
        </p:spPr>
        <p:txBody>
          <a:bodyPr wrap="square" rtlCol="0">
            <a:spAutoFit/>
          </a:bodyPr>
          <a:lstStyle/>
          <a:p>
            <a:pPr algn="ctr"/>
            <a:r>
              <a:rPr lang="en-US">
                <a:solidFill>
                  <a:schemeClr val="bg1"/>
                </a:solidFill>
              </a:rPr>
              <a:t>Moderately </a:t>
            </a:r>
            <a:br>
              <a:rPr lang="en-US">
                <a:solidFill>
                  <a:schemeClr val="bg1"/>
                </a:solidFill>
              </a:rPr>
            </a:br>
            <a:r>
              <a:rPr lang="en-US">
                <a:solidFill>
                  <a:schemeClr val="bg1"/>
                </a:solidFill>
              </a:rPr>
              <a:t>Effective</a:t>
            </a:r>
          </a:p>
        </p:txBody>
      </p:sp>
    </p:spTree>
    <p:extLst>
      <p:ext uri="{BB962C8B-B14F-4D97-AF65-F5344CB8AC3E}">
        <p14:creationId xmlns:p14="http://schemas.microsoft.com/office/powerpoint/2010/main" val="229787298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90278-AE1C-0C07-ED6C-FCB840CFC054}"/>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380CA309-91EF-D858-981F-8C57CD2007E2}"/>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itle 1">
            <a:extLst>
              <a:ext uri="{FF2B5EF4-FFF2-40B4-BE49-F238E27FC236}">
                <a16:creationId xmlns:a16="http://schemas.microsoft.com/office/drawing/2014/main" id="{D26A14C6-6F1A-ABD2-4560-B5983A6E9B3C}"/>
              </a:ext>
            </a:extLst>
          </p:cNvPr>
          <p:cNvSpPr>
            <a:spLocks noGrp="1"/>
          </p:cNvSpPr>
          <p:nvPr>
            <p:ph type="title"/>
          </p:nvPr>
        </p:nvSpPr>
        <p:spPr>
          <a:xfrm>
            <a:off x="838200" y="320040"/>
            <a:ext cx="10152069" cy="1046417"/>
          </a:xfrm>
        </p:spPr>
        <p:txBody>
          <a:bodyPr>
            <a:normAutofit/>
          </a:bodyPr>
          <a:lstStyle/>
          <a:p>
            <a:r>
              <a:rPr lang="en-US" sz="4000" b="1"/>
              <a:t>Brain Unfriendly Visuals</a:t>
            </a:r>
          </a:p>
        </p:txBody>
      </p:sp>
      <p:pic>
        <p:nvPicPr>
          <p:cNvPr id="12" name="Picture 11" descr="A picture containing person, indoor&#10;&#10;Description automatically generated">
            <a:extLst>
              <a:ext uri="{FF2B5EF4-FFF2-40B4-BE49-F238E27FC236}">
                <a16:creationId xmlns:a16="http://schemas.microsoft.com/office/drawing/2014/main" id="{9648E1A1-F4E2-8883-21B0-6E2A8E9D7A1D}"/>
              </a:ext>
            </a:extLst>
          </p:cNvPr>
          <p:cNvPicPr>
            <a:picLocks noChangeAspect="1"/>
          </p:cNvPicPr>
          <p:nvPr/>
        </p:nvPicPr>
        <p:blipFill>
          <a:blip r:embed="rId4"/>
          <a:stretch>
            <a:fillRect/>
          </a:stretch>
        </p:blipFill>
        <p:spPr>
          <a:xfrm>
            <a:off x="928255" y="1603871"/>
            <a:ext cx="4484254" cy="2686419"/>
          </a:xfrm>
          <a:prstGeom prst="rect">
            <a:avLst/>
          </a:prstGeom>
        </p:spPr>
      </p:pic>
      <p:sp>
        <p:nvSpPr>
          <p:cNvPr id="13" name="&quot;Not Allowed&quot; Symbol 12">
            <a:extLst>
              <a:ext uri="{FF2B5EF4-FFF2-40B4-BE49-F238E27FC236}">
                <a16:creationId xmlns:a16="http://schemas.microsoft.com/office/drawing/2014/main" id="{36564153-B2C8-773F-FE9B-342663AFE260}"/>
              </a:ext>
            </a:extLst>
          </p:cNvPr>
          <p:cNvSpPr/>
          <p:nvPr/>
        </p:nvSpPr>
        <p:spPr>
          <a:xfrm>
            <a:off x="4387273" y="3111561"/>
            <a:ext cx="1708727" cy="1708727"/>
          </a:xfrm>
          <a:prstGeom prst="noSmoking">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3D479261-CA54-7527-EDDD-386F4CB13495}"/>
              </a:ext>
            </a:extLst>
          </p:cNvPr>
          <p:cNvSpPr txBox="1"/>
          <p:nvPr/>
        </p:nvSpPr>
        <p:spPr>
          <a:xfrm>
            <a:off x="838200" y="4949494"/>
            <a:ext cx="6096000" cy="313932"/>
          </a:xfrm>
          <a:prstGeom prst="rect">
            <a:avLst/>
          </a:prstGeom>
          <a:noFill/>
        </p:spPr>
        <p:txBody>
          <a:bodyPr wrap="square">
            <a:spAutoFit/>
          </a:bodyPr>
          <a:lstStyle/>
          <a:p>
            <a:pPr defTabSz="914400">
              <a:lnSpc>
                <a:spcPct val="90000"/>
              </a:lnSpc>
              <a:spcAft>
                <a:spcPts val="600"/>
              </a:spcAft>
            </a:pPr>
            <a:r>
              <a:rPr lang="en-US" sz="1600">
                <a:solidFill>
                  <a:schemeClr val="accent2"/>
                </a:solidFill>
              </a:rPr>
              <a:t>Avoid high aversive and high presence of vaccination “cue” content</a:t>
            </a:r>
          </a:p>
        </p:txBody>
      </p:sp>
      <p:pic>
        <p:nvPicPr>
          <p:cNvPr id="18" name="Picture 17" descr="A picture containing person&#10;&#10;Description automatically generated">
            <a:extLst>
              <a:ext uri="{FF2B5EF4-FFF2-40B4-BE49-F238E27FC236}">
                <a16:creationId xmlns:a16="http://schemas.microsoft.com/office/drawing/2014/main" id="{ECECC738-7A08-CB3C-E40C-49F6B4CB0DA9}"/>
              </a:ext>
            </a:extLst>
          </p:cNvPr>
          <p:cNvPicPr>
            <a:picLocks noChangeAspect="1"/>
          </p:cNvPicPr>
          <p:nvPr/>
        </p:nvPicPr>
        <p:blipFill>
          <a:blip r:embed="rId5"/>
          <a:stretch>
            <a:fillRect/>
          </a:stretch>
        </p:blipFill>
        <p:spPr>
          <a:xfrm>
            <a:off x="6695018" y="1603871"/>
            <a:ext cx="4766227" cy="2686419"/>
          </a:xfrm>
          <a:prstGeom prst="rect">
            <a:avLst/>
          </a:prstGeom>
        </p:spPr>
      </p:pic>
      <p:sp>
        <p:nvSpPr>
          <p:cNvPr id="2" name="Flowchart: Off-page Connector 1">
            <a:extLst>
              <a:ext uri="{FF2B5EF4-FFF2-40B4-BE49-F238E27FC236}">
                <a16:creationId xmlns:a16="http://schemas.microsoft.com/office/drawing/2014/main" id="{E64CD044-A4FC-DF7A-FE16-203D8B538D31}"/>
              </a:ext>
            </a:extLst>
          </p:cNvPr>
          <p:cNvSpPr/>
          <p:nvPr/>
        </p:nvSpPr>
        <p:spPr>
          <a:xfrm flipV="1">
            <a:off x="9219414" y="3979040"/>
            <a:ext cx="1827892" cy="841248"/>
          </a:xfrm>
          <a:prstGeom prst="flowChartOffpageConnector">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20B3A9-DA7D-A675-A45F-61444A0D2894}"/>
              </a:ext>
            </a:extLst>
          </p:cNvPr>
          <p:cNvSpPr txBox="1"/>
          <p:nvPr/>
        </p:nvSpPr>
        <p:spPr>
          <a:xfrm>
            <a:off x="9244621" y="4133353"/>
            <a:ext cx="1708726" cy="646331"/>
          </a:xfrm>
          <a:prstGeom prst="rect">
            <a:avLst/>
          </a:prstGeom>
          <a:noFill/>
        </p:spPr>
        <p:txBody>
          <a:bodyPr wrap="square" rtlCol="0">
            <a:spAutoFit/>
          </a:bodyPr>
          <a:lstStyle/>
          <a:p>
            <a:pPr algn="ctr"/>
            <a:r>
              <a:rPr lang="en-US">
                <a:solidFill>
                  <a:schemeClr val="bg1"/>
                </a:solidFill>
              </a:rPr>
              <a:t>Double-edged sword</a:t>
            </a:r>
          </a:p>
        </p:txBody>
      </p:sp>
    </p:spTree>
    <p:extLst>
      <p:ext uri="{BB962C8B-B14F-4D97-AF65-F5344CB8AC3E}">
        <p14:creationId xmlns:p14="http://schemas.microsoft.com/office/powerpoint/2010/main" val="7953276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265176"/>
            <a:ext cx="7077456" cy="914400"/>
          </a:xfrm>
        </p:spPr>
        <p:txBody>
          <a:bodyPr lIns="0" rIns="0">
            <a:noAutofit/>
          </a:bodyPr>
          <a:lstStyle/>
          <a:p>
            <a:pPr algn="l"/>
            <a:r>
              <a:rPr lang="en-US" altLang="zh-CN" sz="4400" b="1" spc="-150">
                <a:solidFill>
                  <a:schemeClr val="tx1">
                    <a:lumMod val="75000"/>
                    <a:lumOff val="25000"/>
                  </a:schemeClr>
                </a:solidFill>
                <a:latin typeface="Corbel" panose="020B0503020204020204" pitchFamily="34" charset="0"/>
                <a:cs typeface="Calibri" panose="020F0502020204030204" pitchFamily="34" charset="0"/>
              </a:rPr>
              <a:t>Agenda for today:</a:t>
            </a:r>
            <a:endParaRPr lang="en-US" sz="4400" b="1" spc="-150">
              <a:solidFill>
                <a:schemeClr val="tx1">
                  <a:lumMod val="75000"/>
                  <a:lumOff val="25000"/>
                </a:schemeClr>
              </a:solidFill>
              <a:latin typeface="Corbel" panose="020B050302020402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19408" y="1575585"/>
            <a:ext cx="10434525" cy="4797368"/>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200" dirty="0">
                <a:solidFill>
                  <a:schemeClr val="tx1">
                    <a:lumMod val="65000"/>
                    <a:lumOff val="35000"/>
                  </a:schemeClr>
                </a:solidFill>
                <a:latin typeface="Corbel"/>
              </a:rPr>
              <a:t>Overview of the workshop (10:30 – 10:35)</a:t>
            </a:r>
          </a:p>
          <a:p>
            <a:pPr marL="342900" indent="-342900" algn="l">
              <a:buFont typeface="Arial" panose="020B0604020202020204" pitchFamily="34" charset="0"/>
              <a:buChar char="•"/>
            </a:pPr>
            <a:r>
              <a:rPr lang="en-US" sz="2200" dirty="0">
                <a:solidFill>
                  <a:schemeClr val="tx1">
                    <a:lumMod val="65000"/>
                    <a:lumOff val="35000"/>
                  </a:schemeClr>
                </a:solidFill>
                <a:latin typeface="Corbel"/>
              </a:rPr>
              <a:t>Why use Neuromarketing as a “Communication Tool?” (10:35 – 10:45)</a:t>
            </a:r>
          </a:p>
          <a:p>
            <a:pPr marL="342900" indent="-342900" algn="l">
              <a:buFont typeface="Arial" panose="020B0604020202020204" pitchFamily="34" charset="0"/>
              <a:buChar char="•"/>
            </a:pPr>
            <a:r>
              <a:rPr lang="en-US" sz="2200" dirty="0">
                <a:solidFill>
                  <a:schemeClr val="tx1">
                    <a:lumMod val="65000"/>
                    <a:lumOff val="35000"/>
                  </a:schemeClr>
                </a:solidFill>
                <a:latin typeface="Corbel"/>
              </a:rPr>
              <a:t>Brain truths for Brain friendly communication content (10:45 – 11:00)</a:t>
            </a:r>
          </a:p>
          <a:p>
            <a:pPr marL="800100" lvl="1" indent="-342900" algn="l">
              <a:buFont typeface="Arial" panose="020B0604020202020204" pitchFamily="34" charset="0"/>
              <a:buChar char="•"/>
            </a:pPr>
            <a:r>
              <a:rPr lang="en-US" sz="1800" dirty="0">
                <a:solidFill>
                  <a:schemeClr val="tx1">
                    <a:lumMod val="65000"/>
                    <a:lumOff val="35000"/>
                  </a:schemeClr>
                </a:solidFill>
                <a:latin typeface="Corbel"/>
              </a:rPr>
              <a:t>Brief reflection exercise</a:t>
            </a:r>
          </a:p>
          <a:p>
            <a:pPr marL="342900" indent="-342900" algn="l">
              <a:buFont typeface="Arial" panose="020B0604020202020204" pitchFamily="34" charset="0"/>
              <a:buChar char="•"/>
            </a:pPr>
            <a:r>
              <a:rPr lang="en-US" sz="2200" dirty="0">
                <a:solidFill>
                  <a:schemeClr val="tx1">
                    <a:lumMod val="65000"/>
                    <a:lumOff val="35000"/>
                  </a:schemeClr>
                </a:solidFill>
                <a:latin typeface="Corbel"/>
              </a:rPr>
              <a:t>How can Extension Professionals apply Neuromarketing science (11:00 – 11:20)</a:t>
            </a:r>
          </a:p>
          <a:p>
            <a:pPr marL="342900" indent="-342900" algn="l">
              <a:buFont typeface="Arial" panose="020B0604020202020204" pitchFamily="34" charset="0"/>
              <a:buChar char="•"/>
            </a:pPr>
            <a:r>
              <a:rPr lang="en-US" sz="2200" dirty="0">
                <a:solidFill>
                  <a:schemeClr val="tx1">
                    <a:lumMod val="65000"/>
                    <a:lumOff val="35000"/>
                  </a:schemeClr>
                </a:solidFill>
                <a:latin typeface="Corbel"/>
              </a:rPr>
              <a:t>Break and reflection (11:20 – 11:25) </a:t>
            </a:r>
            <a:endParaRPr lang="en-US" sz="2200" dirty="0">
              <a:solidFill>
                <a:schemeClr val="tx1">
                  <a:lumMod val="65000"/>
                  <a:lumOff val="35000"/>
                </a:schemeClr>
              </a:solidFill>
              <a:latin typeface="Corbel" panose="020B0503020204020204" pitchFamily="34" charset="0"/>
            </a:endParaRPr>
          </a:p>
          <a:p>
            <a:pPr marL="342900" indent="-342900" algn="l">
              <a:buFont typeface="Arial" panose="020B0604020202020204" pitchFamily="34" charset="0"/>
              <a:buChar char="•"/>
            </a:pPr>
            <a:r>
              <a:rPr lang="en-US" sz="2200" dirty="0">
                <a:solidFill>
                  <a:schemeClr val="tx1">
                    <a:lumMod val="65000"/>
                    <a:lumOff val="35000"/>
                  </a:schemeClr>
                </a:solidFill>
                <a:latin typeface="Corbel"/>
              </a:rPr>
              <a:t>Neuromarketing Science: A “Tool” for brain-friendly vaccine science education content (11:25 – 11:45)</a:t>
            </a:r>
          </a:p>
          <a:p>
            <a:pPr marL="800100" lvl="1" indent="-342900" algn="l">
              <a:buFont typeface="Arial" panose="020B0604020202020204" pitchFamily="34" charset="0"/>
              <a:buChar char="•"/>
            </a:pPr>
            <a:r>
              <a:rPr lang="en-US" sz="1800" dirty="0">
                <a:solidFill>
                  <a:schemeClr val="tx1">
                    <a:lumMod val="65000"/>
                    <a:lumOff val="35000"/>
                  </a:schemeClr>
                </a:solidFill>
                <a:latin typeface="Corbel"/>
              </a:rPr>
              <a:t>Brief reflection exercise</a:t>
            </a:r>
          </a:p>
          <a:p>
            <a:pPr marL="342900" indent="-342900" algn="l">
              <a:buFont typeface="Arial" panose="020B0604020202020204" pitchFamily="34" charset="0"/>
              <a:buChar char="•"/>
            </a:pPr>
            <a:r>
              <a:rPr lang="en-US" sz="2200" dirty="0">
                <a:solidFill>
                  <a:schemeClr val="tx1">
                    <a:lumMod val="65000"/>
                    <a:lumOff val="35000"/>
                  </a:schemeClr>
                </a:solidFill>
                <a:latin typeface="Corbel"/>
              </a:rPr>
              <a:t>Pulling it all together: Integrating Motivational Interviewing, Science Media Literacy and Neuromarketing Science for effective vaccine science content (11:45 – 11:50)</a:t>
            </a:r>
          </a:p>
          <a:p>
            <a:pPr marL="342900" indent="-342900" algn="l">
              <a:buFont typeface="Arial" panose="020B0604020202020204" pitchFamily="34" charset="0"/>
              <a:buChar char="•"/>
            </a:pPr>
            <a:r>
              <a:rPr lang="en-US" sz="2200" dirty="0">
                <a:solidFill>
                  <a:schemeClr val="tx1">
                    <a:lumMod val="65000"/>
                    <a:lumOff val="35000"/>
                  </a:schemeClr>
                </a:solidFill>
                <a:latin typeface="Corbel"/>
              </a:rPr>
              <a:t>Feedback/Evaluation (11:50 – 12:00)</a:t>
            </a:r>
          </a:p>
          <a:p>
            <a:pPr marL="342900" indent="-342900" algn="l">
              <a:buFont typeface="Arial" panose="020B0604020202020204" pitchFamily="34" charset="0"/>
              <a:buChar char="•"/>
            </a:pPr>
            <a:endParaRPr lang="en-US" sz="22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274249"/>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Tree>
    <p:extLst>
      <p:ext uri="{BB962C8B-B14F-4D97-AF65-F5344CB8AC3E}">
        <p14:creationId xmlns:p14="http://schemas.microsoft.com/office/powerpoint/2010/main" val="2017523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588655"/>
            <a:ext cx="10280904" cy="4437241"/>
          </a:xfrm>
        </p:spPr>
        <p:txBody>
          <a:bodyPr>
            <a:normAutofit/>
          </a:bodyPr>
          <a:lstStyle/>
          <a:p>
            <a:r>
              <a:rPr lang="en-US" sz="2400"/>
              <a:t>What is “brain friendly” textual framing?</a:t>
            </a:r>
            <a:br>
              <a:rPr lang="en-US" sz="2400"/>
            </a:br>
            <a:r>
              <a:rPr lang="en-US" sz="1600"/>
              <a:t> </a:t>
            </a:r>
            <a:endParaRPr lang="en-US" sz="2400"/>
          </a:p>
          <a:p>
            <a:pPr lvl="1"/>
            <a:r>
              <a:rPr lang="en-US" sz="2000"/>
              <a:t>Engaging attention and emotion in a way that enhances memory/learning</a:t>
            </a:r>
          </a:p>
          <a:p>
            <a:pPr lvl="1"/>
            <a:r>
              <a:rPr lang="en-US" sz="2000"/>
              <a:t>Lowering negative feelings</a:t>
            </a:r>
          </a:p>
          <a:p>
            <a:pPr lvl="1"/>
            <a:r>
              <a:rPr lang="en-US" sz="2000"/>
              <a:t>Increasing self-efficacy</a:t>
            </a:r>
          </a:p>
          <a:p>
            <a:pPr marL="457200" lvl="1" indent="0">
              <a:buNone/>
            </a:pPr>
            <a:endParaRPr lang="en-US" sz="2000"/>
          </a:p>
          <a:p>
            <a:r>
              <a:rPr lang="en-US" sz="2400"/>
              <a:t>Two primary “framing” strategies for Extension vaccine education</a:t>
            </a:r>
          </a:p>
          <a:p>
            <a:pPr lvl="1"/>
            <a:r>
              <a:rPr lang="en-US" sz="2000"/>
              <a:t>Emotional frames (Gratitude; Empathy, Pride)</a:t>
            </a:r>
          </a:p>
          <a:p>
            <a:pPr lvl="1"/>
            <a:r>
              <a:rPr lang="en-US" sz="2000"/>
              <a:t>Extension Value frames</a:t>
            </a:r>
          </a:p>
          <a:p>
            <a:pPr marL="0" indent="0">
              <a:buNone/>
            </a:pPr>
            <a:endParaRPr lang="en-US" sz="2400"/>
          </a:p>
          <a:p>
            <a:pPr marL="457200" lvl="1" indent="0">
              <a:buNone/>
            </a:pPr>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p:txBody>
      </p:sp>
      <p:sp>
        <p:nvSpPr>
          <p:cNvPr id="4" name="Rectangle 3">
            <a:extLst>
              <a:ext uri="{FF2B5EF4-FFF2-40B4-BE49-F238E27FC236}">
                <a16:creationId xmlns:a16="http://schemas.microsoft.com/office/drawing/2014/main" id="{5C990278-AE1C-0C07-ED6C-FCB840CFC054}"/>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380CA309-91EF-D858-981F-8C57CD2007E2}"/>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itle 1">
            <a:extLst>
              <a:ext uri="{FF2B5EF4-FFF2-40B4-BE49-F238E27FC236}">
                <a16:creationId xmlns:a16="http://schemas.microsoft.com/office/drawing/2014/main" id="{D26A14C6-6F1A-ABD2-4560-B5983A6E9B3C}"/>
              </a:ext>
            </a:extLst>
          </p:cNvPr>
          <p:cNvSpPr>
            <a:spLocks noGrp="1"/>
          </p:cNvSpPr>
          <p:nvPr>
            <p:ph type="title"/>
          </p:nvPr>
        </p:nvSpPr>
        <p:spPr>
          <a:xfrm>
            <a:off x="838200" y="145669"/>
            <a:ext cx="10515600" cy="1325563"/>
          </a:xfrm>
        </p:spPr>
        <p:txBody>
          <a:bodyPr>
            <a:normAutofit/>
          </a:bodyPr>
          <a:lstStyle/>
          <a:p>
            <a:r>
              <a:rPr lang="en-US" sz="4000" b="1"/>
              <a:t>Actionable </a:t>
            </a:r>
            <a:r>
              <a:rPr lang="en-US" altLang="zh-CN" sz="4000" b="1"/>
              <a:t>Insights</a:t>
            </a:r>
            <a:endParaRPr lang="en-US" sz="4000" b="1"/>
          </a:p>
        </p:txBody>
      </p:sp>
    </p:spTree>
    <p:extLst>
      <p:ext uri="{BB962C8B-B14F-4D97-AF65-F5344CB8AC3E}">
        <p14:creationId xmlns:p14="http://schemas.microsoft.com/office/powerpoint/2010/main" val="41616501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AD62-F26C-72F4-654B-8E765763652A}"/>
              </a:ext>
            </a:extLst>
          </p:cNvPr>
          <p:cNvSpPr>
            <a:spLocks noGrp="1"/>
          </p:cNvSpPr>
          <p:nvPr>
            <p:ph type="title"/>
          </p:nvPr>
        </p:nvSpPr>
        <p:spPr>
          <a:xfrm>
            <a:off x="838200" y="145669"/>
            <a:ext cx="10515600" cy="1325563"/>
          </a:xfrm>
        </p:spPr>
        <p:txBody>
          <a:bodyPr>
            <a:normAutofit/>
          </a:bodyPr>
          <a:lstStyle/>
          <a:p>
            <a:r>
              <a:rPr lang="en-US" sz="4000" b="1"/>
              <a:t>Brain friendly “Emotional” framing </a:t>
            </a:r>
          </a:p>
        </p:txBody>
      </p:sp>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764145"/>
            <a:ext cx="9869424" cy="4152023"/>
          </a:xfrm>
        </p:spPr>
        <p:txBody>
          <a:bodyPr>
            <a:normAutofit/>
          </a:bodyPr>
          <a:lstStyle/>
          <a:p>
            <a:pPr marL="0" indent="0">
              <a:buNone/>
            </a:pPr>
            <a:r>
              <a:rPr lang="en-US" b="1">
                <a:solidFill>
                  <a:schemeClr val="accent1"/>
                </a:solidFill>
              </a:rPr>
              <a:t>Empathy for Constituents</a:t>
            </a:r>
            <a:br>
              <a:rPr lang="en-US" b="1">
                <a:solidFill>
                  <a:schemeClr val="accent1"/>
                </a:solidFill>
              </a:rPr>
            </a:br>
            <a:endParaRPr lang="en-US" sz="1800" i="0">
              <a:solidFill>
                <a:srgbClr val="000000"/>
              </a:solidFill>
              <a:effectLst/>
            </a:endParaRPr>
          </a:p>
          <a:p>
            <a:pPr marL="914400" lvl="2" indent="0">
              <a:lnSpc>
                <a:spcPct val="114000"/>
              </a:lnSpc>
              <a:buNone/>
            </a:pPr>
            <a:r>
              <a:rPr lang="en-US" i="0">
                <a:solidFill>
                  <a:schemeClr val="accent2"/>
                </a:solidFill>
                <a:effectLst/>
              </a:rPr>
              <a:t>Extension Professionals who are willing to engage in Covid-19 Vaccine education with their clients/constituents have the </a:t>
            </a:r>
            <a:r>
              <a:rPr lang="en-US" i="0" u="sng">
                <a:solidFill>
                  <a:schemeClr val="accent2"/>
                </a:solidFill>
                <a:effectLst/>
              </a:rPr>
              <a:t>opportunity to demonstrate empathy for constituents </a:t>
            </a:r>
            <a:r>
              <a:rPr lang="en-US" i="0">
                <a:solidFill>
                  <a:schemeClr val="accent2"/>
                </a:solidFill>
                <a:effectLst/>
              </a:rPr>
              <a:t>through their work.  Extension Professionals can be equipped to deliver vaccine education in ways that </a:t>
            </a:r>
            <a:r>
              <a:rPr lang="en-US" i="0" u="sng">
                <a:solidFill>
                  <a:schemeClr val="accent2"/>
                </a:solidFill>
                <a:effectLst/>
              </a:rPr>
              <a:t>treat individuals who are afraid of vaccination or paranoid with respect and does not involve intimidation, humiliation, or even persuasion. </a:t>
            </a:r>
            <a:r>
              <a:rPr lang="en-US" i="0">
                <a:solidFill>
                  <a:schemeClr val="accent2"/>
                </a:solidFill>
                <a:effectLst/>
              </a:rPr>
              <a:t>Extension should avoid a “savior complex”  especially in rural areas. Just share general information about vaccinations, how they work and how they are developed. </a:t>
            </a:r>
            <a:endParaRPr lang="en-US">
              <a:solidFill>
                <a:schemeClr val="accent2"/>
              </a:solidFill>
            </a:endParaRPr>
          </a:p>
        </p:txBody>
      </p:sp>
      <p:sp>
        <p:nvSpPr>
          <p:cNvPr id="4" name="Rectangle 3">
            <a:extLst>
              <a:ext uri="{FF2B5EF4-FFF2-40B4-BE49-F238E27FC236}">
                <a16:creationId xmlns:a16="http://schemas.microsoft.com/office/drawing/2014/main" id="{E7CD5F20-0FDE-C30A-75D4-94D03309DD00}"/>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52DB86FD-C861-3F8F-B17F-2514B08F1C2C}"/>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6" name="Picture 5" descr="Shape, arrow&#10;&#10;Description automatically generated">
            <a:extLst>
              <a:ext uri="{FF2B5EF4-FFF2-40B4-BE49-F238E27FC236}">
                <a16:creationId xmlns:a16="http://schemas.microsoft.com/office/drawing/2014/main" id="{8EAA01C9-FEA7-8CFB-4AE2-CE37EAB3A5F3}"/>
              </a:ext>
            </a:extLst>
          </p:cNvPr>
          <p:cNvPicPr>
            <a:picLocks noChangeAspect="1"/>
          </p:cNvPicPr>
          <p:nvPr/>
        </p:nvPicPr>
        <p:blipFill>
          <a:blip r:embed="rId4"/>
          <a:stretch>
            <a:fillRect/>
          </a:stretch>
        </p:blipFill>
        <p:spPr>
          <a:xfrm>
            <a:off x="665734" y="1973580"/>
            <a:ext cx="1003300" cy="2705100"/>
          </a:xfrm>
          <a:prstGeom prst="rect">
            <a:avLst/>
          </a:prstGeom>
        </p:spPr>
      </p:pic>
    </p:spTree>
    <p:extLst>
      <p:ext uri="{BB962C8B-B14F-4D97-AF65-F5344CB8AC3E}">
        <p14:creationId xmlns:p14="http://schemas.microsoft.com/office/powerpoint/2010/main" val="397273773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AD62-F26C-72F4-654B-8E765763652A}"/>
              </a:ext>
            </a:extLst>
          </p:cNvPr>
          <p:cNvSpPr>
            <a:spLocks noGrp="1"/>
          </p:cNvSpPr>
          <p:nvPr>
            <p:ph type="title"/>
          </p:nvPr>
        </p:nvSpPr>
        <p:spPr>
          <a:xfrm>
            <a:off x="838200" y="145669"/>
            <a:ext cx="10515600" cy="1325563"/>
          </a:xfrm>
        </p:spPr>
        <p:txBody>
          <a:bodyPr>
            <a:normAutofit/>
          </a:bodyPr>
          <a:lstStyle/>
          <a:p>
            <a:r>
              <a:rPr lang="en-US" sz="4000" b="1"/>
              <a:t>Brain friendly “Emotional” framing </a:t>
            </a:r>
          </a:p>
        </p:txBody>
      </p:sp>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764145"/>
            <a:ext cx="9869424" cy="4152023"/>
          </a:xfrm>
        </p:spPr>
        <p:txBody>
          <a:bodyPr>
            <a:normAutofit/>
          </a:bodyPr>
          <a:lstStyle/>
          <a:p>
            <a:pPr marL="0" indent="0">
              <a:buNone/>
            </a:pPr>
            <a:r>
              <a:rPr lang="en-US" b="1">
                <a:solidFill>
                  <a:schemeClr val="accent1"/>
                </a:solidFill>
              </a:rPr>
              <a:t>Pride in Expertise</a:t>
            </a:r>
            <a:br>
              <a:rPr lang="en-US" b="1">
                <a:solidFill>
                  <a:schemeClr val="accent1"/>
                </a:solidFill>
              </a:rPr>
            </a:br>
            <a:endParaRPr lang="en-US" sz="2000" b="1">
              <a:solidFill>
                <a:schemeClr val="accent1"/>
              </a:solidFill>
            </a:endParaRPr>
          </a:p>
          <a:p>
            <a:pPr marL="914400" lvl="2" indent="0">
              <a:lnSpc>
                <a:spcPct val="114000"/>
              </a:lnSpc>
              <a:buNone/>
            </a:pPr>
            <a:r>
              <a:rPr lang="en-US" i="0">
                <a:solidFill>
                  <a:schemeClr val="accent2"/>
                </a:solidFill>
                <a:effectLst/>
              </a:rPr>
              <a:t>Extension Professionals who are willing to engage in Covid-19 Vaccine education with their clients/constituents </a:t>
            </a:r>
            <a:r>
              <a:rPr lang="en-US" i="0" u="sng">
                <a:solidFill>
                  <a:schemeClr val="accent2"/>
                </a:solidFill>
                <a:effectLst/>
              </a:rPr>
              <a:t>have the opportunity to feel pride in their expertise used to educate their community</a:t>
            </a:r>
            <a:r>
              <a:rPr lang="en-US" i="0">
                <a:solidFill>
                  <a:schemeClr val="accent2"/>
                </a:solidFill>
                <a:effectLst/>
              </a:rPr>
              <a:t>. Extension Professionals </a:t>
            </a:r>
            <a:r>
              <a:rPr lang="en-US" i="0" u="sng">
                <a:solidFill>
                  <a:schemeClr val="accent2"/>
                </a:solidFill>
                <a:effectLst/>
              </a:rPr>
              <a:t>have tremendous ability to understand vaccines and the science behind them</a:t>
            </a:r>
            <a:r>
              <a:rPr lang="en-US" i="0">
                <a:solidFill>
                  <a:schemeClr val="accent2"/>
                </a:solidFill>
                <a:effectLst/>
              </a:rPr>
              <a:t>. Extension has a history of providing vaccine education to Livestock producers, youth and adults. Extension has a history of providing evidence-based education. </a:t>
            </a:r>
            <a:r>
              <a:rPr lang="en-US" u="sng">
                <a:solidFill>
                  <a:schemeClr val="accent2"/>
                </a:solidFill>
                <a:effectLst/>
              </a:rPr>
              <a:t>We can be proud to engage in programs that lead to more thoughtful decision making</a:t>
            </a:r>
            <a:r>
              <a:rPr lang="en-US" i="0">
                <a:solidFill>
                  <a:schemeClr val="accent2"/>
                </a:solidFill>
                <a:effectLst/>
              </a:rPr>
              <a:t>.  </a:t>
            </a:r>
          </a:p>
        </p:txBody>
      </p:sp>
      <p:sp>
        <p:nvSpPr>
          <p:cNvPr id="4" name="Rectangle 3">
            <a:extLst>
              <a:ext uri="{FF2B5EF4-FFF2-40B4-BE49-F238E27FC236}">
                <a16:creationId xmlns:a16="http://schemas.microsoft.com/office/drawing/2014/main" id="{E7CD5F20-0FDE-C30A-75D4-94D03309DD00}"/>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52DB86FD-C861-3F8F-B17F-2514B08F1C2C}"/>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6" name="Picture 5" descr="Shape, arrow&#10;&#10;Description automatically generated">
            <a:extLst>
              <a:ext uri="{FF2B5EF4-FFF2-40B4-BE49-F238E27FC236}">
                <a16:creationId xmlns:a16="http://schemas.microsoft.com/office/drawing/2014/main" id="{0B18CE43-0A50-C460-80EC-510E5578BA33}"/>
              </a:ext>
            </a:extLst>
          </p:cNvPr>
          <p:cNvPicPr>
            <a:picLocks noChangeAspect="1"/>
          </p:cNvPicPr>
          <p:nvPr/>
        </p:nvPicPr>
        <p:blipFill>
          <a:blip r:embed="rId4"/>
          <a:stretch>
            <a:fillRect/>
          </a:stretch>
        </p:blipFill>
        <p:spPr>
          <a:xfrm>
            <a:off x="665734" y="1973580"/>
            <a:ext cx="1003300" cy="2705100"/>
          </a:xfrm>
          <a:prstGeom prst="rect">
            <a:avLst/>
          </a:prstGeom>
        </p:spPr>
      </p:pic>
    </p:spTree>
    <p:extLst>
      <p:ext uri="{BB962C8B-B14F-4D97-AF65-F5344CB8AC3E}">
        <p14:creationId xmlns:p14="http://schemas.microsoft.com/office/powerpoint/2010/main" val="253608467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AD62-F26C-72F4-654B-8E765763652A}"/>
              </a:ext>
            </a:extLst>
          </p:cNvPr>
          <p:cNvSpPr>
            <a:spLocks noGrp="1"/>
          </p:cNvSpPr>
          <p:nvPr>
            <p:ph type="title"/>
          </p:nvPr>
        </p:nvSpPr>
        <p:spPr>
          <a:xfrm>
            <a:off x="838200" y="145669"/>
            <a:ext cx="10515600" cy="1325563"/>
          </a:xfrm>
        </p:spPr>
        <p:txBody>
          <a:bodyPr>
            <a:normAutofit/>
          </a:bodyPr>
          <a:lstStyle/>
          <a:p>
            <a:r>
              <a:rPr lang="en-US" sz="4000" b="1"/>
              <a:t>Brain friendly “Extension Value” framing </a:t>
            </a:r>
          </a:p>
        </p:txBody>
      </p:sp>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764145"/>
            <a:ext cx="9540240" cy="4152023"/>
          </a:xfrm>
        </p:spPr>
        <p:txBody>
          <a:bodyPr>
            <a:normAutofit/>
          </a:bodyPr>
          <a:lstStyle/>
          <a:p>
            <a:pPr marL="0" indent="0">
              <a:buNone/>
            </a:pPr>
            <a:r>
              <a:rPr lang="en-US" b="1">
                <a:solidFill>
                  <a:schemeClr val="accent1"/>
                </a:solidFill>
              </a:rPr>
              <a:t>Link between people and scientists</a:t>
            </a:r>
            <a:br>
              <a:rPr lang="en-US" b="1">
                <a:solidFill>
                  <a:schemeClr val="accent1"/>
                </a:solidFill>
              </a:rPr>
            </a:br>
            <a:endParaRPr lang="en-US" sz="2000" b="1">
              <a:solidFill>
                <a:schemeClr val="accent1"/>
              </a:solidFill>
            </a:endParaRPr>
          </a:p>
          <a:p>
            <a:pPr marL="914400" lvl="2" indent="0">
              <a:lnSpc>
                <a:spcPct val="114000"/>
              </a:lnSpc>
              <a:buNone/>
            </a:pPr>
            <a:r>
              <a:rPr lang="en-US" i="0">
                <a:solidFill>
                  <a:schemeClr val="accent2"/>
                </a:solidFill>
                <a:effectLst/>
              </a:rPr>
              <a:t>Covid-19 Vaccine education fits with the mission of Extension Professionals because we believe that Extension is </a:t>
            </a:r>
            <a:r>
              <a:rPr lang="en-US" i="0" u="sng">
                <a:solidFill>
                  <a:schemeClr val="accent2"/>
                </a:solidFill>
                <a:effectLst/>
              </a:rPr>
              <a:t>a link between the people and the ever-changing discoveries produced by expert scientists</a:t>
            </a:r>
            <a:r>
              <a:rPr lang="en-US" i="0">
                <a:solidFill>
                  <a:schemeClr val="accent2"/>
                </a:solidFill>
                <a:effectLst/>
              </a:rPr>
              <a:t>.</a:t>
            </a:r>
          </a:p>
        </p:txBody>
      </p:sp>
      <p:sp>
        <p:nvSpPr>
          <p:cNvPr id="4" name="Rectangle 3">
            <a:extLst>
              <a:ext uri="{FF2B5EF4-FFF2-40B4-BE49-F238E27FC236}">
                <a16:creationId xmlns:a16="http://schemas.microsoft.com/office/drawing/2014/main" id="{E7CD5F20-0FDE-C30A-75D4-94D03309DD00}"/>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52DB86FD-C861-3F8F-B17F-2514B08F1C2C}"/>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6" name="Picture 5" descr="Shape, arrow&#10;&#10;Description automatically generated">
            <a:extLst>
              <a:ext uri="{FF2B5EF4-FFF2-40B4-BE49-F238E27FC236}">
                <a16:creationId xmlns:a16="http://schemas.microsoft.com/office/drawing/2014/main" id="{25D0B705-A4CD-02CF-CFEC-6F823C33ED0C}"/>
              </a:ext>
            </a:extLst>
          </p:cNvPr>
          <p:cNvPicPr>
            <a:picLocks noChangeAspect="1"/>
          </p:cNvPicPr>
          <p:nvPr/>
        </p:nvPicPr>
        <p:blipFill>
          <a:blip r:embed="rId4"/>
          <a:stretch>
            <a:fillRect/>
          </a:stretch>
        </p:blipFill>
        <p:spPr>
          <a:xfrm>
            <a:off x="665734" y="1973580"/>
            <a:ext cx="1003300" cy="2705100"/>
          </a:xfrm>
          <a:prstGeom prst="rect">
            <a:avLst/>
          </a:prstGeom>
        </p:spPr>
      </p:pic>
    </p:spTree>
    <p:extLst>
      <p:ext uri="{BB962C8B-B14F-4D97-AF65-F5344CB8AC3E}">
        <p14:creationId xmlns:p14="http://schemas.microsoft.com/office/powerpoint/2010/main" val="108763371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AD62-F26C-72F4-654B-8E765763652A}"/>
              </a:ext>
            </a:extLst>
          </p:cNvPr>
          <p:cNvSpPr>
            <a:spLocks noGrp="1"/>
          </p:cNvSpPr>
          <p:nvPr>
            <p:ph type="title"/>
          </p:nvPr>
        </p:nvSpPr>
        <p:spPr>
          <a:xfrm>
            <a:off x="838200" y="145669"/>
            <a:ext cx="10515600" cy="1325563"/>
          </a:xfrm>
        </p:spPr>
        <p:txBody>
          <a:bodyPr>
            <a:normAutofit/>
          </a:bodyPr>
          <a:lstStyle/>
          <a:p>
            <a:r>
              <a:rPr lang="en-US" sz="4000" b="1"/>
              <a:t>Brain friendly “Extension Value” framing </a:t>
            </a:r>
          </a:p>
        </p:txBody>
      </p:sp>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764145"/>
            <a:ext cx="9540240" cy="4152023"/>
          </a:xfrm>
        </p:spPr>
        <p:txBody>
          <a:bodyPr>
            <a:normAutofit/>
          </a:bodyPr>
          <a:lstStyle/>
          <a:p>
            <a:pPr marL="0" indent="0">
              <a:buNone/>
            </a:pPr>
            <a:r>
              <a:rPr lang="en-US" b="1">
                <a:solidFill>
                  <a:schemeClr val="accent1"/>
                </a:solidFill>
              </a:rPr>
              <a:t>Believe in intellectual freedom</a:t>
            </a:r>
            <a:br>
              <a:rPr lang="en-US" b="1">
                <a:solidFill>
                  <a:schemeClr val="accent1"/>
                </a:solidFill>
              </a:rPr>
            </a:br>
            <a:endParaRPr lang="en-US" sz="2000" b="1">
              <a:solidFill>
                <a:schemeClr val="accent1"/>
              </a:solidFill>
            </a:endParaRPr>
          </a:p>
          <a:p>
            <a:pPr marL="914400" lvl="2" indent="0">
              <a:lnSpc>
                <a:spcPct val="114000"/>
              </a:lnSpc>
              <a:buNone/>
            </a:pPr>
            <a:r>
              <a:rPr lang="en-US" i="0">
                <a:solidFill>
                  <a:schemeClr val="accent2"/>
                </a:solidFill>
                <a:effectLst/>
              </a:rPr>
              <a:t>Covid-19 Vaccine education fits with the mission of Extension Professionals because </a:t>
            </a:r>
            <a:r>
              <a:rPr lang="en-US" i="0" u="sng">
                <a:solidFill>
                  <a:schemeClr val="accent2"/>
                </a:solidFill>
                <a:effectLst/>
              </a:rPr>
              <a:t>we believe in intellectual freedom to search for and present the truth without bias and with courteous tolerance toward the views of others</a:t>
            </a:r>
            <a:r>
              <a:rPr lang="en-US" i="0">
                <a:solidFill>
                  <a:schemeClr val="accent2"/>
                </a:solidFill>
                <a:effectLst/>
              </a:rPr>
              <a:t>. </a:t>
            </a:r>
          </a:p>
        </p:txBody>
      </p:sp>
      <p:sp>
        <p:nvSpPr>
          <p:cNvPr id="4" name="Rectangle 3">
            <a:extLst>
              <a:ext uri="{FF2B5EF4-FFF2-40B4-BE49-F238E27FC236}">
                <a16:creationId xmlns:a16="http://schemas.microsoft.com/office/drawing/2014/main" id="{E7CD5F20-0FDE-C30A-75D4-94D03309DD00}"/>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52DB86FD-C861-3F8F-B17F-2514B08F1C2C}"/>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6" name="Picture 5" descr="Shape, arrow&#10;&#10;Description automatically generated">
            <a:extLst>
              <a:ext uri="{FF2B5EF4-FFF2-40B4-BE49-F238E27FC236}">
                <a16:creationId xmlns:a16="http://schemas.microsoft.com/office/drawing/2014/main" id="{AEA928A7-B89F-23D7-1E7B-E5B521D212D0}"/>
              </a:ext>
            </a:extLst>
          </p:cNvPr>
          <p:cNvPicPr>
            <a:picLocks noChangeAspect="1"/>
          </p:cNvPicPr>
          <p:nvPr/>
        </p:nvPicPr>
        <p:blipFill>
          <a:blip r:embed="rId4"/>
          <a:stretch>
            <a:fillRect/>
          </a:stretch>
        </p:blipFill>
        <p:spPr>
          <a:xfrm>
            <a:off x="665734" y="1973580"/>
            <a:ext cx="1003300" cy="2705100"/>
          </a:xfrm>
          <a:prstGeom prst="rect">
            <a:avLst/>
          </a:prstGeom>
        </p:spPr>
      </p:pic>
    </p:spTree>
    <p:extLst>
      <p:ext uri="{BB962C8B-B14F-4D97-AF65-F5344CB8AC3E}">
        <p14:creationId xmlns:p14="http://schemas.microsoft.com/office/powerpoint/2010/main" val="36290138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AD62-F26C-72F4-654B-8E765763652A}"/>
              </a:ext>
            </a:extLst>
          </p:cNvPr>
          <p:cNvSpPr>
            <a:spLocks noGrp="1"/>
          </p:cNvSpPr>
          <p:nvPr>
            <p:ph type="title"/>
          </p:nvPr>
        </p:nvSpPr>
        <p:spPr>
          <a:xfrm>
            <a:off x="838200" y="145669"/>
            <a:ext cx="10515600" cy="1325563"/>
          </a:xfrm>
        </p:spPr>
        <p:txBody>
          <a:bodyPr>
            <a:normAutofit/>
          </a:bodyPr>
          <a:lstStyle/>
          <a:p>
            <a:r>
              <a:rPr lang="en-US" sz="4000" b="1"/>
              <a:t>Brain unfriendly framing </a:t>
            </a:r>
          </a:p>
        </p:txBody>
      </p:sp>
      <p:sp>
        <p:nvSpPr>
          <p:cNvPr id="3" name="Text Placeholder 2">
            <a:extLst>
              <a:ext uri="{FF2B5EF4-FFF2-40B4-BE49-F238E27FC236}">
                <a16:creationId xmlns:a16="http://schemas.microsoft.com/office/drawing/2014/main" id="{5F3E0D12-300E-DE22-4A4B-5C21540FE494}"/>
              </a:ext>
            </a:extLst>
          </p:cNvPr>
          <p:cNvSpPr>
            <a:spLocks noGrp="1"/>
          </p:cNvSpPr>
          <p:nvPr>
            <p:ph type="body" idx="1"/>
          </p:nvPr>
        </p:nvSpPr>
        <p:spPr>
          <a:xfrm>
            <a:off x="838200" y="1764145"/>
            <a:ext cx="8525256" cy="4152023"/>
          </a:xfrm>
        </p:spPr>
        <p:txBody>
          <a:bodyPr>
            <a:normAutofit/>
          </a:bodyPr>
          <a:lstStyle/>
          <a:p>
            <a:pPr marL="0" indent="0">
              <a:lnSpc>
                <a:spcPct val="114000"/>
              </a:lnSpc>
              <a:buNone/>
            </a:pPr>
            <a:r>
              <a:rPr lang="en-US" sz="2000" i="0">
                <a:solidFill>
                  <a:schemeClr val="accent2"/>
                </a:solidFill>
                <a:effectLst/>
              </a:rPr>
              <a:t>Covid-19 Vaccine education fits with the mission of Extension Professionals</a:t>
            </a:r>
          </a:p>
          <a:p>
            <a:pPr marL="0" indent="0">
              <a:lnSpc>
                <a:spcPct val="114000"/>
              </a:lnSpc>
              <a:buNone/>
            </a:pPr>
            <a:r>
              <a:rPr lang="en-US" sz="2000" i="0">
                <a:solidFill>
                  <a:schemeClr val="accent2"/>
                </a:solidFill>
                <a:effectLst/>
              </a:rPr>
              <a:t>… because education is basic in stimulating individual initiative and self-determination.</a:t>
            </a:r>
            <a:endParaRPr lang="en-US" sz="2000">
              <a:solidFill>
                <a:schemeClr val="accent2"/>
              </a:solidFill>
            </a:endParaRPr>
          </a:p>
          <a:p>
            <a:pPr marL="0" indent="0">
              <a:lnSpc>
                <a:spcPct val="114000"/>
              </a:lnSpc>
              <a:buNone/>
            </a:pPr>
            <a:r>
              <a:rPr lang="en-US" sz="2000" i="0">
                <a:solidFill>
                  <a:schemeClr val="accent2"/>
                </a:solidFill>
                <a:effectLst/>
              </a:rPr>
              <a:t>… because we believe in our own work and in the opportunity we have to make our lives and the work we do as Extension Professionals useful to humanity.</a:t>
            </a:r>
          </a:p>
        </p:txBody>
      </p:sp>
      <p:sp>
        <p:nvSpPr>
          <p:cNvPr id="4" name="Rectangle 3">
            <a:extLst>
              <a:ext uri="{FF2B5EF4-FFF2-40B4-BE49-F238E27FC236}">
                <a16:creationId xmlns:a16="http://schemas.microsoft.com/office/drawing/2014/main" id="{E7CD5F20-0FDE-C30A-75D4-94D03309DD00}"/>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52DB86FD-C861-3F8F-B17F-2514B08F1C2C}"/>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8709045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03579AD-FB02-164A-B92B-2CBBB20E71BD}"/>
              </a:ext>
            </a:extLst>
          </p:cNvPr>
          <p:cNvPicPr>
            <a:picLocks noChangeAspect="1"/>
          </p:cNvPicPr>
          <p:nvPr/>
        </p:nvPicPr>
        <p:blipFill>
          <a:blip r:embed="rId2"/>
          <a:srcRect t="8456" b="8456"/>
          <a:stretch/>
        </p:blipFill>
        <p:spPr>
          <a:xfrm>
            <a:off x="6794639" y="3644843"/>
            <a:ext cx="5010912" cy="2828214"/>
          </a:xfrm>
          <a:prstGeom prst="rect">
            <a:avLst/>
          </a:prstGeom>
        </p:spPr>
      </p:pic>
      <p:sp>
        <p:nvSpPr>
          <p:cNvPr id="16" name="Rectangle 15">
            <a:extLst>
              <a:ext uri="{FF2B5EF4-FFF2-40B4-BE49-F238E27FC236}">
                <a16:creationId xmlns:a16="http://schemas.microsoft.com/office/drawing/2014/main" id="{C1DDECF7-01EB-D042-AD66-4099B694EFAD}"/>
              </a:ext>
            </a:extLst>
          </p:cNvPr>
          <p:cNvSpPr/>
          <p:nvPr/>
        </p:nvSpPr>
        <p:spPr>
          <a:xfrm>
            <a:off x="600549" y="384942"/>
            <a:ext cx="7287768" cy="5594525"/>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076037" y="689330"/>
            <a:ext cx="4882896" cy="737583"/>
          </a:xfrm>
        </p:spPr>
        <p:txBody>
          <a:bodyPr lIns="0" rIns="0">
            <a:noAutofit/>
          </a:bodyPr>
          <a:lstStyle/>
          <a:p>
            <a:pPr algn="l"/>
            <a:r>
              <a:rPr lang="en-US" sz="2800" b="1" spc="-150">
                <a:solidFill>
                  <a:schemeClr val="tx1">
                    <a:lumMod val="75000"/>
                    <a:lumOff val="25000"/>
                  </a:schemeClr>
                </a:solidFill>
                <a:latin typeface="Corbel" panose="020B0503020204020204" pitchFamily="34" charset="0"/>
                <a:cs typeface="Calibri" panose="020F0502020204030204" pitchFamily="34" charset="0"/>
              </a:rPr>
              <a:t>Sample Message Template Script (Creative Brief)</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085087" y="1763684"/>
            <a:ext cx="6507203" cy="2559804"/>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a:solidFill>
                  <a:schemeClr val="tx1">
                    <a:lumMod val="65000"/>
                    <a:lumOff val="35000"/>
                  </a:schemeClr>
                </a:solidFill>
                <a:latin typeface="Corbel" panose="020B0503020204020204" pitchFamily="34" charset="0"/>
              </a:rPr>
              <a:t>Communities served by Extension have a critical need for respectful science-based vaccine education. Many community members have significant concern and confusion about the benefits and risks of vaccines. Extension professionals uniquely identify with the community members we serve. We can be a critical bridge between our communities and vaccine science. We can take pride in using our expertise to understand vaccines and the science behind them to produce programs that foster thoughtful decision making and empower ourselves with scientific knowledge.</a:t>
            </a:r>
          </a:p>
          <a:p>
            <a:pPr algn="l">
              <a:lnSpc>
                <a:spcPct val="100000"/>
              </a:lnSpc>
            </a:pPr>
            <a:endParaRPr lang="en-US" sz="140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076037" y="1538655"/>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7" name="Rectangle 16">
            <a:extLst>
              <a:ext uri="{FF2B5EF4-FFF2-40B4-BE49-F238E27FC236}">
                <a16:creationId xmlns:a16="http://schemas.microsoft.com/office/drawing/2014/main" id="{70F7E6AC-97FC-6E49-9ACF-6E888FCD97C6}"/>
              </a:ext>
            </a:extLst>
          </p:cNvPr>
          <p:cNvSpPr/>
          <p:nvPr/>
        </p:nvSpPr>
        <p:spPr>
          <a:xfrm>
            <a:off x="600549" y="384943"/>
            <a:ext cx="7287768" cy="77836"/>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9B3583-9AA6-1A81-DDCF-46A092720E61}"/>
              </a:ext>
            </a:extLst>
          </p:cNvPr>
          <p:cNvSpPr txBox="1"/>
          <p:nvPr/>
        </p:nvSpPr>
        <p:spPr>
          <a:xfrm>
            <a:off x="1007503" y="3551039"/>
            <a:ext cx="5019963" cy="2031325"/>
          </a:xfrm>
          <a:prstGeom prst="rect">
            <a:avLst/>
          </a:prstGeom>
          <a:noFill/>
        </p:spPr>
        <p:txBody>
          <a:bodyPr wrap="square">
            <a:spAutoFit/>
          </a:bodyPr>
          <a:lstStyle/>
          <a:p>
            <a:pPr algn="l">
              <a:lnSpc>
                <a:spcPct val="100000"/>
              </a:lnSpc>
            </a:pPr>
            <a:r>
              <a:rPr lang="en-US" sz="1400">
                <a:solidFill>
                  <a:schemeClr val="tx1">
                    <a:lumMod val="65000"/>
                    <a:lumOff val="35000"/>
                  </a:schemeClr>
                </a:solidFill>
                <a:latin typeface="Corbel" panose="020B0503020204020204" pitchFamily="34" charset="0"/>
              </a:rPr>
              <a:t>Here's some human vaccine science highlights:</a:t>
            </a:r>
            <a:br>
              <a:rPr lang="en-US" sz="1400">
                <a:solidFill>
                  <a:schemeClr val="tx1">
                    <a:lumMod val="65000"/>
                    <a:lumOff val="35000"/>
                  </a:schemeClr>
                </a:solidFill>
                <a:latin typeface="Corbel" panose="020B0503020204020204" pitchFamily="34" charset="0"/>
              </a:rPr>
            </a:br>
            <a:endParaRPr lang="en-US" sz="1400">
              <a:solidFill>
                <a:schemeClr val="tx1">
                  <a:lumMod val="65000"/>
                  <a:lumOff val="35000"/>
                </a:schemeClr>
              </a:solidFill>
              <a:latin typeface="Corbel" panose="020B0503020204020204" pitchFamily="34" charset="0"/>
            </a:endParaRPr>
          </a:p>
          <a:p>
            <a:pPr algn="l">
              <a:lnSpc>
                <a:spcPct val="100000"/>
              </a:lnSpc>
            </a:pPr>
            <a:r>
              <a:rPr lang="en-US" sz="1400">
                <a:solidFill>
                  <a:schemeClr val="tx1">
                    <a:lumMod val="65000"/>
                    <a:lumOff val="35000"/>
                  </a:schemeClr>
                </a:solidFill>
                <a:latin typeface="Corbel" panose="020B0503020204020204" pitchFamily="34" charset="0"/>
              </a:rPr>
              <a:t>(drop in three brief vaccine science information highlights)</a:t>
            </a:r>
            <a:br>
              <a:rPr lang="en-US" sz="1400">
                <a:solidFill>
                  <a:schemeClr val="tx1">
                    <a:lumMod val="65000"/>
                    <a:lumOff val="35000"/>
                  </a:schemeClr>
                </a:solidFill>
                <a:latin typeface="Corbel" panose="020B0503020204020204" pitchFamily="34" charset="0"/>
              </a:rPr>
            </a:br>
            <a:endParaRPr lang="en-US" sz="1400">
              <a:solidFill>
                <a:schemeClr val="tx1">
                  <a:lumMod val="65000"/>
                  <a:lumOff val="35000"/>
                </a:schemeClr>
              </a:solidFill>
              <a:latin typeface="Corbel" panose="020B0503020204020204" pitchFamily="34" charset="0"/>
            </a:endParaRPr>
          </a:p>
          <a:p>
            <a:pPr algn="l">
              <a:lnSpc>
                <a:spcPct val="100000"/>
              </a:lnSpc>
            </a:pPr>
            <a:r>
              <a:rPr lang="en-US" sz="1400">
                <a:solidFill>
                  <a:schemeClr val="tx1">
                    <a:lumMod val="65000"/>
                    <a:lumOff val="35000"/>
                  </a:schemeClr>
                </a:solidFill>
                <a:latin typeface="Corbel" panose="020B0503020204020204" pitchFamily="34" charset="0"/>
              </a:rPr>
              <a:t>Extension professionals are dedicated to treating individuals who are concerned about the risks of vaccination with respect, without intimidation, humiliation, or even persuasion about human vaccines. Extension vaccine education is Extension expertise and empathy, bridging science and our communities. </a:t>
            </a:r>
          </a:p>
        </p:txBody>
      </p:sp>
    </p:spTree>
    <p:extLst>
      <p:ext uri="{BB962C8B-B14F-4D97-AF65-F5344CB8AC3E}">
        <p14:creationId xmlns:p14="http://schemas.microsoft.com/office/powerpoint/2010/main" val="2682949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BC4C-8566-5E6B-FCD1-BFE0C36A26A5}"/>
              </a:ext>
            </a:extLst>
          </p:cNvPr>
          <p:cNvSpPr>
            <a:spLocks noGrp="1"/>
          </p:cNvSpPr>
          <p:nvPr>
            <p:ph type="title"/>
          </p:nvPr>
        </p:nvSpPr>
        <p:spPr>
          <a:xfrm>
            <a:off x="298021" y="555079"/>
            <a:ext cx="6721094" cy="1495425"/>
          </a:xfrm>
        </p:spPr>
        <p:txBody>
          <a:bodyPr>
            <a:normAutofit/>
          </a:bodyPr>
          <a:lstStyle/>
          <a:p>
            <a:r>
              <a:rPr lang="en-US" sz="4000" b="1" dirty="0"/>
              <a:t>Let’s pause to break &amp; reflect!</a:t>
            </a:r>
          </a:p>
        </p:txBody>
      </p:sp>
      <p:sp>
        <p:nvSpPr>
          <p:cNvPr id="3" name="Content Placeholder 2">
            <a:extLst>
              <a:ext uri="{FF2B5EF4-FFF2-40B4-BE49-F238E27FC236}">
                <a16:creationId xmlns:a16="http://schemas.microsoft.com/office/drawing/2014/main" id="{594E3130-BAE1-1E5D-3D5A-A55DDF5293E6}"/>
              </a:ext>
            </a:extLst>
          </p:cNvPr>
          <p:cNvSpPr>
            <a:spLocks noGrp="1"/>
          </p:cNvSpPr>
          <p:nvPr>
            <p:ph idx="1"/>
          </p:nvPr>
        </p:nvSpPr>
        <p:spPr>
          <a:xfrm>
            <a:off x="836679" y="2050504"/>
            <a:ext cx="6002110" cy="3729034"/>
          </a:xfrm>
        </p:spPr>
        <p:txBody>
          <a:bodyPr>
            <a:normAutofit/>
          </a:bodyPr>
          <a:lstStyle/>
          <a:p>
            <a:pPr marL="0" indent="0">
              <a:buNone/>
            </a:pPr>
            <a:r>
              <a:rPr lang="en-US" sz="2000" dirty="0"/>
              <a:t>Please take 5 minutes to break and reflect on the following:</a:t>
            </a:r>
          </a:p>
          <a:p>
            <a:pPr marL="0" indent="0">
              <a:buNone/>
            </a:pPr>
            <a:endParaRPr lang="en-US" sz="2000" dirty="0"/>
          </a:p>
          <a:p>
            <a:pPr marL="514350" indent="-514350">
              <a:buAutoNum type="arabicPeriod"/>
            </a:pPr>
            <a:r>
              <a:rPr lang="en-US" sz="2000" dirty="0"/>
              <a:t>How might you think about applying Neuromarketing Science in your work developing communication content for community outreach and engagement?</a:t>
            </a:r>
          </a:p>
          <a:p>
            <a:endParaRPr lang="en-US" sz="2000" dirty="0"/>
          </a:p>
        </p:txBody>
      </p:sp>
      <p:pic>
        <p:nvPicPr>
          <p:cNvPr id="8194" name="Picture 2" descr="The Thinker | Free Images at Clker.com - vector clip art online, royalty  free &amp; public domain">
            <a:extLst>
              <a:ext uri="{FF2B5EF4-FFF2-40B4-BE49-F238E27FC236}">
                <a16:creationId xmlns:a16="http://schemas.microsoft.com/office/drawing/2014/main" id="{5304DC87-8382-9A02-46B6-2C9BC8A4A0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8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2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r>
              <a:rPr lang="en-US" sz="3400" b="1" dirty="0"/>
              <a:t>Neuromarketing Science: A tool for brain friendly vaccine science education content</a:t>
            </a:r>
            <a:br>
              <a:rPr lang="en-US" sz="3400" b="1" dirty="0"/>
            </a:br>
            <a:r>
              <a:rPr lang="en-US" sz="3400" b="1" dirty="0"/>
              <a:t>Tool Kit pages: 98-100</a:t>
            </a: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261982" y="2423096"/>
            <a:ext cx="5751985"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00"/>
                </a:solidFill>
              </a:rPr>
              <a:t>Effective” “brain friendly” vaccine science content will </a:t>
            </a:r>
            <a:r>
              <a:rPr lang="en-US" sz="3200" b="1" i="1" u="sng" dirty="0">
                <a:solidFill>
                  <a:srgbClr val="FFFF00"/>
                </a:solidFill>
              </a:rPr>
              <a:t>engage, educate, and empower</a:t>
            </a:r>
            <a:r>
              <a:rPr lang="en-US" sz="2400" b="1" i="1" u="sng" dirty="0">
                <a:solidFill>
                  <a:srgbClr val="FFFF00"/>
                </a:solidFill>
              </a:rPr>
              <a:t> </a:t>
            </a:r>
            <a:r>
              <a:rPr lang="en-US" sz="2400" b="1" dirty="0">
                <a:solidFill>
                  <a:srgbClr val="FFFF00"/>
                </a:solidFill>
              </a:rPr>
              <a:t>individuals to make evidence-based health decisions!</a:t>
            </a:r>
            <a:endParaRPr kumimoji="0" lang="en-US" sz="2400" b="1" i="0" u="none" strike="noStrike" kern="1200" cap="none" spc="0" normalizeH="0" baseline="0" noProof="0" dirty="0">
              <a:ln>
                <a:noFill/>
              </a:ln>
              <a:solidFill>
                <a:srgbClr val="FFFF00"/>
              </a:solidFill>
              <a:effectLst/>
              <a:uLnTx/>
              <a:uFillTx/>
              <a:latin typeface="Corbel"/>
              <a:ea typeface="等线"/>
              <a:cs typeface="+mn-cs"/>
            </a:endParaRPr>
          </a:p>
        </p:txBody>
      </p:sp>
    </p:spTree>
    <p:extLst>
      <p:ext uri="{BB962C8B-B14F-4D97-AF65-F5344CB8AC3E}">
        <p14:creationId xmlns:p14="http://schemas.microsoft.com/office/powerpoint/2010/main" val="2759788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412-B9C0-A3D8-D298-FE6FE7AE56FF}"/>
              </a:ext>
            </a:extLst>
          </p:cNvPr>
          <p:cNvSpPr>
            <a:spLocks noGrp="1"/>
          </p:cNvSpPr>
          <p:nvPr>
            <p:ph type="title"/>
          </p:nvPr>
        </p:nvSpPr>
        <p:spPr>
          <a:xfrm>
            <a:off x="840508" y="142466"/>
            <a:ext cx="11119843" cy="1325563"/>
          </a:xfrm>
        </p:spPr>
        <p:txBody>
          <a:bodyPr>
            <a:normAutofit/>
          </a:bodyPr>
          <a:lstStyle/>
          <a:p>
            <a:r>
              <a:rPr lang="en-US" sz="3600" b="1"/>
              <a:t>Neuromarketing Science &amp; Vaccine Science Content</a:t>
            </a:r>
            <a:endParaRPr lang="en-US" sz="3600"/>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40508" y="1468029"/>
            <a:ext cx="9820808" cy="4781850"/>
          </a:xfrm>
        </p:spPr>
        <p:txBody>
          <a:bodyPr>
            <a:normAutofit/>
          </a:bodyPr>
          <a:lstStyle/>
          <a:p>
            <a:r>
              <a:rPr lang="en-US" dirty="0"/>
              <a:t>Neuromarketing Science has a valuable role to play in producing and delivering effective vaccine science content by:</a:t>
            </a:r>
          </a:p>
          <a:p>
            <a:endParaRPr lang="en-US" dirty="0"/>
          </a:p>
          <a:p>
            <a:pPr lvl="1"/>
            <a:r>
              <a:rPr lang="en-US" dirty="0"/>
              <a:t>Guiding production of “brain friendly” content</a:t>
            </a:r>
          </a:p>
          <a:p>
            <a:pPr lvl="1"/>
            <a:endParaRPr lang="en-US" dirty="0"/>
          </a:p>
          <a:p>
            <a:pPr lvl="1"/>
            <a:r>
              <a:rPr lang="en-US" dirty="0"/>
              <a:t>Providing new “data based” actionable insights</a:t>
            </a:r>
          </a:p>
          <a:p>
            <a:pPr lvl="1"/>
            <a:endParaRPr lang="en-US" dirty="0"/>
          </a:p>
          <a:p>
            <a:pPr marL="0" indent="0" algn="ctr">
              <a:buNone/>
            </a:pP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3FD705DB-F213-BB04-1AB9-30CA72AE7DD2}"/>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2290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r>
              <a:rPr lang="en-US" sz="3400" b="1" dirty="0"/>
              <a:t>Why use Neuromarketing as a Communication Tool?</a:t>
            </a:r>
            <a:br>
              <a:rPr lang="en-US" sz="3400" b="1" dirty="0"/>
            </a:br>
            <a:br>
              <a:rPr lang="en-US" sz="3400" b="1" dirty="0"/>
            </a:br>
            <a:r>
              <a:rPr lang="en-US" sz="3400" b="1" dirty="0"/>
              <a:t>Tool Kit pages: 90-97</a:t>
            </a: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noFill/>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684572" y="1984865"/>
            <a:ext cx="5167039" cy="3416320"/>
          </a:xfrm>
          <a:prstGeom prst="rect">
            <a:avLst/>
          </a:prstGeom>
          <a:noFill/>
        </p:spPr>
        <p:txBody>
          <a:bodyPr wrap="square" rtlCol="0">
            <a:spAutoFit/>
          </a:bodyPr>
          <a:lstStyle/>
          <a:p>
            <a:r>
              <a:rPr lang="en-US" sz="2400" b="1" u="sng" dirty="0">
                <a:solidFill>
                  <a:srgbClr val="FFFF00"/>
                </a:solidFill>
              </a:rPr>
              <a:t>Neuromarketing is a scientific approach to creating and delivering effective communication content. </a:t>
            </a:r>
            <a:r>
              <a:rPr lang="en-US" sz="2400" b="1" dirty="0">
                <a:solidFill>
                  <a:srgbClr val="FFFF00"/>
                </a:solidFill>
              </a:rPr>
              <a:t>This approach draws on </a:t>
            </a:r>
            <a:r>
              <a:rPr lang="en-US" sz="2400" b="1" dirty="0">
                <a:solidFill>
                  <a:srgbClr val="FF0000"/>
                </a:solidFill>
              </a:rPr>
              <a:t>brain science </a:t>
            </a:r>
            <a:r>
              <a:rPr lang="en-US" sz="2400" b="1" dirty="0">
                <a:solidFill>
                  <a:srgbClr val="FFFF00"/>
                </a:solidFill>
              </a:rPr>
              <a:t>to gain actionable insights for creating content that resonates and works with the way human brains uniquely process and respond to information.</a:t>
            </a:r>
          </a:p>
        </p:txBody>
      </p:sp>
    </p:spTree>
    <p:extLst>
      <p:ext uri="{BB962C8B-B14F-4D97-AF65-F5344CB8AC3E}">
        <p14:creationId xmlns:p14="http://schemas.microsoft.com/office/powerpoint/2010/main" val="2016083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273" name="Straight Connector 112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80CC09F-2757-7983-D879-1073EFF75719}"/>
              </a:ext>
            </a:extLst>
          </p:cNvPr>
          <p:cNvSpPr txBox="1"/>
          <p:nvPr/>
        </p:nvSpPr>
        <p:spPr>
          <a:xfrm>
            <a:off x="223935" y="1909192"/>
            <a:ext cx="6008914" cy="3798480"/>
          </a:xfrm>
          <a:prstGeom prst="rect">
            <a:avLst/>
          </a:prstGeom>
        </p:spPr>
        <p:txBody>
          <a:bodyPr vert="horz" lIns="91440" tIns="45720" rIns="91440" bIns="45720" rtlCol="0">
            <a:normAutofit/>
          </a:bodyPr>
          <a:lstStyle/>
          <a:p>
            <a:pPr defTabSz="914400">
              <a:lnSpc>
                <a:spcPct val="90000"/>
              </a:lnSpc>
              <a:spcAft>
                <a:spcPts val="600"/>
              </a:spcAft>
            </a:pPr>
            <a:r>
              <a:rPr lang="en-US" sz="2000" b="1" dirty="0">
                <a:solidFill>
                  <a:schemeClr val="bg1"/>
                </a:solidFill>
              </a:rPr>
              <a:t>Extension professionals MUST remember that human brain characteristics ALWAYS impact how community members mentally process and attitudinally and behaviorally respond to all information. </a:t>
            </a:r>
          </a:p>
          <a:p>
            <a:pPr defTabSz="914400">
              <a:lnSpc>
                <a:spcPct val="90000"/>
              </a:lnSpc>
              <a:spcAft>
                <a:spcPts val="600"/>
              </a:spcAft>
            </a:pPr>
            <a:endParaRPr lang="en-US" sz="2000" b="1" dirty="0">
              <a:solidFill>
                <a:schemeClr val="bg1"/>
              </a:solidFill>
            </a:endParaRPr>
          </a:p>
          <a:p>
            <a:pPr defTabSz="914400">
              <a:lnSpc>
                <a:spcPct val="90000"/>
              </a:lnSpc>
              <a:spcAft>
                <a:spcPts val="600"/>
              </a:spcAft>
            </a:pPr>
            <a:r>
              <a:rPr lang="en-US" sz="2000" b="1" dirty="0">
                <a:solidFill>
                  <a:schemeClr val="bg1"/>
                </a:solidFill>
              </a:rPr>
              <a:t>The highly politicized and potentially emotionally explosive communication context that can still surround Covid-19, and vaccine science in general, makes processes described by the “Brain Truths” even more influential in shaping community responses to related communication content</a:t>
            </a:r>
            <a:r>
              <a:rPr lang="en-US" sz="1900" dirty="0">
                <a:solidFill>
                  <a:schemeClr val="bg1"/>
                </a:solidFill>
              </a:rPr>
              <a:t>.</a:t>
            </a:r>
          </a:p>
        </p:txBody>
      </p:sp>
      <p:cxnSp>
        <p:nvCxnSpPr>
          <p:cNvPr id="11275" name="Straight Connector 112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266" name="Picture 2" descr="62,000+ Brain Pictures">
            <a:extLst>
              <a:ext uri="{FF2B5EF4-FFF2-40B4-BE49-F238E27FC236}">
                <a16:creationId xmlns:a16="http://schemas.microsoft.com/office/drawing/2014/main" id="{119D6836-CE2A-5476-D703-ADB06904F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 r="13979"/>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400+ Free Syringe &amp; Injection Images - Pixabay">
            <a:extLst>
              <a:ext uri="{FF2B5EF4-FFF2-40B4-BE49-F238E27FC236}">
                <a16:creationId xmlns:a16="http://schemas.microsoft.com/office/drawing/2014/main" id="{B39234BA-AB85-07A0-D9B7-E3490C272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147" y="1051942"/>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27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40507" y="1147951"/>
            <a:ext cx="6336148" cy="5614035"/>
          </a:xfrm>
        </p:spPr>
        <p:txBody>
          <a:bodyPr>
            <a:normAutofit lnSpcReduction="10000"/>
          </a:bodyPr>
          <a:lstStyle/>
          <a:p>
            <a:pPr marL="457200" lvl="1" indent="0">
              <a:buNone/>
            </a:pPr>
            <a:endParaRPr lang="en-US"/>
          </a:p>
          <a:p>
            <a:r>
              <a:rPr lang="en-US" sz="2400"/>
              <a:t>The Brain is a Motivational Emotional processor</a:t>
            </a:r>
          </a:p>
          <a:p>
            <a:pPr lvl="1"/>
            <a:r>
              <a:rPr lang="en-US" sz="2000"/>
              <a:t>Vaccine Science information/misinformation is extremely emotional/political, priming “aversive/defensive” responses</a:t>
            </a:r>
          </a:p>
          <a:p>
            <a:endParaRPr lang="en-US" sz="2400"/>
          </a:p>
          <a:p>
            <a:r>
              <a:rPr lang="en-US" sz="2400"/>
              <a:t>The Brain is a Limited Capacity processor</a:t>
            </a:r>
          </a:p>
          <a:p>
            <a:pPr lvl="1"/>
            <a:r>
              <a:rPr lang="en-US" sz="2000"/>
              <a:t>Vaccine Science information contains a lot of “bits” of changing information tied to the evolving science</a:t>
            </a:r>
          </a:p>
          <a:p>
            <a:endParaRPr lang="en-US" sz="2400"/>
          </a:p>
          <a:p>
            <a:r>
              <a:rPr lang="en-US" sz="2400"/>
              <a:t>The Brain is a Cultural/Contextual processor</a:t>
            </a:r>
          </a:p>
          <a:p>
            <a:pPr lvl="1"/>
            <a:r>
              <a:rPr lang="en-US" sz="2000"/>
              <a:t>Cultural background and experiences creating disparities and distrust shape the communication context and filter how Vaccine Science is interpreted and responded to</a:t>
            </a:r>
          </a:p>
          <a:p>
            <a:pPr marL="0" indent="0" algn="ctr">
              <a:buNone/>
            </a:pPr>
            <a:endParaRPr lang="en-US" b="1">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pic>
        <p:nvPicPr>
          <p:cNvPr id="5122" name="Picture 2" descr="Premium Vector | Brain anger">
            <a:extLst>
              <a:ext uri="{FF2B5EF4-FFF2-40B4-BE49-F238E27FC236}">
                <a16:creationId xmlns:a16="http://schemas.microsoft.com/office/drawing/2014/main" id="{558E8FA0-EFF5-6210-2439-16FC8DB23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533" y="1589372"/>
            <a:ext cx="3743939" cy="33375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AD6B056-5299-AB38-3316-D65FB3E46D9A}"/>
              </a:ext>
            </a:extLst>
          </p:cNvPr>
          <p:cNvSpPr txBox="1">
            <a:spLocks/>
          </p:cNvSpPr>
          <p:nvPr/>
        </p:nvSpPr>
        <p:spPr>
          <a:xfrm>
            <a:off x="840508" y="142466"/>
            <a:ext cx="1111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“Three brain truths” in “overdrive”</a:t>
            </a:r>
            <a:endParaRPr lang="en-US" sz="3600" dirty="0"/>
          </a:p>
        </p:txBody>
      </p:sp>
      <p:sp>
        <p:nvSpPr>
          <p:cNvPr id="6" name="Rectangle 5">
            <a:extLst>
              <a:ext uri="{FF2B5EF4-FFF2-40B4-BE49-F238E27FC236}">
                <a16:creationId xmlns:a16="http://schemas.microsoft.com/office/drawing/2014/main" id="{A1BDF506-5D09-27BB-3765-5DD1D9F7C0AB}"/>
              </a:ext>
            </a:extLst>
          </p:cNvPr>
          <p:cNvSpPr/>
          <p:nvPr/>
        </p:nvSpPr>
        <p:spPr>
          <a:xfrm>
            <a:off x="928255" y="1147618"/>
            <a:ext cx="1334654" cy="531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550813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8C5C857-464C-965C-C964-19FFB827E3CC}"/>
              </a:ext>
            </a:extLst>
          </p:cNvPr>
          <p:cNvSpPr txBox="1">
            <a:spLocks/>
          </p:cNvSpPr>
          <p:nvPr/>
        </p:nvSpPr>
        <p:spPr>
          <a:xfrm>
            <a:off x="838200" y="1641752"/>
            <a:ext cx="4391025"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kern="1200">
                <a:solidFill>
                  <a:schemeClr val="bg1"/>
                </a:solidFill>
                <a:latin typeface="+mj-lt"/>
                <a:ea typeface="+mj-ea"/>
                <a:cs typeface="+mj-cs"/>
              </a:rPr>
              <a:t>The Solution: Respect the “Three brain truths”</a:t>
            </a:r>
            <a:endParaRPr lang="en-US" sz="3100" kern="120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38200" y="3146400"/>
            <a:ext cx="4391025" cy="2454300"/>
          </a:xfrm>
        </p:spPr>
        <p:txBody>
          <a:bodyPr vert="horz" lIns="91440" tIns="45720" rIns="91440" bIns="45720" rtlCol="0">
            <a:normAutofit/>
          </a:bodyPr>
          <a:lstStyle/>
          <a:p>
            <a:pPr marL="457200" lvl="1"/>
            <a:endParaRPr lang="en-US" dirty="0">
              <a:solidFill>
                <a:schemeClr val="bg1">
                  <a:alpha val="80000"/>
                </a:schemeClr>
              </a:solidFill>
            </a:endParaRPr>
          </a:p>
          <a:p>
            <a:pPr marL="0" indent="0">
              <a:buNone/>
            </a:pPr>
            <a:r>
              <a:rPr lang="en-US" sz="2400" dirty="0">
                <a:solidFill>
                  <a:schemeClr val="bg1">
                    <a:alpha val="80000"/>
                  </a:schemeClr>
                </a:solidFill>
              </a:rPr>
              <a:t>The Brain is a Motivational Emotional processor</a:t>
            </a:r>
          </a:p>
          <a:p>
            <a:pPr marL="0"/>
            <a:endParaRPr lang="en-US" sz="2400" b="1" dirty="0">
              <a:solidFill>
                <a:schemeClr val="bg1">
                  <a:alpha val="80000"/>
                </a:schemeClr>
              </a:solidFill>
            </a:endParaRPr>
          </a:p>
        </p:txBody>
      </p:sp>
      <p:pic>
        <p:nvPicPr>
          <p:cNvPr id="9" name="Picture 8" descr="A picture containing text, flyer, human face, screenshot&#10;&#10;Description automatically generated">
            <a:extLst>
              <a:ext uri="{FF2B5EF4-FFF2-40B4-BE49-F238E27FC236}">
                <a16:creationId xmlns:a16="http://schemas.microsoft.com/office/drawing/2014/main" id="{50609F82-E268-60D0-D83C-58B306E684EF}"/>
              </a:ext>
            </a:extLst>
          </p:cNvPr>
          <p:cNvPicPr>
            <a:picLocks noChangeAspect="1"/>
          </p:cNvPicPr>
          <p:nvPr/>
        </p:nvPicPr>
        <p:blipFill>
          <a:blip r:embed="rId3"/>
          <a:stretch>
            <a:fillRect/>
          </a:stretch>
        </p:blipFill>
        <p:spPr>
          <a:xfrm>
            <a:off x="5877304" y="808050"/>
            <a:ext cx="6166940" cy="5241900"/>
          </a:xfrm>
          <a:prstGeom prst="rect">
            <a:avLst/>
          </a:prstGeom>
        </p:spPr>
      </p:pic>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noFill/>
              </a:rPr>
              <a:t>          </a:t>
            </a:r>
          </a:p>
        </p:txBody>
      </p:sp>
      <p:sp>
        <p:nvSpPr>
          <p:cNvPr id="8" name="Rectangle 7">
            <a:extLst>
              <a:ext uri="{FF2B5EF4-FFF2-40B4-BE49-F238E27FC236}">
                <a16:creationId xmlns:a16="http://schemas.microsoft.com/office/drawing/2014/main" id="{29D2B35F-B0DD-4490-72C8-5A3904600754}"/>
              </a:ext>
            </a:extLst>
          </p:cNvPr>
          <p:cNvSpPr/>
          <p:nvPr/>
        </p:nvSpPr>
        <p:spPr>
          <a:xfrm>
            <a:off x="928255" y="1147618"/>
            <a:ext cx="1334654" cy="531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683015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7" name="Title 1">
            <a:extLst>
              <a:ext uri="{FF2B5EF4-FFF2-40B4-BE49-F238E27FC236}">
                <a16:creationId xmlns:a16="http://schemas.microsoft.com/office/drawing/2014/main" id="{F8C5C857-464C-965C-C964-19FFB827E3CC}"/>
              </a:ext>
            </a:extLst>
          </p:cNvPr>
          <p:cNvSpPr txBox="1">
            <a:spLocks/>
          </p:cNvSpPr>
          <p:nvPr/>
        </p:nvSpPr>
        <p:spPr>
          <a:xfrm>
            <a:off x="838200" y="1641752"/>
            <a:ext cx="4391025"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prstClr val="white"/>
                </a:solidFill>
                <a:effectLst/>
                <a:uLnTx/>
                <a:uFillTx/>
                <a:latin typeface="Corbel"/>
                <a:ea typeface="等线 Light"/>
                <a:cs typeface="+mj-cs"/>
              </a:rPr>
              <a:t>The Solution: Respect the “Three brain truths”</a:t>
            </a:r>
            <a:endParaRPr kumimoji="0" lang="en-US" sz="3100" b="0" i="0" u="none" strike="noStrike" kern="1200" cap="none" spc="0" normalizeH="0" baseline="0" noProof="0">
              <a:ln>
                <a:noFill/>
              </a:ln>
              <a:solidFill>
                <a:prstClr val="white"/>
              </a:solidFill>
              <a:effectLst/>
              <a:uLnTx/>
              <a:uFillTx/>
              <a:latin typeface="Corbel"/>
              <a:ea typeface="等线 Light"/>
              <a:cs typeface="+mj-cs"/>
            </a:endParaRPr>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38200" y="3146400"/>
            <a:ext cx="4391025" cy="2454300"/>
          </a:xfrm>
        </p:spPr>
        <p:txBody>
          <a:bodyPr vert="horz" lIns="91440" tIns="45720" rIns="91440" bIns="45720" rtlCol="0">
            <a:normAutofit/>
          </a:bodyPr>
          <a:lstStyle/>
          <a:p>
            <a:pPr marL="457200" lvl="1"/>
            <a:endParaRPr lang="en-US" dirty="0">
              <a:solidFill>
                <a:schemeClr val="bg1">
                  <a:alpha val="80000"/>
                </a:schemeClr>
              </a:solidFill>
            </a:endParaRPr>
          </a:p>
          <a:p>
            <a:pPr marL="0" indent="0">
              <a:buNone/>
            </a:pPr>
            <a:r>
              <a:rPr lang="en-US" sz="2400" dirty="0">
                <a:solidFill>
                  <a:schemeClr val="bg1">
                    <a:alpha val="80000"/>
                  </a:schemeClr>
                </a:solidFill>
              </a:rPr>
              <a:t>The Brain is a Limited Capacity processor</a:t>
            </a:r>
          </a:p>
          <a:p>
            <a:pPr marL="0"/>
            <a:endParaRPr lang="en-US" sz="2400" b="1" dirty="0">
              <a:solidFill>
                <a:schemeClr val="bg1">
                  <a:alpha val="80000"/>
                </a:schemeClr>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8" name="Rectangle 7">
            <a:extLst>
              <a:ext uri="{FF2B5EF4-FFF2-40B4-BE49-F238E27FC236}">
                <a16:creationId xmlns:a16="http://schemas.microsoft.com/office/drawing/2014/main" id="{29D2B35F-B0DD-4490-72C8-5A3904600754}"/>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pic>
        <p:nvPicPr>
          <p:cNvPr id="10" name="Picture 9" descr="A collage of a person wearing a face mask&#10;&#10;Description automatically generated with low confidence">
            <a:extLst>
              <a:ext uri="{FF2B5EF4-FFF2-40B4-BE49-F238E27FC236}">
                <a16:creationId xmlns:a16="http://schemas.microsoft.com/office/drawing/2014/main" id="{78B6630F-752D-5036-1DA3-73ABF2BE7638}"/>
              </a:ext>
            </a:extLst>
          </p:cNvPr>
          <p:cNvPicPr>
            <a:picLocks noChangeAspect="1"/>
          </p:cNvPicPr>
          <p:nvPr/>
        </p:nvPicPr>
        <p:blipFill>
          <a:blip r:embed="rId5"/>
          <a:stretch>
            <a:fillRect/>
          </a:stretch>
        </p:blipFill>
        <p:spPr>
          <a:xfrm>
            <a:off x="5229225" y="1323051"/>
            <a:ext cx="6578703" cy="4211897"/>
          </a:xfrm>
          <a:prstGeom prst="rect">
            <a:avLst/>
          </a:prstGeom>
        </p:spPr>
      </p:pic>
    </p:spTree>
    <p:extLst>
      <p:ext uri="{BB962C8B-B14F-4D97-AF65-F5344CB8AC3E}">
        <p14:creationId xmlns:p14="http://schemas.microsoft.com/office/powerpoint/2010/main" val="3560492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7" name="Title 1">
            <a:extLst>
              <a:ext uri="{FF2B5EF4-FFF2-40B4-BE49-F238E27FC236}">
                <a16:creationId xmlns:a16="http://schemas.microsoft.com/office/drawing/2014/main" id="{F8C5C857-464C-965C-C964-19FFB827E3CC}"/>
              </a:ext>
            </a:extLst>
          </p:cNvPr>
          <p:cNvSpPr txBox="1">
            <a:spLocks/>
          </p:cNvSpPr>
          <p:nvPr/>
        </p:nvSpPr>
        <p:spPr>
          <a:xfrm>
            <a:off x="838200" y="1641752"/>
            <a:ext cx="4391025"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prstClr val="white"/>
                </a:solidFill>
                <a:effectLst/>
                <a:uLnTx/>
                <a:uFillTx/>
                <a:latin typeface="Corbel"/>
                <a:ea typeface="等线 Light"/>
                <a:cs typeface="+mj-cs"/>
              </a:rPr>
              <a:t>The Solution: Respect the “Three brain truths”</a:t>
            </a:r>
            <a:endParaRPr kumimoji="0" lang="en-US" sz="3100" b="0" i="0" u="none" strike="noStrike" kern="1200" cap="none" spc="0" normalizeH="0" baseline="0" noProof="0">
              <a:ln>
                <a:noFill/>
              </a:ln>
              <a:solidFill>
                <a:prstClr val="white"/>
              </a:solidFill>
              <a:effectLst/>
              <a:uLnTx/>
              <a:uFillTx/>
              <a:latin typeface="Corbel"/>
              <a:ea typeface="等线 Light"/>
              <a:cs typeface="+mj-cs"/>
            </a:endParaRPr>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38200" y="3146400"/>
            <a:ext cx="4391025" cy="2454300"/>
          </a:xfrm>
        </p:spPr>
        <p:txBody>
          <a:bodyPr vert="horz" lIns="91440" tIns="45720" rIns="91440" bIns="45720" rtlCol="0">
            <a:normAutofit/>
          </a:bodyPr>
          <a:lstStyle/>
          <a:p>
            <a:pPr marL="457200" lvl="1"/>
            <a:endParaRPr lang="en-US" dirty="0">
              <a:solidFill>
                <a:schemeClr val="bg1">
                  <a:alpha val="80000"/>
                </a:schemeClr>
              </a:solidFill>
            </a:endParaRPr>
          </a:p>
          <a:p>
            <a:pPr marL="0" indent="0">
              <a:buNone/>
            </a:pPr>
            <a:r>
              <a:rPr lang="en-US" sz="2400" dirty="0">
                <a:solidFill>
                  <a:schemeClr val="bg1">
                    <a:alpha val="80000"/>
                  </a:schemeClr>
                </a:solidFill>
              </a:rPr>
              <a:t>The Brain is a Cultural/Contextual processor</a:t>
            </a:r>
          </a:p>
          <a:p>
            <a:pPr marL="0"/>
            <a:endParaRPr lang="en-US" sz="2400" b="1" dirty="0">
              <a:solidFill>
                <a:schemeClr val="bg1">
                  <a:alpha val="80000"/>
                </a:schemeClr>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8" name="Rectangle 7">
            <a:extLst>
              <a:ext uri="{FF2B5EF4-FFF2-40B4-BE49-F238E27FC236}">
                <a16:creationId xmlns:a16="http://schemas.microsoft.com/office/drawing/2014/main" id="{29D2B35F-B0DD-4490-72C8-5A3904600754}"/>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pic>
        <p:nvPicPr>
          <p:cNvPr id="5" name="Picture 4" descr="A picture containing text, person, human face, clothing&#10;&#10;Description automatically generated">
            <a:extLst>
              <a:ext uri="{FF2B5EF4-FFF2-40B4-BE49-F238E27FC236}">
                <a16:creationId xmlns:a16="http://schemas.microsoft.com/office/drawing/2014/main" id="{2FCE1019-2991-FEB7-D75D-DBFF853A9E97}"/>
              </a:ext>
            </a:extLst>
          </p:cNvPr>
          <p:cNvPicPr>
            <a:picLocks noChangeAspect="1"/>
          </p:cNvPicPr>
          <p:nvPr/>
        </p:nvPicPr>
        <p:blipFill>
          <a:blip r:embed="rId5"/>
          <a:stretch>
            <a:fillRect/>
          </a:stretch>
        </p:blipFill>
        <p:spPr>
          <a:xfrm>
            <a:off x="5412180" y="1004818"/>
            <a:ext cx="6468478" cy="4857155"/>
          </a:xfrm>
          <a:prstGeom prst="rect">
            <a:avLst/>
          </a:prstGeom>
        </p:spPr>
      </p:pic>
    </p:spTree>
    <p:extLst>
      <p:ext uri="{BB962C8B-B14F-4D97-AF65-F5344CB8AC3E}">
        <p14:creationId xmlns:p14="http://schemas.microsoft.com/office/powerpoint/2010/main" val="2619704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3E29F9-1A9F-1D85-1132-7F6868675E9A}"/>
              </a:ext>
            </a:extLst>
          </p:cNvPr>
          <p:cNvSpPr txBox="1"/>
          <p:nvPr/>
        </p:nvSpPr>
        <p:spPr>
          <a:xfrm>
            <a:off x="838200" y="1427554"/>
            <a:ext cx="10624146"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b="1">
                <a:solidFill>
                  <a:schemeClr val="accent1"/>
                </a:solidFill>
              </a:rPr>
              <a:t>Brain Friendly vaccine education content will include content that engages BOTH “Intuitive” AND “Rational” thinking</a:t>
            </a:r>
          </a:p>
        </p:txBody>
      </p:sp>
      <p:pic>
        <p:nvPicPr>
          <p:cNvPr id="7" name="Picture 6" descr="Diagram&#10;&#10;Description automatically generated">
            <a:extLst>
              <a:ext uri="{FF2B5EF4-FFF2-40B4-BE49-F238E27FC236}">
                <a16:creationId xmlns:a16="http://schemas.microsoft.com/office/drawing/2014/main" id="{CC6EC159-E4CB-1F9D-F62F-753E724B752F}"/>
              </a:ext>
            </a:extLst>
          </p:cNvPr>
          <p:cNvPicPr>
            <a:picLocks noChangeAspect="1"/>
          </p:cNvPicPr>
          <p:nvPr/>
        </p:nvPicPr>
        <p:blipFill rotWithShape="1">
          <a:blip r:embed="rId2">
            <a:extLst>
              <a:ext uri="{28A0092B-C50C-407E-A947-70E740481C1C}">
                <a14:useLocalDpi xmlns:a14="http://schemas.microsoft.com/office/drawing/2010/main" val="0"/>
              </a:ext>
            </a:extLst>
          </a:blip>
          <a:srcRect l="918" b="10109"/>
          <a:stretch/>
        </p:blipFill>
        <p:spPr>
          <a:xfrm>
            <a:off x="947814" y="2531666"/>
            <a:ext cx="5561133" cy="3329885"/>
          </a:xfrm>
          <a:prstGeom prst="rect">
            <a:avLst/>
          </a:prstGeom>
        </p:spPr>
      </p:pic>
      <p:sp>
        <p:nvSpPr>
          <p:cNvPr id="3" name="Rectangle 2">
            <a:extLst>
              <a:ext uri="{FF2B5EF4-FFF2-40B4-BE49-F238E27FC236}">
                <a16:creationId xmlns:a16="http://schemas.microsoft.com/office/drawing/2014/main" id="{9759BF5D-AE7D-E355-1474-C6221B4BCEBC}"/>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6" name="TextBox 5">
            <a:extLst>
              <a:ext uri="{FF2B5EF4-FFF2-40B4-BE49-F238E27FC236}">
                <a16:creationId xmlns:a16="http://schemas.microsoft.com/office/drawing/2014/main" id="{8FF52CD5-3C26-5AB3-10ED-DD7239154C3B}"/>
              </a:ext>
            </a:extLst>
          </p:cNvPr>
          <p:cNvSpPr txBox="1"/>
          <p:nvPr/>
        </p:nvSpPr>
        <p:spPr>
          <a:xfrm>
            <a:off x="6508947" y="2568124"/>
            <a:ext cx="5561133" cy="2862322"/>
          </a:xfrm>
          <a:prstGeom prst="rect">
            <a:avLst/>
          </a:prstGeom>
          <a:noFill/>
        </p:spPr>
        <p:txBody>
          <a:bodyPr wrap="square" rtlCol="0">
            <a:spAutoFit/>
          </a:bodyPr>
          <a:lstStyle/>
          <a:p>
            <a:pPr marL="285750" indent="-285750">
              <a:buFont typeface="Arial" panose="020B0604020202020204" pitchFamily="34" charset="0"/>
              <a:buChar char="•"/>
            </a:pPr>
            <a:r>
              <a:rPr lang="en-US"/>
              <a:t>Use production features to engage System 1</a:t>
            </a:r>
          </a:p>
          <a:p>
            <a:pPr marL="742950" lvl="1" indent="-285750">
              <a:buFont typeface="Arial" panose="020B0604020202020204" pitchFamily="34" charset="0"/>
              <a:buChar char="•"/>
            </a:pPr>
            <a:r>
              <a:rPr lang="en-US"/>
              <a:t>Camera angle and shot length</a:t>
            </a:r>
          </a:p>
          <a:p>
            <a:pPr marL="742950" lvl="1" indent="-285750">
              <a:buFont typeface="Arial" panose="020B0604020202020204" pitchFamily="34" charset="0"/>
              <a:buChar char="•"/>
            </a:pPr>
            <a:r>
              <a:rPr lang="en-US"/>
              <a:t>Color Schemes</a:t>
            </a:r>
          </a:p>
          <a:p>
            <a:pPr marL="742950" lvl="1" indent="-285750">
              <a:buFont typeface="Arial" panose="020B0604020202020204" pitchFamily="34" charset="0"/>
              <a:buChar char="•"/>
            </a:pPr>
            <a:r>
              <a:rPr lang="en-US"/>
              <a:t>Font size</a:t>
            </a:r>
          </a:p>
          <a:p>
            <a:pPr marL="742950" lvl="1" indent="-285750">
              <a:buFont typeface="Arial" panose="020B0604020202020204" pitchFamily="34" charset="0"/>
              <a:buChar char="•"/>
            </a:pPr>
            <a:r>
              <a:rPr lang="en-US"/>
              <a:t>Production pacing and “effects”</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Use copy/content to engage System 2</a:t>
            </a:r>
          </a:p>
          <a:p>
            <a:pPr marL="742950" lvl="1" indent="-285750">
              <a:buFont typeface="Arial" panose="020B0604020202020204" pitchFamily="34" charset="0"/>
              <a:buChar char="•"/>
            </a:pPr>
            <a:r>
              <a:rPr lang="en-US"/>
              <a:t>Write copy/content to highlight key points</a:t>
            </a:r>
          </a:p>
          <a:p>
            <a:pPr marL="742950" lvl="1" indent="-285750">
              <a:buFont typeface="Arial" panose="020B0604020202020204" pitchFamily="34" charset="0"/>
              <a:buChar char="•"/>
            </a:pPr>
            <a:r>
              <a:rPr lang="en-US"/>
              <a:t>Write copy/content to empower</a:t>
            </a:r>
          </a:p>
          <a:p>
            <a:pPr marL="742950" lvl="1" indent="-285750">
              <a:buFont typeface="Arial" panose="020B0604020202020204" pitchFamily="34" charset="0"/>
              <a:buChar char="•"/>
            </a:pPr>
            <a:r>
              <a:rPr lang="en-US"/>
              <a:t>Write copy/content to evoke feelings</a:t>
            </a:r>
          </a:p>
        </p:txBody>
      </p:sp>
      <p:sp>
        <p:nvSpPr>
          <p:cNvPr id="5" name="Title 1">
            <a:extLst>
              <a:ext uri="{FF2B5EF4-FFF2-40B4-BE49-F238E27FC236}">
                <a16:creationId xmlns:a16="http://schemas.microsoft.com/office/drawing/2014/main" id="{CE1C6F13-6332-41BD-139B-337D43EC071C}"/>
              </a:ext>
            </a:extLst>
          </p:cNvPr>
          <p:cNvSpPr txBox="1">
            <a:spLocks/>
          </p:cNvSpPr>
          <p:nvPr/>
        </p:nvSpPr>
        <p:spPr>
          <a:xfrm>
            <a:off x="840508" y="142466"/>
            <a:ext cx="1111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Developing “Brain Friendly” Vaccine Science Content</a:t>
            </a:r>
            <a:endParaRPr lang="en-US" sz="3600"/>
          </a:p>
        </p:txBody>
      </p:sp>
      <p:sp>
        <p:nvSpPr>
          <p:cNvPr id="8" name="Rectangle 7">
            <a:extLst>
              <a:ext uri="{FF2B5EF4-FFF2-40B4-BE49-F238E27FC236}">
                <a16:creationId xmlns:a16="http://schemas.microsoft.com/office/drawing/2014/main" id="{A4152FE4-D02E-4062-6D76-775E395E3567}"/>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971546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3E29F9-1A9F-1D85-1132-7F6868675E9A}"/>
              </a:ext>
            </a:extLst>
          </p:cNvPr>
          <p:cNvSpPr txBox="1"/>
          <p:nvPr/>
        </p:nvSpPr>
        <p:spPr>
          <a:xfrm>
            <a:off x="838200" y="1427554"/>
            <a:ext cx="10624146" cy="1200329"/>
          </a:xfrm>
          <a:prstGeom prst="rect">
            <a:avLst/>
          </a:prstGeom>
          <a:noFill/>
        </p:spPr>
        <p:txBody>
          <a:bodyPr wrap="square" rtlCol="0">
            <a:spAutoFit/>
          </a:bodyPr>
          <a:lstStyle/>
          <a:p>
            <a:pPr marL="285750" indent="-285750">
              <a:buFont typeface="Wingdings" panose="05000000000000000000" pitchFamily="2" charset="2"/>
              <a:buChar char="Ø"/>
            </a:pPr>
            <a:r>
              <a:rPr lang="en-US" sz="2400" b="1">
                <a:solidFill>
                  <a:schemeClr val="accent1"/>
                </a:solidFill>
              </a:rPr>
              <a:t>Brain Friendly vaccine education content for “vaccine hesitant” communities MUST reduce defensiveness and emotionally resonate to motivate individuals to consider and act on information</a:t>
            </a:r>
          </a:p>
        </p:txBody>
      </p:sp>
      <p:pic>
        <p:nvPicPr>
          <p:cNvPr id="7" name="Picture 6">
            <a:extLst>
              <a:ext uri="{FF2B5EF4-FFF2-40B4-BE49-F238E27FC236}">
                <a16:creationId xmlns:a16="http://schemas.microsoft.com/office/drawing/2014/main" id="{CC6EC159-E4CB-1F9D-F62F-753E724B752F}"/>
              </a:ext>
            </a:extLst>
          </p:cNvPr>
          <p:cNvPicPr>
            <a:picLocks noChangeAspect="1"/>
          </p:cNvPicPr>
          <p:nvPr/>
        </p:nvPicPr>
        <p:blipFill rotWithShape="1">
          <a:blip r:embed="rId2"/>
          <a:srcRect t="2036" b="2036"/>
          <a:stretch/>
        </p:blipFill>
        <p:spPr>
          <a:xfrm>
            <a:off x="928255" y="2749021"/>
            <a:ext cx="5561133" cy="3329885"/>
          </a:xfrm>
          <a:prstGeom prst="rect">
            <a:avLst/>
          </a:prstGeom>
        </p:spPr>
      </p:pic>
      <p:sp>
        <p:nvSpPr>
          <p:cNvPr id="3" name="Rectangle 2">
            <a:extLst>
              <a:ext uri="{FF2B5EF4-FFF2-40B4-BE49-F238E27FC236}">
                <a16:creationId xmlns:a16="http://schemas.microsoft.com/office/drawing/2014/main" id="{9759BF5D-AE7D-E355-1474-C6221B4BCEBC}"/>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Title 1">
            <a:extLst>
              <a:ext uri="{FF2B5EF4-FFF2-40B4-BE49-F238E27FC236}">
                <a16:creationId xmlns:a16="http://schemas.microsoft.com/office/drawing/2014/main" id="{CE1C6F13-6332-41BD-139B-337D43EC071C}"/>
              </a:ext>
            </a:extLst>
          </p:cNvPr>
          <p:cNvSpPr txBox="1">
            <a:spLocks/>
          </p:cNvSpPr>
          <p:nvPr/>
        </p:nvSpPr>
        <p:spPr>
          <a:xfrm>
            <a:off x="840508" y="142466"/>
            <a:ext cx="1111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Developing “Brain Friendly” Vaccine Science Content</a:t>
            </a:r>
            <a:endParaRPr lang="en-US" sz="3600"/>
          </a:p>
        </p:txBody>
      </p:sp>
      <p:sp>
        <p:nvSpPr>
          <p:cNvPr id="8" name="Rectangle 7">
            <a:extLst>
              <a:ext uri="{FF2B5EF4-FFF2-40B4-BE49-F238E27FC236}">
                <a16:creationId xmlns:a16="http://schemas.microsoft.com/office/drawing/2014/main" id="{A4152FE4-D02E-4062-6D76-775E395E3567}"/>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a:extLst>
              <a:ext uri="{FF2B5EF4-FFF2-40B4-BE49-F238E27FC236}">
                <a16:creationId xmlns:a16="http://schemas.microsoft.com/office/drawing/2014/main" id="{739FC37A-0574-3BFF-94E7-B9E0A23BED49}"/>
              </a:ext>
            </a:extLst>
          </p:cNvPr>
          <p:cNvSpPr txBox="1"/>
          <p:nvPr/>
        </p:nvSpPr>
        <p:spPr>
          <a:xfrm>
            <a:off x="6796520" y="2678821"/>
            <a:ext cx="5246839" cy="3693319"/>
          </a:xfrm>
          <a:prstGeom prst="rect">
            <a:avLst/>
          </a:prstGeom>
          <a:noFill/>
        </p:spPr>
        <p:txBody>
          <a:bodyPr wrap="square" rtlCol="0">
            <a:spAutoFit/>
          </a:bodyPr>
          <a:lstStyle/>
          <a:p>
            <a:r>
              <a:rPr lang="en-US"/>
              <a:t>Brain Friendly vaccine science content</a:t>
            </a:r>
          </a:p>
          <a:p>
            <a:r>
              <a:rPr lang="en-US"/>
              <a:t>needs to “tame the Elephant”</a:t>
            </a:r>
          </a:p>
          <a:p>
            <a:endParaRPr lang="en-US"/>
          </a:p>
          <a:p>
            <a:pPr marL="285750" indent="-285750">
              <a:buFont typeface="Arial" panose="020B0604020202020204" pitchFamily="34" charset="0"/>
              <a:buChar char="•"/>
            </a:pPr>
            <a:r>
              <a:rPr lang="en-US"/>
              <a:t>Feature “relatable” real humans</a:t>
            </a:r>
          </a:p>
          <a:p>
            <a:pPr marL="285750" indent="-285750">
              <a:buFont typeface="Arial" panose="020B0604020202020204" pitchFamily="34" charset="0"/>
              <a:buChar char="•"/>
            </a:pPr>
            <a:r>
              <a:rPr lang="en-US"/>
              <a:t>Feature positive emotional content (hope)</a:t>
            </a:r>
          </a:p>
          <a:p>
            <a:pPr marL="285750" indent="-285750">
              <a:buFont typeface="Arial" panose="020B0604020202020204" pitchFamily="34" charset="0"/>
              <a:buChar char="•"/>
            </a:pPr>
            <a:r>
              <a:rPr lang="en-US"/>
              <a:t>Acknowledge risks (negative affect)</a:t>
            </a:r>
          </a:p>
          <a:p>
            <a:pPr marL="285750" indent="-285750">
              <a:buFont typeface="Arial" panose="020B0604020202020204" pitchFamily="34" charset="0"/>
              <a:buChar char="•"/>
            </a:pPr>
            <a:r>
              <a:rPr lang="en-US"/>
              <a:t>Use calming color schemes</a:t>
            </a:r>
          </a:p>
          <a:p>
            <a:pPr marL="285750" indent="-285750">
              <a:buFont typeface="Arial" panose="020B0604020202020204" pitchFamily="34" charset="0"/>
              <a:buChar char="•"/>
            </a:pPr>
            <a:r>
              <a:rPr lang="en-US"/>
              <a:t>Use inclusive language “we”</a:t>
            </a:r>
          </a:p>
          <a:p>
            <a:pPr marL="285750" indent="-285750">
              <a:buFont typeface="Arial" panose="020B0604020202020204" pitchFamily="34" charset="0"/>
              <a:buChar char="•"/>
            </a:pPr>
            <a:r>
              <a:rPr lang="en-US"/>
              <a:t>Avoid highlighting “vaccine” cues</a:t>
            </a:r>
          </a:p>
          <a:p>
            <a:pPr marL="285750" indent="-285750">
              <a:buFont typeface="Arial" panose="020B0604020202020204" pitchFamily="34" charset="0"/>
              <a:buChar char="•"/>
            </a:pPr>
            <a:r>
              <a:rPr lang="en-US"/>
              <a:t>Avoid unintended politicized cues</a:t>
            </a:r>
          </a:p>
          <a:p>
            <a:pPr marL="285750" indent="-285750">
              <a:buFont typeface="Arial" panose="020B0604020202020204" pitchFamily="34" charset="0"/>
              <a:buChar char="•"/>
            </a:pPr>
            <a:r>
              <a:rPr lang="en-US"/>
              <a:t>Avoid “red” or similar color schemes</a:t>
            </a:r>
          </a:p>
          <a:p>
            <a:pPr marL="285750" indent="-285750">
              <a:buFont typeface="Arial" panose="020B0604020202020204" pitchFamily="34" charset="0"/>
              <a:buChar char="•"/>
            </a:pPr>
            <a:r>
              <a:rPr lang="en-US"/>
              <a:t>Avoid “directive” or “loss-frame” content</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745924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4D67-E6C5-EDE5-2C0E-64763D435E7B}"/>
              </a:ext>
            </a:extLst>
          </p:cNvPr>
          <p:cNvSpPr>
            <a:spLocks noGrp="1"/>
          </p:cNvSpPr>
          <p:nvPr>
            <p:ph type="title"/>
          </p:nvPr>
        </p:nvSpPr>
        <p:spPr>
          <a:xfrm>
            <a:off x="422910" y="166465"/>
            <a:ext cx="11346180" cy="1325563"/>
          </a:xfrm>
        </p:spPr>
        <p:txBody>
          <a:bodyPr/>
          <a:lstStyle/>
          <a:p>
            <a:pPr algn="ctr"/>
            <a:r>
              <a:rPr lang="en-US"/>
              <a:t>The Human Mind “on” Vaccine Science Content</a:t>
            </a:r>
          </a:p>
        </p:txBody>
      </p:sp>
      <p:pic>
        <p:nvPicPr>
          <p:cNvPr id="3" name="Picture 5" descr="C:\Users\PaulB\Documents\My Dropbox\Ad Theory book chapter\Bolls Wise Bradley Fig1.jpg">
            <a:extLst>
              <a:ext uri="{FF2B5EF4-FFF2-40B4-BE49-F238E27FC236}">
                <a16:creationId xmlns:a16="http://schemas.microsoft.com/office/drawing/2014/main" id="{77664978-E15E-869D-1B6C-2277D63A1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783" y="1352560"/>
            <a:ext cx="7164536" cy="537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E5D62D7-E0B3-BB1D-BA06-C7F2B5927707}"/>
              </a:ext>
            </a:extLst>
          </p:cNvPr>
          <p:cNvSpPr/>
          <p:nvPr/>
        </p:nvSpPr>
        <p:spPr>
          <a:xfrm>
            <a:off x="2380433" y="4722642"/>
            <a:ext cx="1702851"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336CAD-E29F-0734-1BB9-1885B9CAF61E}"/>
              </a:ext>
            </a:extLst>
          </p:cNvPr>
          <p:cNvSpPr txBox="1"/>
          <p:nvPr/>
        </p:nvSpPr>
        <p:spPr>
          <a:xfrm>
            <a:off x="2333373" y="4656750"/>
            <a:ext cx="1683740" cy="646331"/>
          </a:xfrm>
          <a:prstGeom prst="rect">
            <a:avLst/>
          </a:prstGeom>
          <a:noFill/>
        </p:spPr>
        <p:txBody>
          <a:bodyPr wrap="square" rtlCol="0">
            <a:spAutoFit/>
          </a:bodyPr>
          <a:lstStyle/>
          <a:p>
            <a:r>
              <a:rPr lang="en-US" b="1">
                <a:solidFill>
                  <a:srgbClr val="FFFF00"/>
                </a:solidFill>
              </a:rPr>
              <a:t>Vaccine Science</a:t>
            </a:r>
          </a:p>
        </p:txBody>
      </p:sp>
      <p:sp>
        <p:nvSpPr>
          <p:cNvPr id="6" name="TextBox 5">
            <a:extLst>
              <a:ext uri="{FF2B5EF4-FFF2-40B4-BE49-F238E27FC236}">
                <a16:creationId xmlns:a16="http://schemas.microsoft.com/office/drawing/2014/main" id="{4DDEA3B7-DCC4-32D2-6DEE-7C307A54FF51}"/>
              </a:ext>
            </a:extLst>
          </p:cNvPr>
          <p:cNvSpPr txBox="1"/>
          <p:nvPr/>
        </p:nvSpPr>
        <p:spPr>
          <a:xfrm>
            <a:off x="9625512" y="1740515"/>
            <a:ext cx="2274053" cy="1477328"/>
          </a:xfrm>
          <a:prstGeom prst="rect">
            <a:avLst/>
          </a:prstGeom>
          <a:noFill/>
        </p:spPr>
        <p:txBody>
          <a:bodyPr wrap="square" rtlCol="0">
            <a:spAutoFit/>
          </a:bodyPr>
          <a:lstStyle/>
          <a:p>
            <a:r>
              <a:rPr lang="en-US"/>
              <a:t>Pre-existing attitudes</a:t>
            </a:r>
          </a:p>
          <a:p>
            <a:r>
              <a:rPr lang="en-US"/>
              <a:t>Political/Cultural ID</a:t>
            </a:r>
          </a:p>
          <a:p>
            <a:r>
              <a:rPr lang="en-US"/>
              <a:t>Risk Assessments</a:t>
            </a:r>
          </a:p>
          <a:p>
            <a:r>
              <a:rPr lang="en-US"/>
              <a:t>Health Experiences</a:t>
            </a:r>
          </a:p>
          <a:p>
            <a:endParaRPr lang="en-US"/>
          </a:p>
        </p:txBody>
      </p:sp>
      <p:sp>
        <p:nvSpPr>
          <p:cNvPr id="7" name="Rectangle 6">
            <a:extLst>
              <a:ext uri="{FF2B5EF4-FFF2-40B4-BE49-F238E27FC236}">
                <a16:creationId xmlns:a16="http://schemas.microsoft.com/office/drawing/2014/main" id="{9FF1E5F6-CA85-DC8B-E9AA-D486B41DE7F7}"/>
              </a:ext>
            </a:extLst>
          </p:cNvPr>
          <p:cNvSpPr/>
          <p:nvPr/>
        </p:nvSpPr>
        <p:spPr>
          <a:xfrm>
            <a:off x="9629571" y="1712973"/>
            <a:ext cx="2147497" cy="13312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7FFCC41-3EC9-33C9-9213-AF9638440398}"/>
              </a:ext>
            </a:extLst>
          </p:cNvPr>
          <p:cNvCxnSpPr/>
          <p:nvPr/>
        </p:nvCxnSpPr>
        <p:spPr>
          <a:xfrm flipH="1">
            <a:off x="7712082" y="2266376"/>
            <a:ext cx="1795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AF527C-4938-BD1C-C09B-7D830F714BEF}"/>
              </a:ext>
            </a:extLst>
          </p:cNvPr>
          <p:cNvSpPr txBox="1"/>
          <p:nvPr/>
        </p:nvSpPr>
        <p:spPr>
          <a:xfrm>
            <a:off x="175976" y="5249078"/>
            <a:ext cx="1996149" cy="1200329"/>
          </a:xfrm>
          <a:prstGeom prst="rect">
            <a:avLst/>
          </a:prstGeom>
          <a:noFill/>
        </p:spPr>
        <p:txBody>
          <a:bodyPr wrap="square" lIns="91440" tIns="45720" rIns="91440" bIns="45720" rtlCol="0" anchor="t">
            <a:spAutoFit/>
          </a:bodyPr>
          <a:lstStyle/>
          <a:p>
            <a:r>
              <a:rPr lang="en-US"/>
              <a:t>Raw Appetitive and Aversive Emotional </a:t>
            </a:r>
          </a:p>
          <a:p>
            <a:r>
              <a:rPr lang="en-US"/>
              <a:t>Responses</a:t>
            </a:r>
          </a:p>
        </p:txBody>
      </p:sp>
      <p:sp>
        <p:nvSpPr>
          <p:cNvPr id="11" name="Rectangle 10">
            <a:extLst>
              <a:ext uri="{FF2B5EF4-FFF2-40B4-BE49-F238E27FC236}">
                <a16:creationId xmlns:a16="http://schemas.microsoft.com/office/drawing/2014/main" id="{969476EB-D1DF-28E4-D553-01550216EDE3}"/>
              </a:ext>
            </a:extLst>
          </p:cNvPr>
          <p:cNvSpPr/>
          <p:nvPr/>
        </p:nvSpPr>
        <p:spPr>
          <a:xfrm>
            <a:off x="102530" y="5195037"/>
            <a:ext cx="2074782" cy="12486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A5E2333-1D9D-BD36-4ED9-187B241D51E0}"/>
              </a:ext>
            </a:extLst>
          </p:cNvPr>
          <p:cNvCxnSpPr/>
          <p:nvPr/>
        </p:nvCxnSpPr>
        <p:spPr>
          <a:xfrm flipV="1">
            <a:off x="2221340" y="5285801"/>
            <a:ext cx="2020859" cy="3714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12C1E6-0A7C-84D5-540B-5A770B5A4FB9}"/>
              </a:ext>
            </a:extLst>
          </p:cNvPr>
          <p:cNvSpPr txBox="1"/>
          <p:nvPr/>
        </p:nvSpPr>
        <p:spPr>
          <a:xfrm>
            <a:off x="9804522" y="4133234"/>
            <a:ext cx="1796863" cy="923330"/>
          </a:xfrm>
          <a:prstGeom prst="rect">
            <a:avLst/>
          </a:prstGeom>
          <a:noFill/>
        </p:spPr>
        <p:txBody>
          <a:bodyPr wrap="square" rtlCol="0">
            <a:spAutoFit/>
          </a:bodyPr>
          <a:lstStyle/>
          <a:p>
            <a:r>
              <a:rPr lang="en-US"/>
              <a:t>Limited Cognitive</a:t>
            </a:r>
          </a:p>
          <a:p>
            <a:r>
              <a:rPr lang="en-US"/>
              <a:t>Capacity</a:t>
            </a:r>
          </a:p>
        </p:txBody>
      </p:sp>
      <p:sp>
        <p:nvSpPr>
          <p:cNvPr id="15" name="Rectangle 14">
            <a:extLst>
              <a:ext uri="{FF2B5EF4-FFF2-40B4-BE49-F238E27FC236}">
                <a16:creationId xmlns:a16="http://schemas.microsoft.com/office/drawing/2014/main" id="{8877438D-80F8-BF53-EA96-779FE5C9D88A}"/>
              </a:ext>
            </a:extLst>
          </p:cNvPr>
          <p:cNvSpPr/>
          <p:nvPr/>
        </p:nvSpPr>
        <p:spPr>
          <a:xfrm>
            <a:off x="9705434" y="3836681"/>
            <a:ext cx="2074782" cy="12486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C35DE5D-0F49-988C-8946-887989F955AA}"/>
              </a:ext>
            </a:extLst>
          </p:cNvPr>
          <p:cNvCxnSpPr/>
          <p:nvPr/>
        </p:nvCxnSpPr>
        <p:spPr>
          <a:xfrm flipH="1">
            <a:off x="8890080" y="4680392"/>
            <a:ext cx="6996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589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E6F2-71F2-B25F-CD61-CAF3FC71A6DC}"/>
              </a:ext>
            </a:extLst>
          </p:cNvPr>
          <p:cNvSpPr>
            <a:spLocks noGrp="1"/>
          </p:cNvSpPr>
          <p:nvPr>
            <p:ph type="title"/>
          </p:nvPr>
        </p:nvSpPr>
        <p:spPr/>
        <p:txBody>
          <a:bodyPr/>
          <a:lstStyle/>
          <a:p>
            <a:r>
              <a:rPr lang="en-US" b="1"/>
              <a:t>Bite-snack-meal for content design</a:t>
            </a:r>
          </a:p>
        </p:txBody>
      </p:sp>
      <p:sp>
        <p:nvSpPr>
          <p:cNvPr id="4" name="Rectangle 3">
            <a:extLst>
              <a:ext uri="{FF2B5EF4-FFF2-40B4-BE49-F238E27FC236}">
                <a16:creationId xmlns:a16="http://schemas.microsoft.com/office/drawing/2014/main" id="{8626903B-5785-7194-FCB3-3663EBBD3C0A}"/>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5" name="Rectangle 4">
            <a:extLst>
              <a:ext uri="{FF2B5EF4-FFF2-40B4-BE49-F238E27FC236}">
                <a16:creationId xmlns:a16="http://schemas.microsoft.com/office/drawing/2014/main" id="{400F4653-6D87-0BB1-DDA3-F958511DBD43}"/>
              </a:ext>
            </a:extLst>
          </p:cNvPr>
          <p:cNvSpPr/>
          <p:nvPr/>
        </p:nvSpPr>
        <p:spPr>
          <a:xfrm>
            <a:off x="939978" y="1504272"/>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a:extLst>
              <a:ext uri="{FF2B5EF4-FFF2-40B4-BE49-F238E27FC236}">
                <a16:creationId xmlns:a16="http://schemas.microsoft.com/office/drawing/2014/main" id="{546729AA-5CCF-F54A-C698-9179F930825D}"/>
              </a:ext>
            </a:extLst>
          </p:cNvPr>
          <p:cNvPicPr>
            <a:picLocks noChangeAspect="1"/>
          </p:cNvPicPr>
          <p:nvPr/>
        </p:nvPicPr>
        <p:blipFill>
          <a:blip r:embed="rId4"/>
          <a:stretch>
            <a:fillRect/>
          </a:stretch>
        </p:blipFill>
        <p:spPr>
          <a:xfrm>
            <a:off x="2647105" y="1990629"/>
            <a:ext cx="6897789" cy="3802727"/>
          </a:xfrm>
          <a:prstGeom prst="rect">
            <a:avLst/>
          </a:prstGeom>
        </p:spPr>
      </p:pic>
    </p:spTree>
    <p:extLst>
      <p:ext uri="{BB962C8B-B14F-4D97-AF65-F5344CB8AC3E}">
        <p14:creationId xmlns:p14="http://schemas.microsoft.com/office/powerpoint/2010/main" val="3765037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EF0BBC4C-8566-5E6B-FCD1-BFE0C36A26A5}"/>
              </a:ext>
            </a:extLst>
          </p:cNvPr>
          <p:cNvSpPr>
            <a:spLocks noGrp="1"/>
          </p:cNvSpPr>
          <p:nvPr>
            <p:ph type="title"/>
          </p:nvPr>
        </p:nvSpPr>
        <p:spPr>
          <a:xfrm>
            <a:off x="836679" y="723898"/>
            <a:ext cx="6002110" cy="1495425"/>
          </a:xfrm>
        </p:spPr>
        <p:txBody>
          <a:bodyPr>
            <a:normAutofit/>
          </a:bodyPr>
          <a:lstStyle/>
          <a:p>
            <a:r>
              <a:rPr lang="en-US" sz="4000" b="1" dirty="0"/>
              <a:t>Let’s pause to reflect!</a:t>
            </a:r>
          </a:p>
        </p:txBody>
      </p:sp>
      <p:sp>
        <p:nvSpPr>
          <p:cNvPr id="3" name="Content Placeholder 2">
            <a:extLst>
              <a:ext uri="{FF2B5EF4-FFF2-40B4-BE49-F238E27FC236}">
                <a16:creationId xmlns:a16="http://schemas.microsoft.com/office/drawing/2014/main" id="{594E3130-BAE1-1E5D-3D5A-A55DDF5293E6}"/>
              </a:ext>
            </a:extLst>
          </p:cNvPr>
          <p:cNvSpPr>
            <a:spLocks noGrp="1"/>
          </p:cNvSpPr>
          <p:nvPr>
            <p:ph idx="1"/>
          </p:nvPr>
        </p:nvSpPr>
        <p:spPr>
          <a:xfrm>
            <a:off x="199176" y="2050503"/>
            <a:ext cx="7351413" cy="4739595"/>
          </a:xfrm>
        </p:spPr>
        <p:txBody>
          <a:bodyPr>
            <a:normAutofit/>
          </a:bodyPr>
          <a:lstStyle/>
          <a:p>
            <a:pPr marL="0" indent="0">
              <a:buNone/>
            </a:pPr>
            <a:r>
              <a:rPr lang="en-US" sz="2000" b="1" u="sng" dirty="0"/>
              <a:t>Vaccine Science Communication Video</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Please take 5 minutes to reflect on the following:</a:t>
            </a:r>
          </a:p>
          <a:p>
            <a:pPr marL="0" indent="0">
              <a:buNone/>
            </a:pPr>
            <a:endParaRPr lang="en-US" sz="2000" dirty="0"/>
          </a:p>
          <a:p>
            <a:pPr marL="514350" indent="-514350">
              <a:buAutoNum type="arabicPeriod"/>
            </a:pPr>
            <a:r>
              <a:rPr lang="en-US" sz="2000" dirty="0"/>
              <a:t>What appears to make this video example brain friendly?</a:t>
            </a:r>
          </a:p>
          <a:p>
            <a:pPr marL="514350" indent="-514350">
              <a:buAutoNum type="arabicPeriod"/>
            </a:pPr>
            <a:endParaRPr lang="en-US" sz="2000" dirty="0"/>
          </a:p>
          <a:p>
            <a:pPr marL="514350" indent="-514350">
              <a:buAutoNum type="arabicPeriod"/>
            </a:pPr>
            <a:r>
              <a:rPr lang="en-US" sz="2000" dirty="0"/>
              <a:t>What might make this video example brain unfriendly?</a:t>
            </a:r>
          </a:p>
          <a:p>
            <a:endParaRPr lang="en-US" sz="2000" dirty="0"/>
          </a:p>
        </p:txBody>
      </p:sp>
      <p:pic>
        <p:nvPicPr>
          <p:cNvPr id="8194" name="Picture 2" descr="The Thinker | Free Images at Clker.com - vector clip art online, royalty  free &amp; public domain">
            <a:extLst>
              <a:ext uri="{FF2B5EF4-FFF2-40B4-BE49-F238E27FC236}">
                <a16:creationId xmlns:a16="http://schemas.microsoft.com/office/drawing/2014/main" id="{5304DC87-8382-9A02-46B6-2C9BC8A4A0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8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C8BA6-92C3-8E72-331E-10AD34FF0770}"/>
              </a:ext>
            </a:extLst>
          </p:cNvPr>
          <p:cNvSpPr txBox="1"/>
          <p:nvPr/>
        </p:nvSpPr>
        <p:spPr>
          <a:xfrm>
            <a:off x="196127" y="2598003"/>
            <a:ext cx="6994237" cy="830997"/>
          </a:xfrm>
          <a:prstGeom prst="rect">
            <a:avLst/>
          </a:prstGeom>
          <a:noFill/>
        </p:spPr>
        <p:txBody>
          <a:bodyPr wrap="square" rtlCol="0">
            <a:spAutoFit/>
          </a:bodyPr>
          <a:lstStyle/>
          <a:p>
            <a:r>
              <a:rPr lang="en-US" sz="2400" dirty="0">
                <a:hlinkClick r:id="rId3"/>
              </a:rPr>
              <a:t>https://www.youtube.com/watch?v=4RNBeBYGU4U</a:t>
            </a:r>
            <a:endParaRPr lang="en-US" sz="2400" dirty="0"/>
          </a:p>
          <a:p>
            <a:endParaRPr lang="en-US" sz="2400" b="1" dirty="0">
              <a:solidFill>
                <a:schemeClr val="accent1"/>
              </a:solidFill>
            </a:endParaRPr>
          </a:p>
        </p:txBody>
      </p:sp>
    </p:spTree>
    <p:extLst>
      <p:ext uri="{BB962C8B-B14F-4D97-AF65-F5344CB8AC3E}">
        <p14:creationId xmlns:p14="http://schemas.microsoft.com/office/powerpoint/2010/main" val="392898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FA5E705-CE1C-B5F8-F056-492B69454CB1}"/>
              </a:ext>
            </a:extLst>
          </p:cNvPr>
          <p:cNvSpPr txBox="1"/>
          <p:nvPr/>
        </p:nvSpPr>
        <p:spPr>
          <a:xfrm>
            <a:off x="898928" y="1744647"/>
            <a:ext cx="4605340" cy="3368706"/>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800" b="1" dirty="0">
                <a:solidFill>
                  <a:schemeClr val="bg1"/>
                </a:solidFill>
                <a:latin typeface="+mj-lt"/>
                <a:ea typeface="+mj-ea"/>
                <a:cs typeface="+mj-cs"/>
              </a:rPr>
              <a:t>Neuromarketing Science has taken over modern marketing!</a:t>
            </a:r>
          </a:p>
          <a:p>
            <a:pPr defTabSz="914400">
              <a:lnSpc>
                <a:spcPct val="90000"/>
              </a:lnSpc>
              <a:spcBef>
                <a:spcPct val="0"/>
              </a:spcBef>
              <a:spcAft>
                <a:spcPts val="600"/>
              </a:spcAft>
            </a:pPr>
            <a:endParaRPr lang="en-US" sz="2800" b="1" dirty="0">
              <a:solidFill>
                <a:schemeClr val="bg1"/>
              </a:solidFill>
              <a:latin typeface="+mj-lt"/>
              <a:ea typeface="+mj-ea"/>
              <a:cs typeface="+mj-cs"/>
            </a:endParaRPr>
          </a:p>
          <a:p>
            <a:pPr marL="342900" indent="-342900" defTabSz="914400">
              <a:lnSpc>
                <a:spcPct val="90000"/>
              </a:lnSpc>
              <a:spcBef>
                <a:spcPct val="0"/>
              </a:spcBef>
              <a:spcAft>
                <a:spcPts val="600"/>
              </a:spcAft>
              <a:buFont typeface="Arial" panose="020B0604020202020204" pitchFamily="34" charset="0"/>
              <a:buChar char="•"/>
            </a:pPr>
            <a:r>
              <a:rPr lang="en-US" sz="2800" dirty="0">
                <a:solidFill>
                  <a:schemeClr val="bg1"/>
                </a:solidFill>
              </a:rPr>
              <a:t>Companies are predicted to spend a total of $3.2 billion on Neuromarketing solutions by the year 2032</a:t>
            </a:r>
            <a:endParaRPr lang="en-US" sz="2800" b="1" dirty="0">
              <a:solidFill>
                <a:schemeClr val="bg1"/>
              </a:solidFill>
              <a:latin typeface="+mj-lt"/>
              <a:ea typeface="+mj-ea"/>
              <a:cs typeface="+mj-cs"/>
            </a:endParaRPr>
          </a:p>
        </p:txBody>
      </p:sp>
      <p:pic>
        <p:nvPicPr>
          <p:cNvPr id="2052" name="Picture 4" descr="Neuromarketing Vector Art Stock Images | Depositphotos">
            <a:extLst>
              <a:ext uri="{FF2B5EF4-FFF2-40B4-BE49-F238E27FC236}">
                <a16:creationId xmlns:a16="http://schemas.microsoft.com/office/drawing/2014/main" id="{9F021E11-7B33-59C2-4634-7ABEA38F696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665" r="9031" b="2"/>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818552-E99B-8A4E-7038-4B9A656C53C0}"/>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noFill/>
              </a:rPr>
              <a:t>          </a:t>
            </a:r>
          </a:p>
        </p:txBody>
      </p:sp>
    </p:spTree>
    <p:extLst>
      <p:ext uri="{BB962C8B-B14F-4D97-AF65-F5344CB8AC3E}">
        <p14:creationId xmlns:p14="http://schemas.microsoft.com/office/powerpoint/2010/main" val="3773060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1312934"/>
            <a:ext cx="5448991" cy="3211776"/>
          </a:xfrm>
        </p:spPr>
        <p:txBody>
          <a:bodyPr vert="horz" lIns="91440" tIns="45720" rIns="91440" bIns="45720" rtlCol="0" anchor="b">
            <a:normAutofit fontScale="90000"/>
          </a:bodyPr>
          <a:lstStyle/>
          <a:p>
            <a:r>
              <a:rPr lang="en-US" sz="3400" b="1" dirty="0"/>
              <a:t>Pulling it all together: Integrating Motivational Interviewing, Science Media Literacy, and Neuromarketing Science</a:t>
            </a:r>
            <a:br>
              <a:rPr lang="en-US" sz="3400" b="1" dirty="0"/>
            </a:br>
            <a:r>
              <a:rPr lang="en-US" sz="3400" b="1" dirty="0"/>
              <a:t>Tool Kit page: 125</a:t>
            </a: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096486" y="1536174"/>
            <a:ext cx="575198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dirty="0">
                <a:solidFill>
                  <a:srgbClr val="FFFF00"/>
                </a:solidFill>
              </a:rPr>
              <a:t>Neuromarketing Science, Motivational Interviewing, and Science Media Literacy provide insight into distinct but related processes</a:t>
            </a:r>
            <a:r>
              <a:rPr lang="en-US" sz="2400" b="1" dirty="0">
                <a:solidFill>
                  <a:srgbClr val="FFFF00"/>
                </a:solidFill>
              </a:rPr>
              <a:t> in how individuals mentally process and respond to vaccine science content. These three tools can be used by Extension Professionals to develop communication content that effectively engages, educates, and empowers community members.</a:t>
            </a:r>
            <a:endParaRPr kumimoji="0" lang="en-US" sz="2400" b="1" i="0" u="none" strike="noStrike" kern="1200" cap="none" spc="0" normalizeH="0" baseline="0" noProof="0" dirty="0">
              <a:ln>
                <a:noFill/>
              </a:ln>
              <a:solidFill>
                <a:srgbClr val="FFFF00"/>
              </a:solidFill>
              <a:effectLst/>
              <a:uLnTx/>
              <a:uFillTx/>
              <a:latin typeface="Corbel"/>
              <a:ea typeface="等线"/>
              <a:cs typeface="+mn-cs"/>
            </a:endParaRPr>
          </a:p>
        </p:txBody>
      </p:sp>
    </p:spTree>
    <p:extLst>
      <p:ext uri="{BB962C8B-B14F-4D97-AF65-F5344CB8AC3E}">
        <p14:creationId xmlns:p14="http://schemas.microsoft.com/office/powerpoint/2010/main" val="21420712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extLst>
              <a:ext uri="{FF2B5EF4-FFF2-40B4-BE49-F238E27FC236}">
                <a16:creationId xmlns:a16="http://schemas.microsoft.com/office/drawing/2014/main" id="{64213129-F73B-3B84-3A45-A119F0625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66" y="1202764"/>
            <a:ext cx="6405742" cy="5296429"/>
          </a:xfrm>
          <a:prstGeom prst="rect">
            <a:avLst/>
          </a:prstGeom>
        </p:spPr>
      </p:pic>
      <p:sp>
        <p:nvSpPr>
          <p:cNvPr id="6" name="TextBox 5">
            <a:extLst>
              <a:ext uri="{FF2B5EF4-FFF2-40B4-BE49-F238E27FC236}">
                <a16:creationId xmlns:a16="http://schemas.microsoft.com/office/drawing/2014/main" id="{5CD3637F-5332-413D-1F0A-681357BEFAD0}"/>
              </a:ext>
            </a:extLst>
          </p:cNvPr>
          <p:cNvSpPr txBox="1"/>
          <p:nvPr/>
        </p:nvSpPr>
        <p:spPr>
          <a:xfrm>
            <a:off x="1020092" y="155448"/>
            <a:ext cx="10151818" cy="646331"/>
          </a:xfrm>
          <a:prstGeom prst="rect">
            <a:avLst/>
          </a:prstGeom>
          <a:noFill/>
        </p:spPr>
        <p:txBody>
          <a:bodyPr wrap="none" rtlCol="0">
            <a:spAutoFit/>
          </a:bodyPr>
          <a:lstStyle/>
          <a:p>
            <a:pPr algn="ctr"/>
            <a:r>
              <a:rPr lang="en-US"/>
              <a:t>INTEGRATING NEUROMARKETING SCIENCE, MOTIVATIONAL INTERVIEWING AND SCIENCE MEDIA LITERACY</a:t>
            </a:r>
          </a:p>
          <a:p>
            <a:pPr algn="ctr"/>
            <a:r>
              <a:rPr lang="en-US"/>
              <a:t>IN MENTAL PROCESSING OF VACCINE SCIENCE CONTENT</a:t>
            </a:r>
          </a:p>
        </p:txBody>
      </p:sp>
      <p:sp>
        <p:nvSpPr>
          <p:cNvPr id="8" name="TextBox 7">
            <a:extLst>
              <a:ext uri="{FF2B5EF4-FFF2-40B4-BE49-F238E27FC236}">
                <a16:creationId xmlns:a16="http://schemas.microsoft.com/office/drawing/2014/main" id="{41C9BF18-9163-8052-171A-61D206899CF4}"/>
              </a:ext>
            </a:extLst>
          </p:cNvPr>
          <p:cNvSpPr txBox="1"/>
          <p:nvPr/>
        </p:nvSpPr>
        <p:spPr>
          <a:xfrm>
            <a:off x="7930816" y="1202764"/>
            <a:ext cx="2602444" cy="369332"/>
          </a:xfrm>
          <a:prstGeom prst="rect">
            <a:avLst/>
          </a:prstGeom>
          <a:noFill/>
        </p:spPr>
        <p:txBody>
          <a:bodyPr wrap="none" rtlCol="0">
            <a:spAutoFit/>
          </a:bodyPr>
          <a:lstStyle/>
          <a:p>
            <a:r>
              <a:rPr lang="en-US" dirty="0"/>
              <a:t>Motivational Interviewing</a:t>
            </a:r>
          </a:p>
        </p:txBody>
      </p:sp>
      <p:sp>
        <p:nvSpPr>
          <p:cNvPr id="9" name="TextBox 8">
            <a:extLst>
              <a:ext uri="{FF2B5EF4-FFF2-40B4-BE49-F238E27FC236}">
                <a16:creationId xmlns:a16="http://schemas.microsoft.com/office/drawing/2014/main" id="{27FE13D3-27B1-099F-4485-9C18E1EC2EE1}"/>
              </a:ext>
            </a:extLst>
          </p:cNvPr>
          <p:cNvSpPr txBox="1"/>
          <p:nvPr/>
        </p:nvSpPr>
        <p:spPr>
          <a:xfrm>
            <a:off x="7930816" y="2176726"/>
            <a:ext cx="2323841" cy="369332"/>
          </a:xfrm>
          <a:prstGeom prst="rect">
            <a:avLst/>
          </a:prstGeom>
          <a:noFill/>
        </p:spPr>
        <p:txBody>
          <a:bodyPr wrap="none" rtlCol="0">
            <a:spAutoFit/>
          </a:bodyPr>
          <a:lstStyle/>
          <a:p>
            <a:r>
              <a:rPr lang="en-US" dirty="0"/>
              <a:t>Science Media Literacy</a:t>
            </a:r>
          </a:p>
        </p:txBody>
      </p:sp>
      <p:sp>
        <p:nvSpPr>
          <p:cNvPr id="10" name="TextBox 9">
            <a:extLst>
              <a:ext uri="{FF2B5EF4-FFF2-40B4-BE49-F238E27FC236}">
                <a16:creationId xmlns:a16="http://schemas.microsoft.com/office/drawing/2014/main" id="{C22BD13B-FE01-FAC8-40AF-E3CDF0C3C476}"/>
              </a:ext>
            </a:extLst>
          </p:cNvPr>
          <p:cNvSpPr txBox="1"/>
          <p:nvPr/>
        </p:nvSpPr>
        <p:spPr>
          <a:xfrm>
            <a:off x="7955005" y="3666312"/>
            <a:ext cx="2475806" cy="369332"/>
          </a:xfrm>
          <a:prstGeom prst="rect">
            <a:avLst/>
          </a:prstGeom>
          <a:noFill/>
        </p:spPr>
        <p:txBody>
          <a:bodyPr wrap="none" rtlCol="0">
            <a:spAutoFit/>
          </a:bodyPr>
          <a:lstStyle/>
          <a:p>
            <a:r>
              <a:rPr lang="en-US" dirty="0"/>
              <a:t>Neuromarketing Science</a:t>
            </a:r>
          </a:p>
        </p:txBody>
      </p:sp>
      <p:cxnSp>
        <p:nvCxnSpPr>
          <p:cNvPr id="14" name="Straight Arrow Connector 13">
            <a:extLst>
              <a:ext uri="{FF2B5EF4-FFF2-40B4-BE49-F238E27FC236}">
                <a16:creationId xmlns:a16="http://schemas.microsoft.com/office/drawing/2014/main" id="{551EF2F7-4D5F-7DA0-A2B7-38D3DFC377BF}"/>
              </a:ext>
            </a:extLst>
          </p:cNvPr>
          <p:cNvCxnSpPr>
            <a:cxnSpLocks/>
          </p:cNvCxnSpPr>
          <p:nvPr/>
        </p:nvCxnSpPr>
        <p:spPr>
          <a:xfrm flipH="1">
            <a:off x="4888871" y="1403426"/>
            <a:ext cx="3023838" cy="3074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40D030-9172-6D47-AC79-C1ADFD5D42BC}"/>
              </a:ext>
            </a:extLst>
          </p:cNvPr>
          <p:cNvCxnSpPr>
            <a:cxnSpLocks/>
          </p:cNvCxnSpPr>
          <p:nvPr/>
        </p:nvCxnSpPr>
        <p:spPr>
          <a:xfrm flipH="1">
            <a:off x="4553893" y="2403708"/>
            <a:ext cx="3358816" cy="9629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D33EA57-30AC-2B2E-205B-C54EFD439BC0}"/>
              </a:ext>
            </a:extLst>
          </p:cNvPr>
          <p:cNvSpPr/>
          <p:nvPr/>
        </p:nvSpPr>
        <p:spPr>
          <a:xfrm>
            <a:off x="1926457" y="2361392"/>
            <a:ext cx="4392862" cy="316383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949DF0C-0B4D-4937-1719-6EAA36D7DA68}"/>
              </a:ext>
            </a:extLst>
          </p:cNvPr>
          <p:cNvCxnSpPr>
            <a:cxnSpLocks/>
          </p:cNvCxnSpPr>
          <p:nvPr/>
        </p:nvCxnSpPr>
        <p:spPr>
          <a:xfrm flipH="1">
            <a:off x="6096000" y="3850978"/>
            <a:ext cx="183481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399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599" y="462010"/>
            <a:ext cx="8158899" cy="1662675"/>
          </a:xfrm>
        </p:spPr>
        <p:txBody>
          <a:bodyPr lIns="0" rIns="0">
            <a:noAutofit/>
          </a:bodyPr>
          <a:lstStyle/>
          <a:p>
            <a:pPr algn="l"/>
            <a:r>
              <a:rPr lang="en-US" altLang="zh-CN" b="1" spc="-150" dirty="0">
                <a:solidFill>
                  <a:schemeClr val="tx1">
                    <a:lumMod val="75000"/>
                    <a:lumOff val="25000"/>
                  </a:schemeClr>
                </a:solidFill>
                <a:latin typeface="Corbel" panose="020B0503020204020204" pitchFamily="34" charset="0"/>
                <a:cs typeface="Calibri" panose="020F0502020204030204" pitchFamily="34" charset="0"/>
              </a:rPr>
              <a:t>Feedback/Evaluation </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599" y="2353285"/>
            <a:ext cx="9427945" cy="3416982"/>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dirty="0">
                <a:solidFill>
                  <a:schemeClr val="tx1">
                    <a:lumMod val="65000"/>
                    <a:lumOff val="35000"/>
                  </a:schemeClr>
                </a:solidFill>
              </a:rPr>
              <a:t>Thank you for coming today.</a:t>
            </a:r>
          </a:p>
          <a:p>
            <a:pPr algn="l">
              <a:lnSpc>
                <a:spcPct val="100000"/>
              </a:lnSpc>
            </a:pPr>
            <a:r>
              <a:rPr lang="en-US" sz="2000" dirty="0">
                <a:solidFill>
                  <a:schemeClr val="tx1">
                    <a:lumMod val="65000"/>
                    <a:lumOff val="35000"/>
                  </a:schemeClr>
                </a:solidFill>
              </a:rPr>
              <a:t>This is a reminder to fill out the evaluation of the workshops at the end of the workshop. We value your feedback!</a:t>
            </a:r>
          </a:p>
          <a:p>
            <a:pPr algn="l">
              <a:lnSpc>
                <a:spcPct val="100000"/>
              </a:lnSpc>
            </a:pPr>
            <a:endParaRPr lang="en-US" sz="1800" dirty="0">
              <a:solidFill>
                <a:schemeClr val="tx1">
                  <a:lumMod val="65000"/>
                  <a:lumOff val="35000"/>
                </a:schemeClr>
              </a:solidFill>
            </a:endParaRPr>
          </a:p>
          <a:p>
            <a:pPr marL="0" indent="0" algn="l">
              <a:buNone/>
            </a:pPr>
            <a:r>
              <a:rPr lang="en-US" sz="1800" dirty="0">
                <a:cs typeface="Arial" panose="020B0604020202020204" pitchFamily="34" charset="0"/>
              </a:rPr>
              <a:t>Neuromarketing evaluation</a:t>
            </a:r>
          </a:p>
          <a:p>
            <a:pPr marL="0" indent="0" algn="l">
              <a:buNone/>
            </a:pPr>
            <a:r>
              <a:rPr lang="en-US" sz="1800" dirty="0">
                <a:cs typeface="Arial" panose="020B0604020202020204" pitchFamily="34" charset="0"/>
                <a:hlinkClick r:id="rId2"/>
              </a:rPr>
              <a:t>https://wsu.co1.qualtrics.com/jfe/form/SV_a2ySFuu0Xrj1JFs</a:t>
            </a:r>
            <a:r>
              <a:rPr lang="en-US" sz="1800" dirty="0">
                <a:cs typeface="Arial" panose="020B0604020202020204" pitchFamily="34" charset="0"/>
              </a:rPr>
              <a:t> </a:t>
            </a:r>
          </a:p>
          <a:p>
            <a:pPr marL="0" indent="0" algn="l">
              <a:buNone/>
            </a:pPr>
            <a:r>
              <a:rPr lang="en-US" sz="1800" dirty="0">
                <a:cs typeface="Arial" panose="020B0604020202020204" pitchFamily="34" charset="0"/>
              </a:rPr>
              <a:t>Science Media Literacy evaluation</a:t>
            </a:r>
          </a:p>
          <a:p>
            <a:pPr marL="0" indent="0" algn="l">
              <a:buNone/>
            </a:pPr>
            <a:r>
              <a:rPr lang="en-US" sz="1800" dirty="0">
                <a:cs typeface="Arial" panose="020B0604020202020204" pitchFamily="34" charset="0"/>
                <a:hlinkClick r:id="rId3"/>
              </a:rPr>
              <a:t>https://wsu.co1.qualtrics.com/jfe/form/SV_5biBIH5f99JlyJg</a:t>
            </a:r>
            <a:r>
              <a:rPr lang="en-US" sz="1800" dirty="0">
                <a:cs typeface="Arial" panose="020B0604020202020204" pitchFamily="34" charset="0"/>
              </a:rPr>
              <a:t>  </a:t>
            </a:r>
          </a:p>
          <a:p>
            <a:pPr marL="0" indent="0" algn="l">
              <a:buNone/>
            </a:pPr>
            <a:r>
              <a:rPr lang="en-US" sz="1800" dirty="0">
                <a:cs typeface="Arial" panose="020B0604020202020204" pitchFamily="34" charset="0"/>
              </a:rPr>
              <a:t>Motivational Interviewing evaluation</a:t>
            </a:r>
          </a:p>
          <a:p>
            <a:pPr marL="0" indent="0" algn="l">
              <a:buNone/>
            </a:pPr>
            <a:r>
              <a:rPr lang="en-US" sz="1800" dirty="0">
                <a:cs typeface="Arial" panose="020B0604020202020204" pitchFamily="34" charset="0"/>
                <a:hlinkClick r:id="rId4"/>
              </a:rPr>
              <a:t>https://wsu.co1.qualtrics.com/jfe/form/SV_3yHJW6TfuJmL046</a:t>
            </a:r>
            <a:r>
              <a:rPr lang="en-US" sz="1800" dirty="0">
                <a:cs typeface="Arial" panose="020B0604020202020204" pitchFamily="34" charset="0"/>
              </a:rPr>
              <a:t> </a:t>
            </a:r>
          </a:p>
          <a:p>
            <a:pPr algn="l">
              <a:lnSpc>
                <a:spcPct val="100000"/>
              </a:lnSpc>
            </a:pPr>
            <a:endParaRPr lang="en-US" sz="1800" dirty="0">
              <a:solidFill>
                <a:schemeClr val="tx1">
                  <a:lumMod val="65000"/>
                  <a:lumOff val="35000"/>
                </a:schemeClr>
              </a:solidFill>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2216125"/>
            <a:ext cx="365294" cy="4571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4664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oyalty Free Stock Bright Idea Clipart Bright Idea - Clip Art Library">
            <a:extLst>
              <a:ext uri="{FF2B5EF4-FFF2-40B4-BE49-F238E27FC236}">
                <a16:creationId xmlns:a16="http://schemas.microsoft.com/office/drawing/2014/main" id="{A3A59EF9-8997-0993-452D-5205E9278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77" r="8538" b="1"/>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654EFD6-40CF-102B-7AF9-7DA81CF9CD73}"/>
              </a:ext>
            </a:extLst>
          </p:cNvPr>
          <p:cNvSpPr>
            <a:spLocks noGrp="1"/>
          </p:cNvSpPr>
          <p:nvPr>
            <p:ph idx="1"/>
          </p:nvPr>
        </p:nvSpPr>
        <p:spPr>
          <a:xfrm>
            <a:off x="5316538" y="1672164"/>
            <a:ext cx="6140449" cy="2682000"/>
          </a:xfrm>
        </p:spPr>
        <p:txBody>
          <a:bodyPr>
            <a:noAutofit/>
          </a:bodyPr>
          <a:lstStyle/>
          <a:p>
            <a:r>
              <a:rPr lang="en-US" sz="2400" b="1" dirty="0">
                <a:solidFill>
                  <a:schemeClr val="bg1">
                    <a:alpha val="80000"/>
                  </a:schemeClr>
                </a:solidFill>
              </a:rPr>
              <a:t>Neuromarketing is a unique tool that Extension professionals can also use to succeed at achieving communication objectives tied to their community outreach and engagement</a:t>
            </a:r>
          </a:p>
          <a:p>
            <a:endParaRPr lang="en-US" sz="2400" b="1" dirty="0">
              <a:solidFill>
                <a:schemeClr val="bg1">
                  <a:alpha val="80000"/>
                </a:schemeClr>
              </a:solidFill>
            </a:endParaRPr>
          </a:p>
          <a:p>
            <a:pPr lvl="1"/>
            <a:r>
              <a:rPr lang="en-US" b="1" dirty="0">
                <a:solidFill>
                  <a:schemeClr val="bg1">
                    <a:alpha val="80000"/>
                  </a:schemeClr>
                </a:solidFill>
              </a:rPr>
              <a:t>The science underlying Neuromarketing focuses on understanding the human brain and communication involving media content delivered over media technologies.</a:t>
            </a:r>
          </a:p>
        </p:txBody>
      </p:sp>
    </p:spTree>
    <p:extLst>
      <p:ext uri="{BB962C8B-B14F-4D97-AF65-F5344CB8AC3E}">
        <p14:creationId xmlns:p14="http://schemas.microsoft.com/office/powerpoint/2010/main" val="615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3074" name="Picture 2" descr="Royalty Free Stock Bright Idea Clipart Bright Idea - Clip Art Library">
            <a:extLst>
              <a:ext uri="{FF2B5EF4-FFF2-40B4-BE49-F238E27FC236}">
                <a16:creationId xmlns:a16="http://schemas.microsoft.com/office/drawing/2014/main" id="{A3A59EF9-8997-0993-452D-5205E9278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77" r="8538" b="1"/>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3083" name="Freeform: Shape 308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grpSp>
      <p:sp>
        <p:nvSpPr>
          <p:cNvPr id="3" name="Content Placeholder 2">
            <a:extLst>
              <a:ext uri="{FF2B5EF4-FFF2-40B4-BE49-F238E27FC236}">
                <a16:creationId xmlns:a16="http://schemas.microsoft.com/office/drawing/2014/main" id="{7654EFD6-40CF-102B-7AF9-7DA81CF9CD73}"/>
              </a:ext>
            </a:extLst>
          </p:cNvPr>
          <p:cNvSpPr>
            <a:spLocks noGrp="1"/>
          </p:cNvSpPr>
          <p:nvPr>
            <p:ph idx="1"/>
          </p:nvPr>
        </p:nvSpPr>
        <p:spPr>
          <a:xfrm>
            <a:off x="4662552" y="1663110"/>
            <a:ext cx="7378574" cy="2682000"/>
          </a:xfrm>
        </p:spPr>
        <p:txBody>
          <a:bodyPr>
            <a:noAutofit/>
          </a:bodyPr>
          <a:lstStyle/>
          <a:p>
            <a:pPr marL="0" indent="0">
              <a:buNone/>
            </a:pPr>
            <a:r>
              <a:rPr lang="en-US" b="1" dirty="0">
                <a:solidFill>
                  <a:schemeClr val="bg1">
                    <a:alpha val="80000"/>
                  </a:schemeClr>
                </a:solidFill>
              </a:rPr>
              <a:t>Neuromarketing science empowers professional communicators, like Extension professionals, to combine brain and communication science with their existing level of creative intuition and expertise to </a:t>
            </a:r>
            <a:r>
              <a:rPr lang="en-US" b="1" u="sng" dirty="0">
                <a:solidFill>
                  <a:srgbClr val="00B050"/>
                </a:solidFill>
              </a:rPr>
              <a:t>develop, design, and deliver </a:t>
            </a:r>
            <a:r>
              <a:rPr lang="en-US" b="1" dirty="0">
                <a:solidFill>
                  <a:schemeClr val="bg1">
                    <a:alpha val="80000"/>
                  </a:schemeClr>
                </a:solidFill>
              </a:rPr>
              <a:t>communication content that more effectively and consistently achieves desired objectives</a:t>
            </a:r>
          </a:p>
        </p:txBody>
      </p:sp>
    </p:spTree>
    <p:extLst>
      <p:ext uri="{BB962C8B-B14F-4D97-AF65-F5344CB8AC3E}">
        <p14:creationId xmlns:p14="http://schemas.microsoft.com/office/powerpoint/2010/main" val="293498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3074" name="Picture 2" descr="Royalty Free Stock Bright Idea Clipart Bright Idea - Clip Art Library">
            <a:extLst>
              <a:ext uri="{FF2B5EF4-FFF2-40B4-BE49-F238E27FC236}">
                <a16:creationId xmlns:a16="http://schemas.microsoft.com/office/drawing/2014/main" id="{A3A59EF9-8997-0993-452D-5205E9278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77" r="8538" b="1"/>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3083" name="Freeform: Shape 308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grpSp>
      <p:sp>
        <p:nvSpPr>
          <p:cNvPr id="3" name="Content Placeholder 2">
            <a:extLst>
              <a:ext uri="{FF2B5EF4-FFF2-40B4-BE49-F238E27FC236}">
                <a16:creationId xmlns:a16="http://schemas.microsoft.com/office/drawing/2014/main" id="{7654EFD6-40CF-102B-7AF9-7DA81CF9CD73}"/>
              </a:ext>
            </a:extLst>
          </p:cNvPr>
          <p:cNvSpPr>
            <a:spLocks noGrp="1"/>
          </p:cNvSpPr>
          <p:nvPr>
            <p:ph idx="1"/>
          </p:nvPr>
        </p:nvSpPr>
        <p:spPr>
          <a:xfrm>
            <a:off x="5316538" y="1672164"/>
            <a:ext cx="6140449" cy="4792010"/>
          </a:xfrm>
        </p:spPr>
        <p:txBody>
          <a:bodyPr>
            <a:noAutofit/>
          </a:bodyPr>
          <a:lstStyle/>
          <a:p>
            <a:r>
              <a:rPr lang="en-US" sz="2400" b="1" dirty="0">
                <a:solidFill>
                  <a:schemeClr val="bg1">
                    <a:alpha val="80000"/>
                  </a:schemeClr>
                </a:solidFill>
              </a:rPr>
              <a:t>A scientific understanding of how the human brain processes communication requires understanding communication from the perspective of the brain and not communication industries</a:t>
            </a:r>
          </a:p>
          <a:p>
            <a:endParaRPr lang="en-US" sz="2400" b="1" dirty="0">
              <a:solidFill>
                <a:schemeClr val="bg1">
                  <a:alpha val="80000"/>
                </a:schemeClr>
              </a:solidFill>
            </a:endParaRPr>
          </a:p>
          <a:p>
            <a:r>
              <a:rPr lang="en-US" sz="2400" b="1" dirty="0">
                <a:solidFill>
                  <a:schemeClr val="bg1">
                    <a:alpha val="80000"/>
                  </a:schemeClr>
                </a:solidFill>
              </a:rPr>
              <a:t>The human brain defines communication based on the experience that the “sensory” elements of communication content evoke</a:t>
            </a:r>
          </a:p>
        </p:txBody>
      </p:sp>
    </p:spTree>
    <p:extLst>
      <p:ext uri="{BB962C8B-B14F-4D97-AF65-F5344CB8AC3E}">
        <p14:creationId xmlns:p14="http://schemas.microsoft.com/office/powerpoint/2010/main" val="285642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412-B9C0-A3D8-D298-FE6FE7AE56FF}"/>
              </a:ext>
            </a:extLst>
          </p:cNvPr>
          <p:cNvSpPr>
            <a:spLocks noGrp="1"/>
          </p:cNvSpPr>
          <p:nvPr>
            <p:ph type="title"/>
          </p:nvPr>
        </p:nvSpPr>
        <p:spPr>
          <a:xfrm>
            <a:off x="128726" y="715175"/>
            <a:ext cx="11934548" cy="1325563"/>
          </a:xfrm>
        </p:spPr>
        <p:txBody>
          <a:bodyPr>
            <a:normAutofit/>
          </a:bodyPr>
          <a:lstStyle/>
          <a:p>
            <a:pPr algn="ctr"/>
            <a:r>
              <a:rPr lang="en-US" sz="4000" b="1"/>
              <a:t>Neuromarketing Science is a “tool” for </a:t>
            </a:r>
            <a:br>
              <a:rPr lang="en-US" sz="4000" b="1"/>
            </a:br>
            <a:r>
              <a:rPr lang="en-US" sz="4000" b="1"/>
              <a:t>engaging AND effective communication content</a:t>
            </a:r>
            <a:endParaRPr lang="en-US" sz="4000"/>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0" y="2305849"/>
            <a:ext cx="6912528" cy="3739181"/>
          </a:xfrm>
        </p:spPr>
        <p:txBody>
          <a:bodyPr>
            <a:normAutofit/>
          </a:bodyPr>
          <a:lstStyle/>
          <a:p>
            <a:pPr marL="0" indent="0" algn="ctr">
              <a:buNone/>
            </a:pPr>
            <a:endParaRPr lang="en-US" b="1">
              <a:solidFill>
                <a:schemeClr val="accent6"/>
              </a:solidFill>
            </a:endParaRPr>
          </a:p>
          <a:p>
            <a:pPr marL="0" indent="0" algn="ctr">
              <a:buNone/>
            </a:pPr>
            <a:r>
              <a:rPr lang="en-US" b="1">
                <a:solidFill>
                  <a:srgbClr val="DA0605"/>
                </a:solidFill>
              </a:rPr>
              <a:t>BRAIN FRIENDLY CONTENT</a:t>
            </a:r>
          </a:p>
          <a:p>
            <a:pPr marL="0" indent="0" algn="ctr">
              <a:buNone/>
            </a:pPr>
            <a:endParaRPr lang="en-US"/>
          </a:p>
          <a:p>
            <a:pPr marL="0" indent="0" algn="ctr">
              <a:buNone/>
            </a:pPr>
            <a:r>
              <a:rPr lang="en-US"/>
              <a:t>NOT</a:t>
            </a:r>
          </a:p>
          <a:p>
            <a:pPr marL="0" indent="0" algn="ctr">
              <a:buNone/>
            </a:pPr>
            <a:endParaRPr lang="en-US"/>
          </a:p>
          <a:p>
            <a:pPr marL="0" indent="0" algn="ctr">
              <a:buNone/>
            </a:pPr>
            <a:r>
              <a:rPr lang="en-US" b="1">
                <a:solidFill>
                  <a:schemeClr val="accent3"/>
                </a:solidFill>
              </a:rPr>
              <a:t>BRAIN UNFRIENDLY CONTENT</a:t>
            </a:r>
          </a:p>
        </p:txBody>
      </p:sp>
      <p:pic>
        <p:nvPicPr>
          <p:cNvPr id="7" name="Picture 6">
            <a:extLst>
              <a:ext uri="{FF2B5EF4-FFF2-40B4-BE49-F238E27FC236}">
                <a16:creationId xmlns:a16="http://schemas.microsoft.com/office/drawing/2014/main" id="{740141DA-CE37-1BD8-D476-981599C2F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032" y="2241848"/>
            <a:ext cx="2693240" cy="1795493"/>
          </a:xfrm>
          <a:prstGeom prst="rect">
            <a:avLst/>
          </a:prstGeom>
        </p:spPr>
      </p:pic>
      <p:pic>
        <p:nvPicPr>
          <p:cNvPr id="9" name="Picture 8" descr="Shape, arrow&#10;&#10;Description automatically generated">
            <a:extLst>
              <a:ext uri="{FF2B5EF4-FFF2-40B4-BE49-F238E27FC236}">
                <a16:creationId xmlns:a16="http://schemas.microsoft.com/office/drawing/2014/main" id="{AF9D951D-D6CC-7F89-2059-AEA2DEB2D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3444" y="4175439"/>
            <a:ext cx="1804416" cy="1865376"/>
          </a:xfrm>
          <a:prstGeom prst="rect">
            <a:avLst/>
          </a:prstGeom>
        </p:spPr>
      </p:pic>
      <p:sp>
        <p:nvSpPr>
          <p:cNvPr id="10" name="Arrow: Right 9">
            <a:extLst>
              <a:ext uri="{FF2B5EF4-FFF2-40B4-BE49-F238E27FC236}">
                <a16:creationId xmlns:a16="http://schemas.microsoft.com/office/drawing/2014/main" id="{7DDC1DA9-3D42-5F53-981D-851D0EFE70E3}"/>
              </a:ext>
            </a:extLst>
          </p:cNvPr>
          <p:cNvSpPr/>
          <p:nvPr/>
        </p:nvSpPr>
        <p:spPr>
          <a:xfrm>
            <a:off x="6224726" y="3013716"/>
            <a:ext cx="2435290" cy="12587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DA0605"/>
              </a:solidFill>
            </a:endParaRPr>
          </a:p>
        </p:txBody>
      </p:sp>
      <p:sp>
        <p:nvSpPr>
          <p:cNvPr id="11" name="Arrow: Right 10">
            <a:extLst>
              <a:ext uri="{FF2B5EF4-FFF2-40B4-BE49-F238E27FC236}">
                <a16:creationId xmlns:a16="http://schemas.microsoft.com/office/drawing/2014/main" id="{0A095331-FCFA-C0CA-9D7F-0D2406F3D7E7}"/>
              </a:ext>
            </a:extLst>
          </p:cNvPr>
          <p:cNvSpPr/>
          <p:nvPr/>
        </p:nvSpPr>
        <p:spPr>
          <a:xfrm>
            <a:off x="6224726" y="5055130"/>
            <a:ext cx="2435290" cy="12587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Tree>
    <p:extLst>
      <p:ext uri="{BB962C8B-B14F-4D97-AF65-F5344CB8AC3E}">
        <p14:creationId xmlns:p14="http://schemas.microsoft.com/office/powerpoint/2010/main" val="2334354134"/>
      </p:ext>
    </p:extLst>
  </p:cSld>
  <p:clrMapOvr>
    <a:masterClrMapping/>
  </p:clrMapOvr>
</p:sld>
</file>

<file path=ppt/theme/theme1.xml><?xml version="1.0" encoding="utf-8"?>
<a:theme xmlns:a="http://schemas.openxmlformats.org/drawingml/2006/main" name="Office Theme">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Corbel">
      <a:majorFont>
        <a:latin typeface="Corbel"/>
        <a:ea typeface="等线 Light"/>
        <a:cs typeface=""/>
      </a:majorFont>
      <a:minorFont>
        <a:latin typeface="Corbel"/>
        <a:ea typeface="等线"/>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1266</TotalTime>
  <Words>3140</Words>
  <Application>Microsoft Office PowerPoint</Application>
  <PresentationFormat>Widescreen</PresentationFormat>
  <Paragraphs>343</Paragraphs>
  <Slides>52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Nova</vt:lpstr>
      <vt:lpstr>Calibri</vt:lpstr>
      <vt:lpstr>Century Gothic</vt:lpstr>
      <vt:lpstr>Corbel</vt:lpstr>
      <vt:lpstr>Roboto</vt:lpstr>
      <vt:lpstr>Wingdings</vt:lpstr>
      <vt:lpstr>WordVisi_MSFontService</vt:lpstr>
      <vt:lpstr>Office Theme</vt:lpstr>
      <vt:lpstr>PowerPoint Presentation</vt:lpstr>
      <vt:lpstr>  Applied Neuromarketing Science Workshop</vt:lpstr>
      <vt:lpstr>Agenda for today:</vt:lpstr>
      <vt:lpstr>Why use Neuromarketing as a Communication Tool?  Tool Kit pages: 90-97 </vt:lpstr>
      <vt:lpstr>PowerPoint Presentation</vt:lpstr>
      <vt:lpstr>PowerPoint Presentation</vt:lpstr>
      <vt:lpstr>PowerPoint Presentation</vt:lpstr>
      <vt:lpstr>PowerPoint Presentation</vt:lpstr>
      <vt:lpstr>Neuromarketing Science is a “tool” for  engaging AND effective communication content</vt:lpstr>
      <vt:lpstr>PowerPoint Presentation</vt:lpstr>
      <vt:lpstr>PowerPoint Presentation</vt:lpstr>
      <vt:lpstr>PowerPoint Presentation</vt:lpstr>
      <vt:lpstr>Brain Truths for Brain Friendly Communication Content Tool Kit pages: 98-100 </vt:lpstr>
      <vt:lpstr>BRAIN TRUTH 1:  The brain is a limited capacity processor</vt:lpstr>
      <vt:lpstr>The brain is a limited capacity processor</vt:lpstr>
      <vt:lpstr>BRAIN TRUTH 2:  The brain is a contextual/cultural processor</vt:lpstr>
      <vt:lpstr>The brain is a contextual/cultural processor</vt:lpstr>
      <vt:lpstr>BRAIN TRUTH 3:  The brain is a motivated/emotional processor</vt:lpstr>
      <vt:lpstr>The brain is a motivated/emotional processor</vt:lpstr>
      <vt:lpstr>Let’s pause to reflect!</vt:lpstr>
      <vt:lpstr>How can Extension Professionals apply Neuromarketing Science Tool Kit pages: 98-100 </vt:lpstr>
      <vt:lpstr>Two ways that Extension Professionals can apply Neuromarketing Science</vt:lpstr>
      <vt:lpstr>Two ways that Extension Professionals can apply Neuromarketing Science</vt:lpstr>
      <vt:lpstr>Presenting neuromarketing project in the context of vaccine education</vt:lpstr>
      <vt:lpstr>Neuromarketing-based  message testing methodology</vt:lpstr>
      <vt:lpstr>Neuromarketing-based  message testing methodology</vt:lpstr>
      <vt:lpstr>Actionable Insights</vt:lpstr>
      <vt:lpstr>Brain Friendly Visuals</vt:lpstr>
      <vt:lpstr>Brain Unfriendly Visuals</vt:lpstr>
      <vt:lpstr>Actionable Insights</vt:lpstr>
      <vt:lpstr>Brain friendly “Emotional” framing </vt:lpstr>
      <vt:lpstr>Brain friendly “Emotional” framing </vt:lpstr>
      <vt:lpstr>Brain friendly “Extension Value” framing </vt:lpstr>
      <vt:lpstr>Brain friendly “Extension Value” framing </vt:lpstr>
      <vt:lpstr>Brain unfriendly framing </vt:lpstr>
      <vt:lpstr>Sample Message Template Script (Creative Brief)</vt:lpstr>
      <vt:lpstr>Let’s pause to break &amp; reflect!</vt:lpstr>
      <vt:lpstr>Neuromarketing Science: A tool for brain friendly vaccine science education content Tool Kit pages: 98-100 </vt:lpstr>
      <vt:lpstr>Neuromarketing Science &amp; Vaccine Science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Human Mind “on” Vaccine Science Content</vt:lpstr>
      <vt:lpstr>Bite-snack-meal for content design</vt:lpstr>
      <vt:lpstr>Let’s pause to reflect!</vt:lpstr>
      <vt:lpstr>Pulling it all together: Integrating Motivational Interviewing, Science Media Literacy, and Neuromarketing Science Tool Kit page: 125 </vt:lpstr>
      <vt:lpstr>PowerPoint Presentation</vt:lpstr>
      <vt:lpstr>Feedback/Evaluation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Bolls, Paul David</cp:lastModifiedBy>
  <cp:revision>36</cp:revision>
  <dcterms:created xsi:type="dcterms:W3CDTF">2021-09-07T17:43:47Z</dcterms:created>
  <dcterms:modified xsi:type="dcterms:W3CDTF">2023-06-08T19:05:25Z</dcterms:modified>
</cp:coreProperties>
</file>